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1"/>
  </p:notesMasterIdLst>
  <p:sldIdLst>
    <p:sldId id="256" r:id="rId5"/>
    <p:sldId id="257" r:id="rId6"/>
    <p:sldId id="258" r:id="rId7"/>
    <p:sldId id="259" r:id="rId8"/>
    <p:sldId id="260" r:id="rId9"/>
    <p:sldId id="264" r:id="rId10"/>
    <p:sldId id="265" r:id="rId11"/>
    <p:sldId id="288" r:id="rId12"/>
    <p:sldId id="266" r:id="rId13"/>
    <p:sldId id="268" r:id="rId14"/>
    <p:sldId id="282" r:id="rId15"/>
    <p:sldId id="267" r:id="rId16"/>
    <p:sldId id="283" r:id="rId17"/>
    <p:sldId id="269" r:id="rId18"/>
    <p:sldId id="271" r:id="rId19"/>
    <p:sldId id="272" r:id="rId20"/>
    <p:sldId id="273" r:id="rId21"/>
    <p:sldId id="274" r:id="rId22"/>
    <p:sldId id="278" r:id="rId23"/>
    <p:sldId id="284" r:id="rId24"/>
    <p:sldId id="286" r:id="rId25"/>
    <p:sldId id="287" r:id="rId26"/>
    <p:sldId id="277" r:id="rId27"/>
    <p:sldId id="280" r:id="rId28"/>
    <p:sldId id="281" r:id="rId29"/>
    <p:sldId id="303"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C68A32E-32AF-867B-889B-97EFB9F97B44}" name="constance@idpfoundation.org" initials="co" userId="S::urn:spo:guest#constance@idpfoundation.org::" providerId="AD"/>
  <p188:author id="{B90F587E-7463-70D5-1D4D-B5CB197D1553}" name="mattmostyn@me.com" initials="ma" userId="S::urn:spo:guest#mattmostyn@me.com::" providerId="AD"/>
  <p188:author id="{911CC28E-311D-B778-7B91-B9C669EF8420}" name="Stephen Jobling" initials="SJ" userId="S::stephen.jobling@globalschoolsforum.org::9a070840-d357-4ab7-b6ea-6f5b5867fa51" providerId="AD"/>
  <p188:author id="{9C4BCB9C-3EC8-614E-F732-9A4FF7680F05}" name="Peter Colenso" initials="PC" userId="S::peter.colenso@globalschoolsforum.org::9b04ac51-14fa-4ee7-9339-d7dd13eee9af" providerId="AD"/>
  <p188:author id="{8A28D4B6-E780-1C05-92AB-36C1A98D2AA2}" name="Rachel Outhred" initials="RO" userId="S::rachel.outhred@oxfordmeasured.co.uk::d8d2dd6f-2442-4736-958d-64b995106b5c" providerId="AD"/>
  <p188:author id="{A7FCD3DA-80D2-0CE4-A927-1DEE8D181E33}" name="Fergal  Turner" initials="FT" userId="S::fergal.turner@oxfordmeasured.co.uk::28620ddc-b998-44f9-ade3-14a23d2e065a" providerId="AD"/>
  <p188:author id="{CE7E5DF8-99DD-90D3-99AF-BFABDB0B2DB0}" name="Claire England" initials="CE" userId="S::claire_idpfoundation.org#ext#@globalschoolsforum.onmicrosoft.com::7cb0328f-aff9-495e-8d53-6b210a60e68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AA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1" d="100"/>
          <a:sy n="101" d="100"/>
        </p:scale>
        <p:origin x="144" y="1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phen Jobling" userId="9a070840-d357-4ab7-b6ea-6f5b5867fa51" providerId="ADAL" clId="{231B3B97-CF9A-421E-BDF6-62B2F945B285}"/>
    <pc:docChg chg="undo custSel addSld delSld modSld">
      <pc:chgData name="Stephen Jobling" userId="9a070840-d357-4ab7-b6ea-6f5b5867fa51" providerId="ADAL" clId="{231B3B97-CF9A-421E-BDF6-62B2F945B285}" dt="2024-06-18T15:43:49.930" v="36" actId="1035"/>
      <pc:docMkLst>
        <pc:docMk/>
      </pc:docMkLst>
      <pc:sldChg chg="modSp mod delCm">
        <pc:chgData name="Stephen Jobling" userId="9a070840-d357-4ab7-b6ea-6f5b5867fa51" providerId="ADAL" clId="{231B3B97-CF9A-421E-BDF6-62B2F945B285}" dt="2024-06-18T15:43:49.930" v="36" actId="1035"/>
        <pc:sldMkLst>
          <pc:docMk/>
          <pc:sldMk cId="3238214854" sldId="273"/>
        </pc:sldMkLst>
        <pc:spChg chg="mod">
          <ac:chgData name="Stephen Jobling" userId="9a070840-d357-4ab7-b6ea-6f5b5867fa51" providerId="ADAL" clId="{231B3B97-CF9A-421E-BDF6-62B2F945B285}" dt="2024-06-18T15:43:49.930" v="36" actId="1035"/>
          <ac:spMkLst>
            <pc:docMk/>
            <pc:sldMk cId="3238214854" sldId="273"/>
            <ac:spMk id="6" creationId="{9FBECFF8-B363-AB92-50FA-9C80CA9F51DF}"/>
          </ac:spMkLst>
        </pc:spChg>
        <pc:extLst>
          <p:ext xmlns:p="http://schemas.openxmlformats.org/presentationml/2006/main" uri="{D6D511B9-2390-475A-947B-AFAB55BFBCF1}">
            <pc226:cmChg xmlns:pc226="http://schemas.microsoft.com/office/powerpoint/2022/06/main/command" chg="del">
              <pc226:chgData name="Stephen Jobling" userId="9a070840-d357-4ab7-b6ea-6f5b5867fa51" providerId="ADAL" clId="{231B3B97-CF9A-421E-BDF6-62B2F945B285}" dt="2024-06-18T15:43:47.483" v="35"/>
              <pc2:cmMkLst xmlns:pc2="http://schemas.microsoft.com/office/powerpoint/2019/9/main/command">
                <pc:docMk/>
                <pc:sldMk cId="3238214854" sldId="273"/>
                <pc2:cmMk id="{361717D9-C4FD-4C3D-A2E5-8ADF6D323841}"/>
              </pc2:cmMkLst>
            </pc226:cmChg>
          </p:ext>
        </pc:extLst>
      </pc:sldChg>
      <pc:sldChg chg="delCm">
        <pc:chgData name="Stephen Jobling" userId="9a070840-d357-4ab7-b6ea-6f5b5867fa51" providerId="ADAL" clId="{231B3B97-CF9A-421E-BDF6-62B2F945B285}" dt="2024-06-18T15:43:37.805" v="34"/>
        <pc:sldMkLst>
          <pc:docMk/>
          <pc:sldMk cId="688291404" sldId="278"/>
        </pc:sldMkLst>
        <pc:extLst>
          <p:ext xmlns:p="http://schemas.openxmlformats.org/presentationml/2006/main" uri="{D6D511B9-2390-475A-947B-AFAB55BFBCF1}">
            <pc226:cmChg xmlns:pc226="http://schemas.microsoft.com/office/powerpoint/2022/06/main/command" chg="del">
              <pc226:chgData name="Stephen Jobling" userId="9a070840-d357-4ab7-b6ea-6f5b5867fa51" providerId="ADAL" clId="{231B3B97-CF9A-421E-BDF6-62B2F945B285}" dt="2024-06-18T15:43:37.805" v="34"/>
              <pc2:cmMkLst xmlns:pc2="http://schemas.microsoft.com/office/powerpoint/2019/9/main/command">
                <pc:docMk/>
                <pc:sldMk cId="688291404" sldId="278"/>
                <pc2:cmMk id="{8A1F31CE-1CF3-4921-96E2-525C0371F72D}"/>
              </pc2:cmMkLst>
            </pc226:cmChg>
          </p:ext>
        </pc:extLst>
      </pc:sldChg>
      <pc:sldChg chg="delCm">
        <pc:chgData name="Stephen Jobling" userId="9a070840-d357-4ab7-b6ea-6f5b5867fa51" providerId="ADAL" clId="{231B3B97-CF9A-421E-BDF6-62B2F945B285}" dt="2024-06-18T15:41:10.859" v="2"/>
        <pc:sldMkLst>
          <pc:docMk/>
          <pc:sldMk cId="279575756" sldId="280"/>
        </pc:sldMkLst>
        <pc:extLst>
          <p:ext xmlns:p="http://schemas.openxmlformats.org/presentationml/2006/main" uri="{D6D511B9-2390-475A-947B-AFAB55BFBCF1}">
            <pc226:cmChg xmlns:pc226="http://schemas.microsoft.com/office/powerpoint/2022/06/main/command" chg="del">
              <pc226:chgData name="Stephen Jobling" userId="9a070840-d357-4ab7-b6ea-6f5b5867fa51" providerId="ADAL" clId="{231B3B97-CF9A-421E-BDF6-62B2F945B285}" dt="2024-06-18T15:41:10.859" v="2"/>
              <pc2:cmMkLst xmlns:pc2="http://schemas.microsoft.com/office/powerpoint/2019/9/main/command">
                <pc:docMk/>
                <pc:sldMk cId="279575756" sldId="280"/>
                <pc2:cmMk id="{C210A1F3-DE09-48DA-B448-4C6A7C2A86EF}"/>
              </pc2:cmMkLst>
            </pc226:cmChg>
          </p:ext>
        </pc:extLst>
      </pc:sldChg>
      <pc:sldChg chg="modSp mod delCm">
        <pc:chgData name="Stephen Jobling" userId="9a070840-d357-4ab7-b6ea-6f5b5867fa51" providerId="ADAL" clId="{231B3B97-CF9A-421E-BDF6-62B2F945B285}" dt="2024-06-18T15:43:29.497" v="33"/>
        <pc:sldMkLst>
          <pc:docMk/>
          <pc:sldMk cId="2457032354" sldId="284"/>
        </pc:sldMkLst>
        <pc:spChg chg="mod">
          <ac:chgData name="Stephen Jobling" userId="9a070840-d357-4ab7-b6ea-6f5b5867fa51" providerId="ADAL" clId="{231B3B97-CF9A-421E-BDF6-62B2F945B285}" dt="2024-06-18T15:43:22.523" v="31" actId="20577"/>
          <ac:spMkLst>
            <pc:docMk/>
            <pc:sldMk cId="2457032354" sldId="284"/>
            <ac:spMk id="44" creationId="{326E6D53-0F4D-DB4C-3097-04730A4E8FCD}"/>
          </ac:spMkLst>
        </pc:spChg>
        <pc:extLst>
          <p:ext xmlns:p="http://schemas.openxmlformats.org/presentationml/2006/main" uri="{D6D511B9-2390-475A-947B-AFAB55BFBCF1}">
            <pc226:cmChg xmlns:pc226="http://schemas.microsoft.com/office/powerpoint/2022/06/main/command" chg="del">
              <pc226:chgData name="Stephen Jobling" userId="9a070840-d357-4ab7-b6ea-6f5b5867fa51" providerId="ADAL" clId="{231B3B97-CF9A-421E-BDF6-62B2F945B285}" dt="2024-06-18T15:43:26.517" v="32"/>
              <pc2:cmMkLst xmlns:pc2="http://schemas.microsoft.com/office/powerpoint/2019/9/main/command">
                <pc:docMk/>
                <pc:sldMk cId="2457032354" sldId="284"/>
                <pc2:cmMk id="{6B1CBC77-B1A9-436B-BE90-97BEABA7393D}"/>
              </pc2:cmMkLst>
            </pc226:cmChg>
            <pc226:cmChg xmlns:pc226="http://schemas.microsoft.com/office/powerpoint/2022/06/main/command" chg="del">
              <pc226:chgData name="Stephen Jobling" userId="9a070840-d357-4ab7-b6ea-6f5b5867fa51" providerId="ADAL" clId="{231B3B97-CF9A-421E-BDF6-62B2F945B285}" dt="2024-06-18T15:43:29.497" v="33"/>
              <pc2:cmMkLst xmlns:pc2="http://schemas.microsoft.com/office/powerpoint/2019/9/main/command">
                <pc:docMk/>
                <pc:sldMk cId="2457032354" sldId="284"/>
                <pc2:cmMk id="{9356A08B-D0E2-43E5-84F1-53B71AC7A0B6}"/>
              </pc2:cmMkLst>
            </pc226:cmChg>
          </p:ext>
        </pc:extLst>
      </pc:sldChg>
      <pc:sldChg chg="modSp mod delCm modCm">
        <pc:chgData name="Stephen Jobling" userId="9a070840-d357-4ab7-b6ea-6f5b5867fa51" providerId="ADAL" clId="{231B3B97-CF9A-421E-BDF6-62B2F945B285}" dt="2024-06-18T15:43:12.819" v="27"/>
        <pc:sldMkLst>
          <pc:docMk/>
          <pc:sldMk cId="2623739211" sldId="286"/>
        </pc:sldMkLst>
        <pc:spChg chg="mod">
          <ac:chgData name="Stephen Jobling" userId="9a070840-d357-4ab7-b6ea-6f5b5867fa51" providerId="ADAL" clId="{231B3B97-CF9A-421E-BDF6-62B2F945B285}" dt="2024-06-18T15:43:09.727" v="26" actId="20577"/>
          <ac:spMkLst>
            <pc:docMk/>
            <pc:sldMk cId="2623739211" sldId="286"/>
            <ac:spMk id="25" creationId="{259223E5-1B89-3729-6D7B-46D0891025DF}"/>
          </ac:spMkLst>
        </pc:spChg>
        <pc:spChg chg="mod">
          <ac:chgData name="Stephen Jobling" userId="9a070840-d357-4ab7-b6ea-6f5b5867fa51" providerId="ADAL" clId="{231B3B97-CF9A-421E-BDF6-62B2F945B285}" dt="2024-06-18T15:42:54.789" v="21" actId="14100"/>
          <ac:spMkLst>
            <pc:docMk/>
            <pc:sldMk cId="2623739211" sldId="286"/>
            <ac:spMk id="37" creationId="{189B6325-C4ED-E64B-B89F-26C30D24E049}"/>
          </ac:spMkLst>
        </pc:spChg>
        <pc:extLst>
          <p:ext xmlns:p="http://schemas.openxmlformats.org/presentationml/2006/main" uri="{D6D511B9-2390-475A-947B-AFAB55BFBCF1}">
            <pc226:cmChg xmlns:pc226="http://schemas.microsoft.com/office/powerpoint/2022/06/main/command" chg="del">
              <pc226:chgData name="Stephen Jobling" userId="9a070840-d357-4ab7-b6ea-6f5b5867fa51" providerId="ADAL" clId="{231B3B97-CF9A-421E-BDF6-62B2F945B285}" dt="2024-06-18T15:43:12.819" v="27"/>
              <pc2:cmMkLst xmlns:pc2="http://schemas.microsoft.com/office/powerpoint/2019/9/main/command">
                <pc:docMk/>
                <pc:sldMk cId="2623739211" sldId="286"/>
                <pc2:cmMk id="{566BC531-8D21-4104-B125-9EAEEBFE9EEB}"/>
              </pc2:cmMkLst>
            </pc226:cmChg>
            <pc226:cmChg xmlns:pc226="http://schemas.microsoft.com/office/powerpoint/2022/06/main/command" chg="del mod">
              <pc226:chgData name="Stephen Jobling" userId="9a070840-d357-4ab7-b6ea-6f5b5867fa51" providerId="ADAL" clId="{231B3B97-CF9A-421E-BDF6-62B2F945B285}" dt="2024-06-18T15:42:59.644" v="22"/>
              <pc2:cmMkLst xmlns:pc2="http://schemas.microsoft.com/office/powerpoint/2019/9/main/command">
                <pc:docMk/>
                <pc:sldMk cId="2623739211" sldId="286"/>
                <pc2:cmMk id="{76EAE9BB-2182-49B0-BCAB-7F20CE36F7D0}"/>
              </pc2:cmMkLst>
            </pc226:cmChg>
          </p:ext>
        </pc:extLst>
      </pc:sldChg>
      <pc:sldChg chg="delCm">
        <pc:chgData name="Stephen Jobling" userId="9a070840-d357-4ab7-b6ea-6f5b5867fa51" providerId="ADAL" clId="{231B3B97-CF9A-421E-BDF6-62B2F945B285}" dt="2024-06-18T15:42:17.634" v="5"/>
        <pc:sldMkLst>
          <pc:docMk/>
          <pc:sldMk cId="1828410823" sldId="287"/>
        </pc:sldMkLst>
        <pc:extLst>
          <p:ext xmlns:p="http://schemas.openxmlformats.org/presentationml/2006/main" uri="{D6D511B9-2390-475A-947B-AFAB55BFBCF1}">
            <pc226:cmChg xmlns:pc226="http://schemas.microsoft.com/office/powerpoint/2022/06/main/command" chg="del">
              <pc226:chgData name="Stephen Jobling" userId="9a070840-d357-4ab7-b6ea-6f5b5867fa51" providerId="ADAL" clId="{231B3B97-CF9A-421E-BDF6-62B2F945B285}" dt="2024-06-18T15:42:15.340" v="4"/>
              <pc2:cmMkLst xmlns:pc2="http://schemas.microsoft.com/office/powerpoint/2019/9/main/command">
                <pc:docMk/>
                <pc:sldMk cId="1828410823" sldId="287"/>
                <pc2:cmMk id="{27909D01-C9A1-41D0-AE47-56ECCF2AEDF6}"/>
              </pc2:cmMkLst>
            </pc226:cmChg>
            <pc226:cmChg xmlns:pc226="http://schemas.microsoft.com/office/powerpoint/2022/06/main/command" chg="del">
              <pc226:chgData name="Stephen Jobling" userId="9a070840-d357-4ab7-b6ea-6f5b5867fa51" providerId="ADAL" clId="{231B3B97-CF9A-421E-BDF6-62B2F945B285}" dt="2024-06-18T15:42:06.969" v="3"/>
              <pc2:cmMkLst xmlns:pc2="http://schemas.microsoft.com/office/powerpoint/2019/9/main/command">
                <pc:docMk/>
                <pc:sldMk cId="1828410823" sldId="287"/>
                <pc2:cmMk id="{9054D895-EBB9-437D-BDD5-7AB37378954A}"/>
              </pc2:cmMkLst>
            </pc226:cmChg>
            <pc226:cmChg xmlns:pc226="http://schemas.microsoft.com/office/powerpoint/2022/06/main/command" chg="del">
              <pc226:chgData name="Stephen Jobling" userId="9a070840-d357-4ab7-b6ea-6f5b5867fa51" providerId="ADAL" clId="{231B3B97-CF9A-421E-BDF6-62B2F945B285}" dt="2024-06-18T15:42:17.634" v="5"/>
              <pc2:cmMkLst xmlns:pc2="http://schemas.microsoft.com/office/powerpoint/2019/9/main/command">
                <pc:docMk/>
                <pc:sldMk cId="1828410823" sldId="287"/>
                <pc2:cmMk id="{D8AB33A8-9DA8-4156-9391-02012C667F97}"/>
              </pc2:cmMkLst>
            </pc226:cmChg>
          </p:ext>
        </pc:extLst>
      </pc:sldChg>
      <pc:sldChg chg="add del">
        <pc:chgData name="Stephen Jobling" userId="9a070840-d357-4ab7-b6ea-6f5b5867fa51" providerId="ADAL" clId="{231B3B97-CF9A-421E-BDF6-62B2F945B285}" dt="2024-06-18T15:40:56.856" v="1" actId="47"/>
        <pc:sldMkLst>
          <pc:docMk/>
          <pc:sldMk cId="3825429356" sldId="30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513BE8-A2C2-1241-88BF-DCF4B3653FE2}" type="datetimeFigureOut">
              <a:rPr lang="en-GB" smtClean="0"/>
              <a:t>18/06/2024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72FD7B-D44D-4943-8478-F277161D5892}" type="slidenum">
              <a:rPr lang="en-GB" smtClean="0"/>
              <a:t>‹#›</a:t>
            </a:fld>
            <a:endParaRPr lang="en-GB"/>
          </a:p>
        </p:txBody>
      </p:sp>
    </p:spTree>
    <p:extLst>
      <p:ext uri="{BB962C8B-B14F-4D97-AF65-F5344CB8AC3E}">
        <p14:creationId xmlns:p14="http://schemas.microsoft.com/office/powerpoint/2010/main" val="38604549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In addition, all of the case studies had evidence of impact</a:t>
            </a:r>
          </a:p>
        </p:txBody>
      </p:sp>
      <p:sp>
        <p:nvSpPr>
          <p:cNvPr id="4" name="Slide Number Placeholder 3"/>
          <p:cNvSpPr>
            <a:spLocks noGrp="1"/>
          </p:cNvSpPr>
          <p:nvPr>
            <p:ph type="sldNum" sz="quarter" idx="5"/>
          </p:nvPr>
        </p:nvSpPr>
        <p:spPr/>
        <p:txBody>
          <a:bodyPr/>
          <a:lstStyle/>
          <a:p>
            <a:fld id="{6872FD7B-D44D-4943-8478-F277161D5892}" type="slidenum">
              <a:rPr lang="en-GB" smtClean="0"/>
              <a:t>7</a:t>
            </a:fld>
            <a:endParaRPr lang="en-GB"/>
          </a:p>
        </p:txBody>
      </p:sp>
    </p:spTree>
    <p:extLst>
      <p:ext uri="{BB962C8B-B14F-4D97-AF65-F5344CB8AC3E}">
        <p14:creationId xmlns:p14="http://schemas.microsoft.com/office/powerpoint/2010/main" val="19400599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riangle 7">
            <a:extLst>
              <a:ext uri="{FF2B5EF4-FFF2-40B4-BE49-F238E27FC236}">
                <a16:creationId xmlns:a16="http://schemas.microsoft.com/office/drawing/2014/main" id="{C766D1BC-8C7B-9106-B17C-5DF1AF378F78}"/>
              </a:ext>
            </a:extLst>
          </p:cNvPr>
          <p:cNvSpPr/>
          <p:nvPr userDrawn="1"/>
        </p:nvSpPr>
        <p:spPr>
          <a:xfrm rot="5400000">
            <a:off x="1558638" y="1065811"/>
            <a:ext cx="4233551" cy="7350829"/>
          </a:xfrm>
          <a:prstGeom prst="triangle">
            <a:avLst>
              <a:gd name="adj" fmla="val 100000"/>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0C4855FC-0A33-C318-4963-CFEC6C7A6CB2}"/>
              </a:ext>
            </a:extLst>
          </p:cNvPr>
          <p:cNvSpPr>
            <a:spLocks noGrp="1"/>
          </p:cNvSpPr>
          <p:nvPr>
            <p:ph type="ctrTitle"/>
          </p:nvPr>
        </p:nvSpPr>
        <p:spPr>
          <a:xfrm>
            <a:off x="838199" y="1122363"/>
            <a:ext cx="6381997" cy="2387600"/>
          </a:xfrm>
        </p:spPr>
        <p:txBody>
          <a:bodyPr anchor="ctr"/>
          <a:lstStyle>
            <a:lvl1pPr algn="l">
              <a:defRPr sz="6000" b="1">
                <a:solidFill>
                  <a:schemeClr val="accent1"/>
                </a:solidFill>
                <a:latin typeface="Arial" panose="020B0604020202020204" pitchFamily="34" charset="0"/>
                <a:cs typeface="Arial" panose="020B0604020202020204" pitchFamily="34" charset="0"/>
              </a:defRPr>
            </a:lvl1pPr>
          </a:lstStyle>
          <a:p>
            <a:r>
              <a:rPr lang="en-GB"/>
              <a:t>Click to edit Master title style</a:t>
            </a:r>
          </a:p>
        </p:txBody>
      </p:sp>
      <p:sp>
        <p:nvSpPr>
          <p:cNvPr id="3" name="Subtitle 2">
            <a:extLst>
              <a:ext uri="{FF2B5EF4-FFF2-40B4-BE49-F238E27FC236}">
                <a16:creationId xmlns:a16="http://schemas.microsoft.com/office/drawing/2014/main" id="{94762543-3FC5-A601-8F66-84EBAF24736E}"/>
              </a:ext>
            </a:extLst>
          </p:cNvPr>
          <p:cNvSpPr>
            <a:spLocks noGrp="1"/>
          </p:cNvSpPr>
          <p:nvPr>
            <p:ph type="subTitle" idx="1"/>
          </p:nvPr>
        </p:nvSpPr>
        <p:spPr>
          <a:xfrm>
            <a:off x="838199" y="3602038"/>
            <a:ext cx="6381997"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6" name="Slide Number Placeholder 5">
            <a:extLst>
              <a:ext uri="{FF2B5EF4-FFF2-40B4-BE49-F238E27FC236}">
                <a16:creationId xmlns:a16="http://schemas.microsoft.com/office/drawing/2014/main" id="{EF0A62A2-D015-944F-CF89-C4D66293640A}"/>
              </a:ext>
            </a:extLst>
          </p:cNvPr>
          <p:cNvSpPr>
            <a:spLocks noGrp="1"/>
          </p:cNvSpPr>
          <p:nvPr>
            <p:ph type="sldNum" sz="quarter" idx="12"/>
          </p:nvPr>
        </p:nvSpPr>
        <p:spPr/>
        <p:txBody>
          <a:bodyPr/>
          <a:lstStyle/>
          <a:p>
            <a:fld id="{30B97D81-46BF-2740-AF6C-B603D7348C9F}" type="slidenum">
              <a:rPr lang="en-GB" smtClean="0"/>
              <a:t>‹#›</a:t>
            </a:fld>
            <a:endParaRPr lang="en-GB"/>
          </a:p>
        </p:txBody>
      </p:sp>
      <p:sp>
        <p:nvSpPr>
          <p:cNvPr id="7" name="Triangle 6">
            <a:extLst>
              <a:ext uri="{FF2B5EF4-FFF2-40B4-BE49-F238E27FC236}">
                <a16:creationId xmlns:a16="http://schemas.microsoft.com/office/drawing/2014/main" id="{7268CFF2-96F4-EB59-CE41-D23D947EDBEF}"/>
              </a:ext>
            </a:extLst>
          </p:cNvPr>
          <p:cNvSpPr/>
          <p:nvPr userDrawn="1"/>
        </p:nvSpPr>
        <p:spPr>
          <a:xfrm>
            <a:off x="4444678" y="0"/>
            <a:ext cx="7747322" cy="6858000"/>
          </a:xfrm>
          <a:prstGeom prst="triangle">
            <a:avLst>
              <a:gd name="adj" fmla="val 100000"/>
            </a:avLst>
          </a:prstGeom>
          <a:solidFill>
            <a:srgbClr val="004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763040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446F04-2F88-1C59-7E48-F55FA699C0FD}"/>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1B5E483A-EF2C-EA34-0514-54A64829444A}"/>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3D2845C3-D1BD-6EED-8782-5A21FCF5BD4F}"/>
              </a:ext>
            </a:extLst>
          </p:cNvPr>
          <p:cNvSpPr>
            <a:spLocks noGrp="1"/>
          </p:cNvSpPr>
          <p:nvPr>
            <p:ph type="dt" sz="half" idx="10"/>
          </p:nvPr>
        </p:nvSpPr>
        <p:spPr/>
        <p:txBody>
          <a:bodyPr/>
          <a:lstStyle/>
          <a:p>
            <a:fld id="{26980240-1949-544D-985F-3A1E7827C613}" type="datetimeFigureOut">
              <a:rPr lang="en-GB" smtClean="0"/>
              <a:t>18/06/2024</a:t>
            </a:fld>
            <a:endParaRPr lang="en-GB"/>
          </a:p>
        </p:txBody>
      </p:sp>
      <p:sp>
        <p:nvSpPr>
          <p:cNvPr id="5" name="Footer Placeholder 4">
            <a:extLst>
              <a:ext uri="{FF2B5EF4-FFF2-40B4-BE49-F238E27FC236}">
                <a16:creationId xmlns:a16="http://schemas.microsoft.com/office/drawing/2014/main" id="{F0E817A2-1D0D-E746-9BD5-78F53405E4B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D7337A0-19CF-C04A-4201-958BC2351B17}"/>
              </a:ext>
            </a:extLst>
          </p:cNvPr>
          <p:cNvSpPr>
            <a:spLocks noGrp="1"/>
          </p:cNvSpPr>
          <p:nvPr>
            <p:ph type="sldNum" sz="quarter" idx="12"/>
          </p:nvPr>
        </p:nvSpPr>
        <p:spPr/>
        <p:txBody>
          <a:bodyPr/>
          <a:lstStyle/>
          <a:p>
            <a:fld id="{30B97D81-46BF-2740-AF6C-B603D7348C9F}" type="slidenum">
              <a:rPr lang="en-GB" smtClean="0"/>
              <a:t>‹#›</a:t>
            </a:fld>
            <a:endParaRPr lang="en-GB"/>
          </a:p>
        </p:txBody>
      </p:sp>
    </p:spTree>
    <p:extLst>
      <p:ext uri="{BB962C8B-B14F-4D97-AF65-F5344CB8AC3E}">
        <p14:creationId xmlns:p14="http://schemas.microsoft.com/office/powerpoint/2010/main" val="5014541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08802BD-B504-4A0F-C966-7BBC7B37EEF7}"/>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72654FF6-8268-DAC0-65BA-13BD497906BF}"/>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50AB414C-3848-97AB-0E70-067FF9B2F802}"/>
              </a:ext>
            </a:extLst>
          </p:cNvPr>
          <p:cNvSpPr>
            <a:spLocks noGrp="1"/>
          </p:cNvSpPr>
          <p:nvPr>
            <p:ph type="dt" sz="half" idx="10"/>
          </p:nvPr>
        </p:nvSpPr>
        <p:spPr/>
        <p:txBody>
          <a:bodyPr/>
          <a:lstStyle/>
          <a:p>
            <a:fld id="{26980240-1949-544D-985F-3A1E7827C613}" type="datetimeFigureOut">
              <a:rPr lang="en-GB" smtClean="0"/>
              <a:t>18/06/2024</a:t>
            </a:fld>
            <a:endParaRPr lang="en-GB"/>
          </a:p>
        </p:txBody>
      </p:sp>
      <p:sp>
        <p:nvSpPr>
          <p:cNvPr id="5" name="Footer Placeholder 4">
            <a:extLst>
              <a:ext uri="{FF2B5EF4-FFF2-40B4-BE49-F238E27FC236}">
                <a16:creationId xmlns:a16="http://schemas.microsoft.com/office/drawing/2014/main" id="{DEE24AAE-1B0E-BA1A-7E29-132185E73F3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74668D2-8838-7ED9-2CF5-FAEAB9C18A20}"/>
              </a:ext>
            </a:extLst>
          </p:cNvPr>
          <p:cNvSpPr>
            <a:spLocks noGrp="1"/>
          </p:cNvSpPr>
          <p:nvPr>
            <p:ph type="sldNum" sz="quarter" idx="12"/>
          </p:nvPr>
        </p:nvSpPr>
        <p:spPr/>
        <p:txBody>
          <a:bodyPr/>
          <a:lstStyle/>
          <a:p>
            <a:fld id="{30B97D81-46BF-2740-AF6C-B603D7348C9F}" type="slidenum">
              <a:rPr lang="en-GB" smtClean="0"/>
              <a:t>‹#›</a:t>
            </a:fld>
            <a:endParaRPr lang="en-GB"/>
          </a:p>
        </p:txBody>
      </p:sp>
    </p:spTree>
    <p:extLst>
      <p:ext uri="{BB962C8B-B14F-4D97-AF65-F5344CB8AC3E}">
        <p14:creationId xmlns:p14="http://schemas.microsoft.com/office/powerpoint/2010/main" val="17876189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373A5-F5A5-4774-58AA-B61DF692F699}"/>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0623EEFC-2ADE-01FA-0A22-124AA92ACFB1}"/>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CA4C6096-BD13-ECDE-1B6A-BCB68D847130}"/>
              </a:ext>
            </a:extLst>
          </p:cNvPr>
          <p:cNvSpPr>
            <a:spLocks noGrp="1"/>
          </p:cNvSpPr>
          <p:nvPr>
            <p:ph type="dt" sz="half" idx="10"/>
          </p:nvPr>
        </p:nvSpPr>
        <p:spPr/>
        <p:txBody>
          <a:bodyPr/>
          <a:lstStyle/>
          <a:p>
            <a:fld id="{26980240-1949-544D-985F-3A1E7827C613}" type="datetimeFigureOut">
              <a:rPr lang="en-GB" smtClean="0"/>
              <a:t>18/06/2024</a:t>
            </a:fld>
            <a:endParaRPr lang="en-GB"/>
          </a:p>
        </p:txBody>
      </p:sp>
      <p:sp>
        <p:nvSpPr>
          <p:cNvPr id="5" name="Footer Placeholder 4">
            <a:extLst>
              <a:ext uri="{FF2B5EF4-FFF2-40B4-BE49-F238E27FC236}">
                <a16:creationId xmlns:a16="http://schemas.microsoft.com/office/drawing/2014/main" id="{EBFBAB8F-0505-627A-E44E-9DE74AA24C4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71E58E8-69C3-F65B-46E3-93AAAF333129}"/>
              </a:ext>
            </a:extLst>
          </p:cNvPr>
          <p:cNvSpPr>
            <a:spLocks noGrp="1"/>
          </p:cNvSpPr>
          <p:nvPr>
            <p:ph type="sldNum" sz="quarter" idx="12"/>
          </p:nvPr>
        </p:nvSpPr>
        <p:spPr/>
        <p:txBody>
          <a:bodyPr/>
          <a:lstStyle/>
          <a:p>
            <a:fld id="{30B97D81-46BF-2740-AF6C-B603D7348C9F}" type="slidenum">
              <a:rPr lang="en-GB" smtClean="0"/>
              <a:t>‹#›</a:t>
            </a:fld>
            <a:endParaRPr lang="en-GB"/>
          </a:p>
        </p:txBody>
      </p:sp>
    </p:spTree>
    <p:extLst>
      <p:ext uri="{BB962C8B-B14F-4D97-AF65-F5344CB8AC3E}">
        <p14:creationId xmlns:p14="http://schemas.microsoft.com/office/powerpoint/2010/main" val="23914309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DC6BD-578B-D81D-4526-A7DA18624FAF}"/>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B2072EFF-8760-58CE-E308-EE03D867913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06C63BED-4320-BD31-8892-55351025547C}"/>
              </a:ext>
            </a:extLst>
          </p:cNvPr>
          <p:cNvSpPr>
            <a:spLocks noGrp="1"/>
          </p:cNvSpPr>
          <p:nvPr>
            <p:ph type="dt" sz="half" idx="10"/>
          </p:nvPr>
        </p:nvSpPr>
        <p:spPr/>
        <p:txBody>
          <a:bodyPr/>
          <a:lstStyle/>
          <a:p>
            <a:fld id="{26980240-1949-544D-985F-3A1E7827C613}" type="datetimeFigureOut">
              <a:rPr lang="en-GB" smtClean="0"/>
              <a:t>18/06/2024</a:t>
            </a:fld>
            <a:endParaRPr lang="en-GB"/>
          </a:p>
        </p:txBody>
      </p:sp>
      <p:sp>
        <p:nvSpPr>
          <p:cNvPr id="5" name="Footer Placeholder 4">
            <a:extLst>
              <a:ext uri="{FF2B5EF4-FFF2-40B4-BE49-F238E27FC236}">
                <a16:creationId xmlns:a16="http://schemas.microsoft.com/office/drawing/2014/main" id="{512BEF9D-FFA5-0205-1707-47A26A644F9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8C142F8-7C9E-2895-99C1-BD812341FFFB}"/>
              </a:ext>
            </a:extLst>
          </p:cNvPr>
          <p:cNvSpPr>
            <a:spLocks noGrp="1"/>
          </p:cNvSpPr>
          <p:nvPr>
            <p:ph type="sldNum" sz="quarter" idx="12"/>
          </p:nvPr>
        </p:nvSpPr>
        <p:spPr/>
        <p:txBody>
          <a:bodyPr/>
          <a:lstStyle/>
          <a:p>
            <a:fld id="{30B97D81-46BF-2740-AF6C-B603D7348C9F}" type="slidenum">
              <a:rPr lang="en-GB" smtClean="0"/>
              <a:t>‹#›</a:t>
            </a:fld>
            <a:endParaRPr lang="en-GB"/>
          </a:p>
        </p:txBody>
      </p:sp>
    </p:spTree>
    <p:extLst>
      <p:ext uri="{BB962C8B-B14F-4D97-AF65-F5344CB8AC3E}">
        <p14:creationId xmlns:p14="http://schemas.microsoft.com/office/powerpoint/2010/main" val="326858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B75F0-FD3F-06D8-A111-CE965272CC82}"/>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9721928A-A7E3-CF2C-332E-798109AF648E}"/>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4A540468-1900-42AD-6FC1-CE575888622C}"/>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FDE33BC0-2C85-C409-BFEE-EF01F9228DA4}"/>
              </a:ext>
            </a:extLst>
          </p:cNvPr>
          <p:cNvSpPr>
            <a:spLocks noGrp="1"/>
          </p:cNvSpPr>
          <p:nvPr>
            <p:ph type="dt" sz="half" idx="10"/>
          </p:nvPr>
        </p:nvSpPr>
        <p:spPr/>
        <p:txBody>
          <a:bodyPr/>
          <a:lstStyle/>
          <a:p>
            <a:fld id="{26980240-1949-544D-985F-3A1E7827C613}" type="datetimeFigureOut">
              <a:rPr lang="en-GB" smtClean="0"/>
              <a:t>18/06/2024</a:t>
            </a:fld>
            <a:endParaRPr lang="en-GB"/>
          </a:p>
        </p:txBody>
      </p:sp>
      <p:sp>
        <p:nvSpPr>
          <p:cNvPr id="6" name="Footer Placeholder 5">
            <a:extLst>
              <a:ext uri="{FF2B5EF4-FFF2-40B4-BE49-F238E27FC236}">
                <a16:creationId xmlns:a16="http://schemas.microsoft.com/office/drawing/2014/main" id="{52C3C1AA-7E59-2907-C8DD-03DF4BA12CD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C4EF053-F494-73F9-B772-ECE53166398B}"/>
              </a:ext>
            </a:extLst>
          </p:cNvPr>
          <p:cNvSpPr>
            <a:spLocks noGrp="1"/>
          </p:cNvSpPr>
          <p:nvPr>
            <p:ph type="sldNum" sz="quarter" idx="12"/>
          </p:nvPr>
        </p:nvSpPr>
        <p:spPr/>
        <p:txBody>
          <a:bodyPr/>
          <a:lstStyle/>
          <a:p>
            <a:fld id="{30B97D81-46BF-2740-AF6C-B603D7348C9F}" type="slidenum">
              <a:rPr lang="en-GB" smtClean="0"/>
              <a:t>‹#›</a:t>
            </a:fld>
            <a:endParaRPr lang="en-GB"/>
          </a:p>
        </p:txBody>
      </p:sp>
    </p:spTree>
    <p:extLst>
      <p:ext uri="{BB962C8B-B14F-4D97-AF65-F5344CB8AC3E}">
        <p14:creationId xmlns:p14="http://schemas.microsoft.com/office/powerpoint/2010/main" val="3704040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AE4E3-D6D8-F940-90BB-389FB3B4D12B}"/>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FF33EFB7-C953-2772-69E4-75486E18A41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C540FF76-DEB1-BCD1-C60F-3D33DF5E8ACB}"/>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4E6DB534-1D3F-C658-E69B-0E0159C03E3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2DDFFE15-F142-5C8B-CB90-4930FE5BD326}"/>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242B36E3-10A6-8FAF-3D81-4515895EA95E}"/>
              </a:ext>
            </a:extLst>
          </p:cNvPr>
          <p:cNvSpPr>
            <a:spLocks noGrp="1"/>
          </p:cNvSpPr>
          <p:nvPr>
            <p:ph type="dt" sz="half" idx="10"/>
          </p:nvPr>
        </p:nvSpPr>
        <p:spPr/>
        <p:txBody>
          <a:bodyPr/>
          <a:lstStyle/>
          <a:p>
            <a:fld id="{26980240-1949-544D-985F-3A1E7827C613}" type="datetimeFigureOut">
              <a:rPr lang="en-GB" smtClean="0"/>
              <a:t>18/06/2024</a:t>
            </a:fld>
            <a:endParaRPr lang="en-GB"/>
          </a:p>
        </p:txBody>
      </p:sp>
      <p:sp>
        <p:nvSpPr>
          <p:cNvPr id="8" name="Footer Placeholder 7">
            <a:extLst>
              <a:ext uri="{FF2B5EF4-FFF2-40B4-BE49-F238E27FC236}">
                <a16:creationId xmlns:a16="http://schemas.microsoft.com/office/drawing/2014/main" id="{3170EB71-0D21-D1B6-ABB6-B1F3E29997A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22856BC-7D02-9E5C-98A3-C0DBC50D7F54}"/>
              </a:ext>
            </a:extLst>
          </p:cNvPr>
          <p:cNvSpPr>
            <a:spLocks noGrp="1"/>
          </p:cNvSpPr>
          <p:nvPr>
            <p:ph type="sldNum" sz="quarter" idx="12"/>
          </p:nvPr>
        </p:nvSpPr>
        <p:spPr/>
        <p:txBody>
          <a:bodyPr/>
          <a:lstStyle/>
          <a:p>
            <a:fld id="{30B97D81-46BF-2740-AF6C-B603D7348C9F}" type="slidenum">
              <a:rPr lang="en-GB" smtClean="0"/>
              <a:t>‹#›</a:t>
            </a:fld>
            <a:endParaRPr lang="en-GB"/>
          </a:p>
        </p:txBody>
      </p:sp>
    </p:spTree>
    <p:extLst>
      <p:ext uri="{BB962C8B-B14F-4D97-AF65-F5344CB8AC3E}">
        <p14:creationId xmlns:p14="http://schemas.microsoft.com/office/powerpoint/2010/main" val="28964829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190FD-F453-3933-414F-FCF6A6C1DE98}"/>
              </a:ext>
            </a:extLst>
          </p:cNvPr>
          <p:cNvSpPr>
            <a:spLocks noGrp="1"/>
          </p:cNvSpPr>
          <p:nvPr>
            <p:ph type="title"/>
          </p:nvPr>
        </p:nvSpPr>
        <p:spPr>
          <a:xfrm>
            <a:off x="838200" y="365126"/>
            <a:ext cx="6204431" cy="810532"/>
          </a:xfrm>
        </p:spPr>
        <p:txBody>
          <a:bodyPr>
            <a:noAutofit/>
          </a:bodyPr>
          <a:lstStyle>
            <a:lvl1pPr>
              <a:defRPr sz="3200" b="1">
                <a:solidFill>
                  <a:schemeClr val="accent1"/>
                </a:solidFill>
                <a:latin typeface="Arial" panose="020B0604020202020204" pitchFamily="34" charset="0"/>
                <a:cs typeface="Arial" panose="020B0604020202020204" pitchFamily="34" charset="0"/>
              </a:defRPr>
            </a:lvl1pPr>
          </a:lstStyle>
          <a:p>
            <a:r>
              <a:rPr lang="en-GB"/>
              <a:t>Click to edit Master title style</a:t>
            </a:r>
          </a:p>
        </p:txBody>
      </p:sp>
      <p:sp>
        <p:nvSpPr>
          <p:cNvPr id="3" name="Date Placeholder 2">
            <a:extLst>
              <a:ext uri="{FF2B5EF4-FFF2-40B4-BE49-F238E27FC236}">
                <a16:creationId xmlns:a16="http://schemas.microsoft.com/office/drawing/2014/main" id="{38023FF8-C3A0-35C3-A148-E660A3476C60}"/>
              </a:ext>
            </a:extLst>
          </p:cNvPr>
          <p:cNvSpPr>
            <a:spLocks noGrp="1"/>
          </p:cNvSpPr>
          <p:nvPr>
            <p:ph type="dt" sz="half" idx="10"/>
          </p:nvPr>
        </p:nvSpPr>
        <p:spPr/>
        <p:txBody>
          <a:bodyPr/>
          <a:lstStyle/>
          <a:p>
            <a:fld id="{26980240-1949-544D-985F-3A1E7827C613}" type="datetimeFigureOut">
              <a:rPr lang="en-GB" smtClean="0"/>
              <a:t>18/06/2024</a:t>
            </a:fld>
            <a:endParaRPr lang="en-GB"/>
          </a:p>
        </p:txBody>
      </p:sp>
      <p:sp>
        <p:nvSpPr>
          <p:cNvPr id="4" name="Footer Placeholder 3">
            <a:extLst>
              <a:ext uri="{FF2B5EF4-FFF2-40B4-BE49-F238E27FC236}">
                <a16:creationId xmlns:a16="http://schemas.microsoft.com/office/drawing/2014/main" id="{104F9353-55D2-E335-F9F1-6CEFF263F4E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BAFB643-983A-A493-4294-87EC6DAE62C5}"/>
              </a:ext>
            </a:extLst>
          </p:cNvPr>
          <p:cNvSpPr>
            <a:spLocks noGrp="1"/>
          </p:cNvSpPr>
          <p:nvPr>
            <p:ph type="sldNum" sz="quarter" idx="12"/>
          </p:nvPr>
        </p:nvSpPr>
        <p:spPr/>
        <p:txBody>
          <a:bodyPr/>
          <a:lstStyle/>
          <a:p>
            <a:fld id="{30B97D81-46BF-2740-AF6C-B603D7348C9F}" type="slidenum">
              <a:rPr lang="en-GB" smtClean="0"/>
              <a:t>‹#›</a:t>
            </a:fld>
            <a:endParaRPr lang="en-GB"/>
          </a:p>
        </p:txBody>
      </p:sp>
      <p:pic>
        <p:nvPicPr>
          <p:cNvPr id="9" name="Picture 8" descr="A black rectangular sign with blue and orange text&#10;&#10;Description automatically generated">
            <a:extLst>
              <a:ext uri="{FF2B5EF4-FFF2-40B4-BE49-F238E27FC236}">
                <a16:creationId xmlns:a16="http://schemas.microsoft.com/office/drawing/2014/main" id="{C35039D7-A85C-C423-523F-ABD866E44892}"/>
              </a:ext>
            </a:extLst>
          </p:cNvPr>
          <p:cNvPicPr>
            <a:picLocks noChangeAspect="1"/>
          </p:cNvPicPr>
          <p:nvPr userDrawn="1"/>
        </p:nvPicPr>
        <p:blipFill>
          <a:blip r:embed="rId2"/>
          <a:stretch>
            <a:fillRect/>
          </a:stretch>
        </p:blipFill>
        <p:spPr>
          <a:xfrm>
            <a:off x="10794946" y="210006"/>
            <a:ext cx="1262848" cy="810532"/>
          </a:xfrm>
          <a:prstGeom prst="rect">
            <a:avLst/>
          </a:prstGeom>
        </p:spPr>
      </p:pic>
    </p:spTree>
    <p:extLst>
      <p:ext uri="{BB962C8B-B14F-4D97-AF65-F5344CB8AC3E}">
        <p14:creationId xmlns:p14="http://schemas.microsoft.com/office/powerpoint/2010/main" val="22414328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B306053-F9B9-D783-AE8C-9A8DBCCBCE18}"/>
              </a:ext>
            </a:extLst>
          </p:cNvPr>
          <p:cNvSpPr>
            <a:spLocks noGrp="1"/>
          </p:cNvSpPr>
          <p:nvPr>
            <p:ph type="dt" sz="half" idx="10"/>
          </p:nvPr>
        </p:nvSpPr>
        <p:spPr/>
        <p:txBody>
          <a:bodyPr/>
          <a:lstStyle/>
          <a:p>
            <a:fld id="{26980240-1949-544D-985F-3A1E7827C613}" type="datetimeFigureOut">
              <a:rPr lang="en-GB" smtClean="0"/>
              <a:t>18/06/2024</a:t>
            </a:fld>
            <a:endParaRPr lang="en-GB"/>
          </a:p>
        </p:txBody>
      </p:sp>
      <p:sp>
        <p:nvSpPr>
          <p:cNvPr id="3" name="Footer Placeholder 2">
            <a:extLst>
              <a:ext uri="{FF2B5EF4-FFF2-40B4-BE49-F238E27FC236}">
                <a16:creationId xmlns:a16="http://schemas.microsoft.com/office/drawing/2014/main" id="{183ECDED-41C1-F390-87A2-929CA5C72D8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83AE5C8-7826-2A21-4970-B0D27DA9E0D6}"/>
              </a:ext>
            </a:extLst>
          </p:cNvPr>
          <p:cNvSpPr>
            <a:spLocks noGrp="1"/>
          </p:cNvSpPr>
          <p:nvPr>
            <p:ph type="sldNum" sz="quarter" idx="12"/>
          </p:nvPr>
        </p:nvSpPr>
        <p:spPr/>
        <p:txBody>
          <a:bodyPr/>
          <a:lstStyle/>
          <a:p>
            <a:fld id="{30B97D81-46BF-2740-AF6C-B603D7348C9F}" type="slidenum">
              <a:rPr lang="en-GB" smtClean="0"/>
              <a:t>‹#›</a:t>
            </a:fld>
            <a:endParaRPr lang="en-GB"/>
          </a:p>
        </p:txBody>
      </p:sp>
    </p:spTree>
    <p:extLst>
      <p:ext uri="{BB962C8B-B14F-4D97-AF65-F5344CB8AC3E}">
        <p14:creationId xmlns:p14="http://schemas.microsoft.com/office/powerpoint/2010/main" val="15463220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6F429-7AC5-4370-55FA-ED67BFB7D15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1139C219-A0FF-9B80-2A0D-9800D9DAF76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D55869F8-7920-1505-0ABD-0A7E7468BF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9B3A666-1697-810A-8EE7-2B1A67C3175F}"/>
              </a:ext>
            </a:extLst>
          </p:cNvPr>
          <p:cNvSpPr>
            <a:spLocks noGrp="1"/>
          </p:cNvSpPr>
          <p:nvPr>
            <p:ph type="dt" sz="half" idx="10"/>
          </p:nvPr>
        </p:nvSpPr>
        <p:spPr/>
        <p:txBody>
          <a:bodyPr/>
          <a:lstStyle/>
          <a:p>
            <a:fld id="{26980240-1949-544D-985F-3A1E7827C613}" type="datetimeFigureOut">
              <a:rPr lang="en-GB" smtClean="0"/>
              <a:t>18/06/2024</a:t>
            </a:fld>
            <a:endParaRPr lang="en-GB"/>
          </a:p>
        </p:txBody>
      </p:sp>
      <p:sp>
        <p:nvSpPr>
          <p:cNvPr id="6" name="Footer Placeholder 5">
            <a:extLst>
              <a:ext uri="{FF2B5EF4-FFF2-40B4-BE49-F238E27FC236}">
                <a16:creationId xmlns:a16="http://schemas.microsoft.com/office/drawing/2014/main" id="{D776E2F4-1B99-2146-0383-9F3A631AC68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466D4D8-A3C8-D91F-76F6-833665BB5FD9}"/>
              </a:ext>
            </a:extLst>
          </p:cNvPr>
          <p:cNvSpPr>
            <a:spLocks noGrp="1"/>
          </p:cNvSpPr>
          <p:nvPr>
            <p:ph type="sldNum" sz="quarter" idx="12"/>
          </p:nvPr>
        </p:nvSpPr>
        <p:spPr/>
        <p:txBody>
          <a:bodyPr/>
          <a:lstStyle/>
          <a:p>
            <a:fld id="{30B97D81-46BF-2740-AF6C-B603D7348C9F}" type="slidenum">
              <a:rPr lang="en-GB" smtClean="0"/>
              <a:t>‹#›</a:t>
            </a:fld>
            <a:endParaRPr lang="en-GB"/>
          </a:p>
        </p:txBody>
      </p:sp>
    </p:spTree>
    <p:extLst>
      <p:ext uri="{BB962C8B-B14F-4D97-AF65-F5344CB8AC3E}">
        <p14:creationId xmlns:p14="http://schemas.microsoft.com/office/powerpoint/2010/main" val="32114026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79552-09F3-076D-6779-2082A5F828C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17E7AFC0-5D7F-0ADD-039E-0AD4F6E8A7D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9F18AE2-B357-3DB6-3C6F-B40F9F1C83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FDB574B-B3A7-8760-78C4-0608A2B0D7AA}"/>
              </a:ext>
            </a:extLst>
          </p:cNvPr>
          <p:cNvSpPr>
            <a:spLocks noGrp="1"/>
          </p:cNvSpPr>
          <p:nvPr>
            <p:ph type="dt" sz="half" idx="10"/>
          </p:nvPr>
        </p:nvSpPr>
        <p:spPr/>
        <p:txBody>
          <a:bodyPr/>
          <a:lstStyle/>
          <a:p>
            <a:fld id="{26980240-1949-544D-985F-3A1E7827C613}" type="datetimeFigureOut">
              <a:rPr lang="en-GB" smtClean="0"/>
              <a:t>18/06/2024</a:t>
            </a:fld>
            <a:endParaRPr lang="en-GB"/>
          </a:p>
        </p:txBody>
      </p:sp>
      <p:sp>
        <p:nvSpPr>
          <p:cNvPr id="6" name="Footer Placeholder 5">
            <a:extLst>
              <a:ext uri="{FF2B5EF4-FFF2-40B4-BE49-F238E27FC236}">
                <a16:creationId xmlns:a16="http://schemas.microsoft.com/office/drawing/2014/main" id="{C6DC8B62-4A90-192A-D8AC-3FFB9357656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7A8612A-5CFB-0F4C-71D1-D5FDE3180BAA}"/>
              </a:ext>
            </a:extLst>
          </p:cNvPr>
          <p:cNvSpPr>
            <a:spLocks noGrp="1"/>
          </p:cNvSpPr>
          <p:nvPr>
            <p:ph type="sldNum" sz="quarter" idx="12"/>
          </p:nvPr>
        </p:nvSpPr>
        <p:spPr/>
        <p:txBody>
          <a:bodyPr/>
          <a:lstStyle/>
          <a:p>
            <a:fld id="{30B97D81-46BF-2740-AF6C-B603D7348C9F}" type="slidenum">
              <a:rPr lang="en-GB" smtClean="0"/>
              <a:t>‹#›</a:t>
            </a:fld>
            <a:endParaRPr lang="en-GB"/>
          </a:p>
        </p:txBody>
      </p:sp>
    </p:spTree>
    <p:extLst>
      <p:ext uri="{BB962C8B-B14F-4D97-AF65-F5344CB8AC3E}">
        <p14:creationId xmlns:p14="http://schemas.microsoft.com/office/powerpoint/2010/main" val="21967835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F3F8DF8-3C2E-3F73-EB0D-8DBE05EBFFA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DDD8924E-067C-503A-FC20-2C133499138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CF4E1AD3-3DA4-1024-9D03-3CBCA05FFF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980240-1949-544D-985F-3A1E7827C613}" type="datetimeFigureOut">
              <a:rPr lang="en-GB" smtClean="0"/>
              <a:t>18/06/2024</a:t>
            </a:fld>
            <a:endParaRPr lang="en-GB"/>
          </a:p>
        </p:txBody>
      </p:sp>
      <p:sp>
        <p:nvSpPr>
          <p:cNvPr id="5" name="Footer Placeholder 4">
            <a:extLst>
              <a:ext uri="{FF2B5EF4-FFF2-40B4-BE49-F238E27FC236}">
                <a16:creationId xmlns:a16="http://schemas.microsoft.com/office/drawing/2014/main" id="{88DF530A-D80C-DC8C-2495-69FEAB307E7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D237B7B-73D5-0089-A58E-ED5A61FC05E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B97D81-46BF-2740-AF6C-B603D7348C9F}" type="slidenum">
              <a:rPr lang="en-GB" smtClean="0"/>
              <a:t>‹#›</a:t>
            </a:fld>
            <a:endParaRPr lang="en-GB"/>
          </a:p>
        </p:txBody>
      </p:sp>
    </p:spTree>
    <p:extLst>
      <p:ext uri="{BB962C8B-B14F-4D97-AF65-F5344CB8AC3E}">
        <p14:creationId xmlns:p14="http://schemas.microsoft.com/office/powerpoint/2010/main" val="22141830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svg"/><Relationship Id="rId3" Type="http://schemas.openxmlformats.org/officeDocument/2006/relationships/image" Target="../media/image19.svg"/><Relationship Id="rId7" Type="http://schemas.openxmlformats.org/officeDocument/2006/relationships/image" Target="../media/image23.svg"/><Relationship Id="rId12" Type="http://schemas.openxmlformats.org/officeDocument/2006/relationships/image" Target="../media/image28.png"/><Relationship Id="rId17" Type="http://schemas.openxmlformats.org/officeDocument/2006/relationships/image" Target="../media/image33.svg"/><Relationship Id="rId2" Type="http://schemas.openxmlformats.org/officeDocument/2006/relationships/image" Target="../media/image18.png"/><Relationship Id="rId16" Type="http://schemas.openxmlformats.org/officeDocument/2006/relationships/image" Target="../media/image32.png"/><Relationship Id="rId1" Type="http://schemas.openxmlformats.org/officeDocument/2006/relationships/slideLayout" Target="../slideLayouts/slideLayout6.xml"/><Relationship Id="rId6" Type="http://schemas.openxmlformats.org/officeDocument/2006/relationships/image" Target="../media/image22.png"/><Relationship Id="rId11" Type="http://schemas.openxmlformats.org/officeDocument/2006/relationships/image" Target="../media/image27.svg"/><Relationship Id="rId5" Type="http://schemas.openxmlformats.org/officeDocument/2006/relationships/image" Target="../media/image21.svg"/><Relationship Id="rId15" Type="http://schemas.openxmlformats.org/officeDocument/2006/relationships/image" Target="../media/image31.sv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svg"/><Relationship Id="rId14" Type="http://schemas.openxmlformats.org/officeDocument/2006/relationships/image" Target="../media/image30.png"/></Relationships>
</file>

<file path=ppt/slides/_rels/slide12.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svg"/><Relationship Id="rId3" Type="http://schemas.openxmlformats.org/officeDocument/2006/relationships/image" Target="../media/image27.svg"/><Relationship Id="rId7" Type="http://schemas.openxmlformats.org/officeDocument/2006/relationships/image" Target="../media/image29.svg"/><Relationship Id="rId12" Type="http://schemas.openxmlformats.org/officeDocument/2006/relationships/image" Target="../media/image22.png"/><Relationship Id="rId17" Type="http://schemas.openxmlformats.org/officeDocument/2006/relationships/image" Target="../media/image25.svg"/><Relationship Id="rId2" Type="http://schemas.openxmlformats.org/officeDocument/2006/relationships/image" Target="../media/image26.png"/><Relationship Id="rId16" Type="http://schemas.openxmlformats.org/officeDocument/2006/relationships/image" Target="../media/image24.png"/><Relationship Id="rId1" Type="http://schemas.openxmlformats.org/officeDocument/2006/relationships/slideLayout" Target="../slideLayouts/slideLayout6.xml"/><Relationship Id="rId6" Type="http://schemas.openxmlformats.org/officeDocument/2006/relationships/image" Target="../media/image28.png"/><Relationship Id="rId11" Type="http://schemas.openxmlformats.org/officeDocument/2006/relationships/image" Target="../media/image31.svg"/><Relationship Id="rId5" Type="http://schemas.openxmlformats.org/officeDocument/2006/relationships/image" Target="../media/image21.svg"/><Relationship Id="rId15" Type="http://schemas.openxmlformats.org/officeDocument/2006/relationships/image" Target="../media/image33.svg"/><Relationship Id="rId10" Type="http://schemas.openxmlformats.org/officeDocument/2006/relationships/image" Target="../media/image30.png"/><Relationship Id="rId4" Type="http://schemas.openxmlformats.org/officeDocument/2006/relationships/image" Target="../media/image20.png"/><Relationship Id="rId9" Type="http://schemas.openxmlformats.org/officeDocument/2006/relationships/image" Target="../media/image19.svg"/><Relationship Id="rId14" Type="http://schemas.openxmlformats.org/officeDocument/2006/relationships/image" Target="../media/image32.png"/></Relationships>
</file>

<file path=ppt/slides/_rels/slide13.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Layout" Target="../slideLayouts/slideLayout6.xml"/><Relationship Id="rId5" Type="http://schemas.openxmlformats.org/officeDocument/2006/relationships/image" Target="../media/image37.svg"/><Relationship Id="rId4" Type="http://schemas.openxmlformats.org/officeDocument/2006/relationships/image" Target="../media/image3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38.png"/><Relationship Id="rId1" Type="http://schemas.openxmlformats.org/officeDocument/2006/relationships/slideLayout" Target="../slideLayouts/slideLayout6.xml"/><Relationship Id="rId5" Type="http://schemas.openxmlformats.org/officeDocument/2006/relationships/image" Target="../media/image41.svg"/><Relationship Id="rId4" Type="http://schemas.openxmlformats.org/officeDocument/2006/relationships/image" Target="../media/image40.png"/></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6.xml"/><Relationship Id="rId5" Type="http://schemas.openxmlformats.org/officeDocument/2006/relationships/image" Target="../media/image6.sv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hyperlink" Target="https://globalschoolsforum.org/all-hands-deck"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6.xml"/><Relationship Id="rId5" Type="http://schemas.openxmlformats.org/officeDocument/2006/relationships/image" Target="../media/image10.sv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6.xml"/><Relationship Id="rId5" Type="http://schemas.openxmlformats.org/officeDocument/2006/relationships/image" Target="../media/image16.sv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svg"/><Relationship Id="rId3" Type="http://schemas.openxmlformats.org/officeDocument/2006/relationships/image" Target="../media/image19.svg"/><Relationship Id="rId7" Type="http://schemas.openxmlformats.org/officeDocument/2006/relationships/image" Target="../media/image23.svg"/><Relationship Id="rId12" Type="http://schemas.openxmlformats.org/officeDocument/2006/relationships/image" Target="../media/image28.png"/><Relationship Id="rId17" Type="http://schemas.openxmlformats.org/officeDocument/2006/relationships/image" Target="../media/image33.svg"/><Relationship Id="rId2" Type="http://schemas.openxmlformats.org/officeDocument/2006/relationships/image" Target="../media/image18.png"/><Relationship Id="rId16" Type="http://schemas.openxmlformats.org/officeDocument/2006/relationships/image" Target="../media/image32.png"/><Relationship Id="rId1" Type="http://schemas.openxmlformats.org/officeDocument/2006/relationships/slideLayout" Target="../slideLayouts/slideLayout6.xml"/><Relationship Id="rId6" Type="http://schemas.openxmlformats.org/officeDocument/2006/relationships/image" Target="../media/image22.png"/><Relationship Id="rId11" Type="http://schemas.openxmlformats.org/officeDocument/2006/relationships/image" Target="../media/image27.svg"/><Relationship Id="rId5" Type="http://schemas.openxmlformats.org/officeDocument/2006/relationships/image" Target="../media/image21.svg"/><Relationship Id="rId15" Type="http://schemas.openxmlformats.org/officeDocument/2006/relationships/image" Target="../media/image31.sv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svg"/><Relationship Id="rId1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2F20BAD-CF99-D246-D732-BCDEB2EDBB9B}"/>
              </a:ext>
            </a:extLst>
          </p:cNvPr>
          <p:cNvSpPr>
            <a:spLocks noGrp="1"/>
          </p:cNvSpPr>
          <p:nvPr>
            <p:ph type="subTitle" idx="1"/>
          </p:nvPr>
        </p:nvSpPr>
        <p:spPr>
          <a:xfrm>
            <a:off x="253999" y="6223681"/>
            <a:ext cx="7266108" cy="1655762"/>
          </a:xfrm>
        </p:spPr>
        <p:txBody>
          <a:bodyPr vert="horz" lIns="91440" tIns="45720" rIns="91440" bIns="45720" rtlCol="0" anchor="t">
            <a:normAutofit/>
          </a:bodyPr>
          <a:lstStyle/>
          <a:p>
            <a:r>
              <a:rPr lang="en-GB" sz="1800" b="1" dirty="0">
                <a:solidFill>
                  <a:srgbClr val="004AAD"/>
                </a:solidFill>
                <a:latin typeface="Montserrat" panose="00000500000000000000" pitchFamily="2" charset="0"/>
                <a:ea typeface="Calibri"/>
                <a:cs typeface="Calibri"/>
              </a:rPr>
              <a:t>Explainer Presentation</a:t>
            </a:r>
          </a:p>
        </p:txBody>
      </p:sp>
      <p:pic>
        <p:nvPicPr>
          <p:cNvPr id="13" name="Picture 12" descr="A white rectangular sign with blue and orange text&#10;&#10;Description automatically generated">
            <a:extLst>
              <a:ext uri="{FF2B5EF4-FFF2-40B4-BE49-F238E27FC236}">
                <a16:creationId xmlns:a16="http://schemas.microsoft.com/office/drawing/2014/main" id="{0247DB5F-610C-155D-F0B8-55BB9AEF399F}"/>
              </a:ext>
            </a:extLst>
          </p:cNvPr>
          <p:cNvPicPr>
            <a:picLocks noChangeAspect="1"/>
          </p:cNvPicPr>
          <p:nvPr/>
        </p:nvPicPr>
        <p:blipFill>
          <a:blip r:embed="rId2"/>
          <a:stretch>
            <a:fillRect/>
          </a:stretch>
        </p:blipFill>
        <p:spPr>
          <a:xfrm>
            <a:off x="3715657" y="250175"/>
            <a:ext cx="4175163" cy="3139679"/>
          </a:xfrm>
          <a:prstGeom prst="rect">
            <a:avLst/>
          </a:prstGeom>
        </p:spPr>
      </p:pic>
    </p:spTree>
    <p:extLst>
      <p:ext uri="{BB962C8B-B14F-4D97-AF65-F5344CB8AC3E}">
        <p14:creationId xmlns:p14="http://schemas.microsoft.com/office/powerpoint/2010/main" val="20334344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29FA7268-0F61-53B1-F22A-BC8DCC2D25E1}"/>
              </a:ext>
            </a:extLst>
          </p:cNvPr>
          <p:cNvSpPr/>
          <p:nvPr/>
        </p:nvSpPr>
        <p:spPr>
          <a:xfrm>
            <a:off x="1360688" y="1794764"/>
            <a:ext cx="3123630" cy="3123630"/>
          </a:xfrm>
          <a:prstGeom prst="ellipse">
            <a:avLst/>
          </a:prstGeom>
          <a:ln w="82550" cap="rnd">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0" b="1"/>
              <a:t>1</a:t>
            </a:r>
          </a:p>
        </p:txBody>
      </p:sp>
      <p:sp>
        <p:nvSpPr>
          <p:cNvPr id="3" name="TextBox 2">
            <a:extLst>
              <a:ext uri="{FF2B5EF4-FFF2-40B4-BE49-F238E27FC236}">
                <a16:creationId xmlns:a16="http://schemas.microsoft.com/office/drawing/2014/main" id="{504C17F7-EAC3-6721-3635-CD1D3B21FA1E}"/>
              </a:ext>
            </a:extLst>
          </p:cNvPr>
          <p:cNvSpPr txBox="1"/>
          <p:nvPr/>
        </p:nvSpPr>
        <p:spPr>
          <a:xfrm>
            <a:off x="5151164" y="1707082"/>
            <a:ext cx="5946896" cy="2308324"/>
          </a:xfrm>
          <a:prstGeom prst="rect">
            <a:avLst/>
          </a:prstGeom>
          <a:noFill/>
        </p:spPr>
        <p:txBody>
          <a:bodyPr wrap="square" lIns="91440" tIns="45720" rIns="91440" bIns="45720" rtlCol="0" anchor="t">
            <a:spAutoFit/>
          </a:bodyPr>
          <a:lstStyle/>
          <a:p>
            <a:r>
              <a:rPr lang="en-GB" sz="7200" b="1">
                <a:solidFill>
                  <a:schemeClr val="bg1"/>
                </a:solidFill>
              </a:rPr>
              <a:t>Enablers of change </a:t>
            </a:r>
          </a:p>
        </p:txBody>
      </p:sp>
      <p:sp>
        <p:nvSpPr>
          <p:cNvPr id="4" name="TextBox 3">
            <a:extLst>
              <a:ext uri="{FF2B5EF4-FFF2-40B4-BE49-F238E27FC236}">
                <a16:creationId xmlns:a16="http://schemas.microsoft.com/office/drawing/2014/main" id="{2DF10890-085F-E37B-D735-FBB4675E74D5}"/>
              </a:ext>
            </a:extLst>
          </p:cNvPr>
          <p:cNvSpPr txBox="1"/>
          <p:nvPr/>
        </p:nvSpPr>
        <p:spPr>
          <a:xfrm>
            <a:off x="5151164" y="4087397"/>
            <a:ext cx="4773666" cy="830997"/>
          </a:xfrm>
          <a:prstGeom prst="rect">
            <a:avLst/>
          </a:prstGeom>
          <a:noFill/>
        </p:spPr>
        <p:txBody>
          <a:bodyPr wrap="square" rtlCol="0">
            <a:spAutoFit/>
          </a:bodyPr>
          <a:lstStyle/>
          <a:p>
            <a:r>
              <a:rPr lang="en-GB" sz="2400">
                <a:solidFill>
                  <a:schemeClr val="bg1"/>
                </a:solidFill>
              </a:rPr>
              <a:t>How does </a:t>
            </a:r>
            <a:r>
              <a:rPr lang="en-GB" sz="2400" b="1">
                <a:solidFill>
                  <a:schemeClr val="bg1"/>
                </a:solidFill>
              </a:rPr>
              <a:t>who</a:t>
            </a:r>
            <a:r>
              <a:rPr lang="en-GB" sz="2400">
                <a:solidFill>
                  <a:schemeClr val="bg1"/>
                </a:solidFill>
              </a:rPr>
              <a:t> you are, and </a:t>
            </a:r>
            <a:r>
              <a:rPr lang="en-GB" sz="2400" b="1">
                <a:solidFill>
                  <a:schemeClr val="bg1"/>
                </a:solidFill>
              </a:rPr>
              <a:t>where</a:t>
            </a:r>
            <a:r>
              <a:rPr lang="en-GB" sz="2400">
                <a:solidFill>
                  <a:schemeClr val="bg1"/>
                </a:solidFill>
              </a:rPr>
              <a:t> you work affect </a:t>
            </a:r>
            <a:r>
              <a:rPr lang="en-GB" sz="2400" b="1">
                <a:solidFill>
                  <a:schemeClr val="bg1"/>
                </a:solidFill>
              </a:rPr>
              <a:t>what</a:t>
            </a:r>
            <a:r>
              <a:rPr lang="en-GB" sz="2400">
                <a:solidFill>
                  <a:schemeClr val="bg1"/>
                </a:solidFill>
              </a:rPr>
              <a:t> you do?</a:t>
            </a:r>
          </a:p>
        </p:txBody>
      </p:sp>
    </p:spTree>
    <p:extLst>
      <p:ext uri="{BB962C8B-B14F-4D97-AF65-F5344CB8AC3E}">
        <p14:creationId xmlns:p14="http://schemas.microsoft.com/office/powerpoint/2010/main" val="8841295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CBCE9B1-D1CC-A884-1663-E2583F74AB13}"/>
              </a:ext>
            </a:extLst>
          </p:cNvPr>
          <p:cNvGrpSpPr/>
          <p:nvPr/>
        </p:nvGrpSpPr>
        <p:grpSpPr>
          <a:xfrm>
            <a:off x="269967" y="1265073"/>
            <a:ext cx="3829967" cy="2729043"/>
            <a:chOff x="3706957" y="5547928"/>
            <a:chExt cx="2877511" cy="2050370"/>
          </a:xfrm>
        </p:grpSpPr>
        <p:sp>
          <p:nvSpPr>
            <p:cNvPr id="3" name="Oval 2">
              <a:extLst>
                <a:ext uri="{FF2B5EF4-FFF2-40B4-BE49-F238E27FC236}">
                  <a16:creationId xmlns:a16="http://schemas.microsoft.com/office/drawing/2014/main" id="{D5F97FC7-5DAB-FD72-561E-26D28B394934}"/>
                </a:ext>
              </a:extLst>
            </p:cNvPr>
            <p:cNvSpPr/>
            <p:nvPr/>
          </p:nvSpPr>
          <p:spPr>
            <a:xfrm>
              <a:off x="4258229" y="5809844"/>
              <a:ext cx="1469103" cy="1469103"/>
            </a:xfrm>
            <a:custGeom>
              <a:avLst/>
              <a:gdLst>
                <a:gd name="connsiteX0" fmla="*/ 0 w 1469103"/>
                <a:gd name="connsiteY0" fmla="*/ 734552 h 1469103"/>
                <a:gd name="connsiteX1" fmla="*/ 734552 w 1469103"/>
                <a:gd name="connsiteY1" fmla="*/ 0 h 1469103"/>
                <a:gd name="connsiteX2" fmla="*/ 1469104 w 1469103"/>
                <a:gd name="connsiteY2" fmla="*/ 734552 h 1469103"/>
                <a:gd name="connsiteX3" fmla="*/ 734552 w 1469103"/>
                <a:gd name="connsiteY3" fmla="*/ 1469104 h 1469103"/>
                <a:gd name="connsiteX4" fmla="*/ 0 w 1469103"/>
                <a:gd name="connsiteY4" fmla="*/ 734552 h 1469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9103" h="1469103" extrusionOk="0">
                  <a:moveTo>
                    <a:pt x="0" y="734552"/>
                  </a:moveTo>
                  <a:cubicBezTo>
                    <a:pt x="-41787" y="303095"/>
                    <a:pt x="314714" y="5313"/>
                    <a:pt x="734552" y="0"/>
                  </a:cubicBezTo>
                  <a:cubicBezTo>
                    <a:pt x="1190205" y="10520"/>
                    <a:pt x="1388403" y="331436"/>
                    <a:pt x="1469104" y="734552"/>
                  </a:cubicBezTo>
                  <a:cubicBezTo>
                    <a:pt x="1457657" y="1151413"/>
                    <a:pt x="1127306" y="1540561"/>
                    <a:pt x="734552" y="1469104"/>
                  </a:cubicBezTo>
                  <a:cubicBezTo>
                    <a:pt x="264350" y="1433803"/>
                    <a:pt x="47677" y="1163015"/>
                    <a:pt x="0" y="734552"/>
                  </a:cubicBezTo>
                  <a:close/>
                </a:path>
              </a:pathLst>
            </a:custGeom>
            <a:noFill/>
            <a:ln w="28575">
              <a:solidFill>
                <a:srgbClr val="004AAD"/>
              </a:solidFill>
              <a:extLst>
                <a:ext uri="{C807C97D-BFC1-408E-A445-0C87EB9F89A2}">
                  <ask:lineSketchStyleProps xmlns:ask="http://schemas.microsoft.com/office/drawing/2018/sketchyshapes" sd="1219033472">
                    <a:prstGeom prst="ellipse">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4" name="Oval 3">
              <a:extLst>
                <a:ext uri="{FF2B5EF4-FFF2-40B4-BE49-F238E27FC236}">
                  <a16:creationId xmlns:a16="http://schemas.microsoft.com/office/drawing/2014/main" id="{E2013C51-A086-1A02-8A8D-C14CAA29AF45}"/>
                </a:ext>
              </a:extLst>
            </p:cNvPr>
            <p:cNvSpPr/>
            <p:nvPr/>
          </p:nvSpPr>
          <p:spPr>
            <a:xfrm>
              <a:off x="4690109" y="5547928"/>
              <a:ext cx="585180" cy="5851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5" name="Oval 4">
              <a:extLst>
                <a:ext uri="{FF2B5EF4-FFF2-40B4-BE49-F238E27FC236}">
                  <a16:creationId xmlns:a16="http://schemas.microsoft.com/office/drawing/2014/main" id="{32096DCE-BED4-0688-6B20-307660FFB4D0}"/>
                </a:ext>
              </a:extLst>
            </p:cNvPr>
            <p:cNvSpPr/>
            <p:nvPr/>
          </p:nvSpPr>
          <p:spPr>
            <a:xfrm>
              <a:off x="3922022" y="6294948"/>
              <a:ext cx="585180" cy="5851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6" name="Rounded Rectangle 5">
              <a:extLst>
                <a:ext uri="{FF2B5EF4-FFF2-40B4-BE49-F238E27FC236}">
                  <a16:creationId xmlns:a16="http://schemas.microsoft.com/office/drawing/2014/main" id="{849E5DE0-147E-06BE-6873-072D5D6E8613}"/>
                </a:ext>
              </a:extLst>
            </p:cNvPr>
            <p:cNvSpPr/>
            <p:nvPr/>
          </p:nvSpPr>
          <p:spPr>
            <a:xfrm>
              <a:off x="4497695" y="6417095"/>
              <a:ext cx="1003401" cy="276672"/>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a:solidFill>
                    <a:schemeClr val="bg1">
                      <a:lumMod val="50000"/>
                    </a:schemeClr>
                  </a:solidFill>
                </a:rPr>
                <a:t>Opportunities</a:t>
              </a:r>
            </a:p>
          </p:txBody>
        </p:sp>
        <p:sp>
          <p:nvSpPr>
            <p:cNvPr id="7" name="Rounded Rectangle 6">
              <a:extLst>
                <a:ext uri="{FF2B5EF4-FFF2-40B4-BE49-F238E27FC236}">
                  <a16:creationId xmlns:a16="http://schemas.microsoft.com/office/drawing/2014/main" id="{DCB879EC-8B08-4DAE-6FB4-B7B8AE8F67F0}"/>
                </a:ext>
              </a:extLst>
            </p:cNvPr>
            <p:cNvSpPr/>
            <p:nvPr/>
          </p:nvSpPr>
          <p:spPr>
            <a:xfrm>
              <a:off x="3706957" y="6046638"/>
              <a:ext cx="653431" cy="239373"/>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a:solidFill>
                    <a:schemeClr val="tx1"/>
                  </a:solidFill>
                </a:rPr>
                <a:t>Timing</a:t>
              </a:r>
            </a:p>
          </p:txBody>
        </p:sp>
        <p:sp>
          <p:nvSpPr>
            <p:cNvPr id="8" name="Rounded Rectangle 7">
              <a:extLst>
                <a:ext uri="{FF2B5EF4-FFF2-40B4-BE49-F238E27FC236}">
                  <a16:creationId xmlns:a16="http://schemas.microsoft.com/office/drawing/2014/main" id="{79533724-AB8C-C8C4-87E6-FC2C9BC20D50}"/>
                </a:ext>
              </a:extLst>
            </p:cNvPr>
            <p:cNvSpPr/>
            <p:nvPr/>
          </p:nvSpPr>
          <p:spPr>
            <a:xfrm>
              <a:off x="5136237" y="5588901"/>
              <a:ext cx="1079259" cy="236114"/>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a:solidFill>
                    <a:schemeClr val="tx1"/>
                  </a:solidFill>
                </a:rPr>
                <a:t>Policy Windows</a:t>
              </a:r>
            </a:p>
          </p:txBody>
        </p:sp>
        <p:pic>
          <p:nvPicPr>
            <p:cNvPr id="9" name="Graphic 13" descr="Plane Window outline">
              <a:extLst>
                <a:ext uri="{FF2B5EF4-FFF2-40B4-BE49-F238E27FC236}">
                  <a16:creationId xmlns:a16="http://schemas.microsoft.com/office/drawing/2014/main" id="{066EA5E5-DE06-2591-0B3C-760AB765D0E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690109" y="5558762"/>
              <a:ext cx="523744" cy="523744"/>
            </a:xfrm>
            <a:prstGeom prst="rect">
              <a:avLst/>
            </a:prstGeom>
          </p:spPr>
        </p:pic>
        <p:sp>
          <p:nvSpPr>
            <p:cNvPr id="10" name="Oval 9">
              <a:extLst>
                <a:ext uri="{FF2B5EF4-FFF2-40B4-BE49-F238E27FC236}">
                  <a16:creationId xmlns:a16="http://schemas.microsoft.com/office/drawing/2014/main" id="{64C7B8C3-ED3A-C015-EB9D-8B002E81F236}"/>
                </a:ext>
              </a:extLst>
            </p:cNvPr>
            <p:cNvSpPr/>
            <p:nvPr/>
          </p:nvSpPr>
          <p:spPr>
            <a:xfrm>
              <a:off x="5528275" y="6239189"/>
              <a:ext cx="585180" cy="5851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1" name="Oval 10">
              <a:extLst>
                <a:ext uri="{FF2B5EF4-FFF2-40B4-BE49-F238E27FC236}">
                  <a16:creationId xmlns:a16="http://schemas.microsoft.com/office/drawing/2014/main" id="{21B167DB-53EC-A7C0-51B4-0CC6B95F1653}"/>
                </a:ext>
              </a:extLst>
            </p:cNvPr>
            <p:cNvSpPr/>
            <p:nvPr/>
          </p:nvSpPr>
          <p:spPr>
            <a:xfrm>
              <a:off x="4753345" y="7013118"/>
              <a:ext cx="585180" cy="5851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pic>
          <p:nvPicPr>
            <p:cNvPr id="12" name="Graphic 11" descr="Watch outline">
              <a:extLst>
                <a:ext uri="{FF2B5EF4-FFF2-40B4-BE49-F238E27FC236}">
                  <a16:creationId xmlns:a16="http://schemas.microsoft.com/office/drawing/2014/main" id="{AFA51E1C-420B-4306-EC98-A5068B1D775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872106" y="6325666"/>
              <a:ext cx="523744" cy="523744"/>
            </a:xfrm>
            <a:prstGeom prst="rect">
              <a:avLst/>
            </a:prstGeom>
          </p:spPr>
        </p:pic>
        <p:pic>
          <p:nvPicPr>
            <p:cNvPr id="13" name="Graphic 14" descr="Anger Symbol outline">
              <a:extLst>
                <a:ext uri="{FF2B5EF4-FFF2-40B4-BE49-F238E27FC236}">
                  <a16:creationId xmlns:a16="http://schemas.microsoft.com/office/drawing/2014/main" id="{5CC537A4-EB70-4590-D532-E5144501541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439571" y="6228973"/>
              <a:ext cx="605612" cy="605612"/>
            </a:xfrm>
            <a:prstGeom prst="rect">
              <a:avLst/>
            </a:prstGeom>
          </p:spPr>
        </p:pic>
        <p:pic>
          <p:nvPicPr>
            <p:cNvPr id="14" name="Graphic 8" descr="Connections outline">
              <a:extLst>
                <a:ext uri="{FF2B5EF4-FFF2-40B4-BE49-F238E27FC236}">
                  <a16:creationId xmlns:a16="http://schemas.microsoft.com/office/drawing/2014/main" id="{8F10D636-9B07-0555-FCF9-E4D56367DA3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766146" y="7052714"/>
              <a:ext cx="501177" cy="501177"/>
            </a:xfrm>
            <a:prstGeom prst="rect">
              <a:avLst/>
            </a:prstGeom>
          </p:spPr>
        </p:pic>
        <p:sp>
          <p:nvSpPr>
            <p:cNvPr id="15" name="Rounded Rectangle 14">
              <a:extLst>
                <a:ext uri="{FF2B5EF4-FFF2-40B4-BE49-F238E27FC236}">
                  <a16:creationId xmlns:a16="http://schemas.microsoft.com/office/drawing/2014/main" id="{339506BC-1F74-F7BA-AF6F-C778E5D8B61C}"/>
                </a:ext>
              </a:extLst>
            </p:cNvPr>
            <p:cNvSpPr/>
            <p:nvPr/>
          </p:nvSpPr>
          <p:spPr>
            <a:xfrm>
              <a:off x="5604631" y="6844801"/>
              <a:ext cx="979837" cy="343093"/>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a:solidFill>
                    <a:schemeClr val="tx1"/>
                  </a:solidFill>
                </a:rPr>
                <a:t>Political and Social Context</a:t>
              </a:r>
            </a:p>
          </p:txBody>
        </p:sp>
        <p:sp>
          <p:nvSpPr>
            <p:cNvPr id="16" name="Rounded Rectangle 15">
              <a:extLst>
                <a:ext uri="{FF2B5EF4-FFF2-40B4-BE49-F238E27FC236}">
                  <a16:creationId xmlns:a16="http://schemas.microsoft.com/office/drawing/2014/main" id="{58252736-5DA2-0309-B235-60BDA00B2F55}"/>
                </a:ext>
              </a:extLst>
            </p:cNvPr>
            <p:cNvSpPr/>
            <p:nvPr/>
          </p:nvSpPr>
          <p:spPr>
            <a:xfrm>
              <a:off x="3870470" y="7172649"/>
              <a:ext cx="979837" cy="343093"/>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a:solidFill>
                    <a:schemeClr val="tx1"/>
                  </a:solidFill>
                </a:rPr>
                <a:t>Ecosystems</a:t>
              </a:r>
            </a:p>
          </p:txBody>
        </p:sp>
      </p:grpSp>
      <p:grpSp>
        <p:nvGrpSpPr>
          <p:cNvPr id="17" name="Group 16">
            <a:extLst>
              <a:ext uri="{FF2B5EF4-FFF2-40B4-BE49-F238E27FC236}">
                <a16:creationId xmlns:a16="http://schemas.microsoft.com/office/drawing/2014/main" id="{0CC1605F-A8CA-1976-E6B3-ED9E809DB85D}"/>
              </a:ext>
            </a:extLst>
          </p:cNvPr>
          <p:cNvGrpSpPr/>
          <p:nvPr/>
        </p:nvGrpSpPr>
        <p:grpSpPr>
          <a:xfrm>
            <a:off x="1322439" y="3785037"/>
            <a:ext cx="3843084" cy="2628371"/>
            <a:chOff x="425453" y="5613887"/>
            <a:chExt cx="2887366" cy="1974734"/>
          </a:xfrm>
        </p:grpSpPr>
        <p:sp>
          <p:nvSpPr>
            <p:cNvPr id="18" name="Oval 17">
              <a:extLst>
                <a:ext uri="{FF2B5EF4-FFF2-40B4-BE49-F238E27FC236}">
                  <a16:creationId xmlns:a16="http://schemas.microsoft.com/office/drawing/2014/main" id="{4F78ED5C-B5AE-6BFA-749E-CE2A92C4812D}"/>
                </a:ext>
              </a:extLst>
            </p:cNvPr>
            <p:cNvSpPr/>
            <p:nvPr/>
          </p:nvSpPr>
          <p:spPr>
            <a:xfrm>
              <a:off x="1201778" y="5938404"/>
              <a:ext cx="1469103" cy="1469103"/>
            </a:xfrm>
            <a:custGeom>
              <a:avLst/>
              <a:gdLst>
                <a:gd name="connsiteX0" fmla="*/ 0 w 1469103"/>
                <a:gd name="connsiteY0" fmla="*/ 734552 h 1469103"/>
                <a:gd name="connsiteX1" fmla="*/ 734552 w 1469103"/>
                <a:gd name="connsiteY1" fmla="*/ 0 h 1469103"/>
                <a:gd name="connsiteX2" fmla="*/ 1469104 w 1469103"/>
                <a:gd name="connsiteY2" fmla="*/ 734552 h 1469103"/>
                <a:gd name="connsiteX3" fmla="*/ 734552 w 1469103"/>
                <a:gd name="connsiteY3" fmla="*/ 1469104 h 1469103"/>
                <a:gd name="connsiteX4" fmla="*/ 0 w 1469103"/>
                <a:gd name="connsiteY4" fmla="*/ 734552 h 1469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9103" h="1469103" extrusionOk="0">
                  <a:moveTo>
                    <a:pt x="0" y="734552"/>
                  </a:moveTo>
                  <a:cubicBezTo>
                    <a:pt x="-41787" y="303095"/>
                    <a:pt x="314714" y="5313"/>
                    <a:pt x="734552" y="0"/>
                  </a:cubicBezTo>
                  <a:cubicBezTo>
                    <a:pt x="1190205" y="10520"/>
                    <a:pt x="1388403" y="331436"/>
                    <a:pt x="1469104" y="734552"/>
                  </a:cubicBezTo>
                  <a:cubicBezTo>
                    <a:pt x="1457657" y="1151413"/>
                    <a:pt x="1127306" y="1540561"/>
                    <a:pt x="734552" y="1469104"/>
                  </a:cubicBezTo>
                  <a:cubicBezTo>
                    <a:pt x="264350" y="1433803"/>
                    <a:pt x="47677" y="1163015"/>
                    <a:pt x="0" y="734552"/>
                  </a:cubicBezTo>
                  <a:close/>
                </a:path>
              </a:pathLst>
            </a:custGeom>
            <a:noFill/>
            <a:ln w="28575">
              <a:solidFill>
                <a:srgbClr val="004AAD"/>
              </a:solidFill>
              <a:extLst>
                <a:ext uri="{C807C97D-BFC1-408E-A445-0C87EB9F89A2}">
                  <ask:lineSketchStyleProps xmlns:ask="http://schemas.microsoft.com/office/drawing/2018/sketchyshapes" sd="1219033472">
                    <a:prstGeom prst="ellipse">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9" name="Oval 18">
              <a:extLst>
                <a:ext uri="{FF2B5EF4-FFF2-40B4-BE49-F238E27FC236}">
                  <a16:creationId xmlns:a16="http://schemas.microsoft.com/office/drawing/2014/main" id="{D99E6105-CB70-B7A2-B456-D04A7971E13B}"/>
                </a:ext>
              </a:extLst>
            </p:cNvPr>
            <p:cNvSpPr/>
            <p:nvPr/>
          </p:nvSpPr>
          <p:spPr>
            <a:xfrm>
              <a:off x="895674" y="6650204"/>
              <a:ext cx="585180" cy="5851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20" name="Oval 19">
              <a:extLst>
                <a:ext uri="{FF2B5EF4-FFF2-40B4-BE49-F238E27FC236}">
                  <a16:creationId xmlns:a16="http://schemas.microsoft.com/office/drawing/2014/main" id="{D7BB9F9B-C03C-41E9-FC3C-B3CD12297AEB}"/>
                </a:ext>
              </a:extLst>
            </p:cNvPr>
            <p:cNvSpPr/>
            <p:nvPr/>
          </p:nvSpPr>
          <p:spPr>
            <a:xfrm>
              <a:off x="1322828" y="5680486"/>
              <a:ext cx="585180" cy="5851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21" name="Rounded Rectangle 20">
              <a:extLst>
                <a:ext uri="{FF2B5EF4-FFF2-40B4-BE49-F238E27FC236}">
                  <a16:creationId xmlns:a16="http://schemas.microsoft.com/office/drawing/2014/main" id="{9477AD0C-28E8-26D7-2034-0BE70B0735D6}"/>
                </a:ext>
              </a:extLst>
            </p:cNvPr>
            <p:cNvSpPr/>
            <p:nvPr/>
          </p:nvSpPr>
          <p:spPr>
            <a:xfrm>
              <a:off x="1408171" y="6367694"/>
              <a:ext cx="1065547" cy="56153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a:solidFill>
                    <a:schemeClr val="bg1">
                      <a:lumMod val="50000"/>
                    </a:schemeClr>
                  </a:solidFill>
                </a:rPr>
                <a:t>Characteristics and Assets</a:t>
              </a:r>
            </a:p>
          </p:txBody>
        </p:sp>
        <p:sp>
          <p:nvSpPr>
            <p:cNvPr id="22" name="Rectangle 21">
              <a:extLst>
                <a:ext uri="{FF2B5EF4-FFF2-40B4-BE49-F238E27FC236}">
                  <a16:creationId xmlns:a16="http://schemas.microsoft.com/office/drawing/2014/main" id="{CACA493E-06C9-34A8-A605-6D8DC52A8D0E}"/>
                </a:ext>
              </a:extLst>
            </p:cNvPr>
            <p:cNvSpPr/>
            <p:nvPr/>
          </p:nvSpPr>
          <p:spPr>
            <a:xfrm>
              <a:off x="425453" y="7150475"/>
              <a:ext cx="979837" cy="3430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a:solidFill>
                    <a:schemeClr val="tx1"/>
                  </a:solidFill>
                </a:rPr>
                <a:t>Commitment</a:t>
              </a:r>
            </a:p>
          </p:txBody>
        </p:sp>
        <p:sp>
          <p:nvSpPr>
            <p:cNvPr id="23" name="Rounded Rectangle 22">
              <a:extLst>
                <a:ext uri="{FF2B5EF4-FFF2-40B4-BE49-F238E27FC236}">
                  <a16:creationId xmlns:a16="http://schemas.microsoft.com/office/drawing/2014/main" id="{F37FDAC4-F166-76D4-34FC-5BAFDFE4A66A}"/>
                </a:ext>
              </a:extLst>
            </p:cNvPr>
            <p:cNvSpPr/>
            <p:nvPr/>
          </p:nvSpPr>
          <p:spPr>
            <a:xfrm>
              <a:off x="573394" y="5948729"/>
              <a:ext cx="772459" cy="25033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a:solidFill>
                    <a:schemeClr val="tx1"/>
                  </a:solidFill>
                </a:rPr>
                <a:t>Alignment</a:t>
              </a:r>
            </a:p>
          </p:txBody>
        </p:sp>
        <p:sp>
          <p:nvSpPr>
            <p:cNvPr id="24" name="Rounded Rectangle 23">
              <a:extLst>
                <a:ext uri="{FF2B5EF4-FFF2-40B4-BE49-F238E27FC236}">
                  <a16:creationId xmlns:a16="http://schemas.microsoft.com/office/drawing/2014/main" id="{6C1CB519-AD58-06C0-9B16-06CC44272FF6}"/>
                </a:ext>
              </a:extLst>
            </p:cNvPr>
            <p:cNvSpPr/>
            <p:nvPr/>
          </p:nvSpPr>
          <p:spPr>
            <a:xfrm>
              <a:off x="2044621" y="5613887"/>
              <a:ext cx="979837" cy="343093"/>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a:solidFill>
                    <a:schemeClr val="tx1"/>
                  </a:solidFill>
                </a:rPr>
                <a:t>Technical Capabilities</a:t>
              </a:r>
            </a:p>
          </p:txBody>
        </p:sp>
        <p:sp>
          <p:nvSpPr>
            <p:cNvPr id="25" name="Rounded Rectangle 24">
              <a:extLst>
                <a:ext uri="{FF2B5EF4-FFF2-40B4-BE49-F238E27FC236}">
                  <a16:creationId xmlns:a16="http://schemas.microsoft.com/office/drawing/2014/main" id="{08096DD9-1F17-17E0-3C9E-5DEF4EA43049}"/>
                </a:ext>
              </a:extLst>
            </p:cNvPr>
            <p:cNvSpPr/>
            <p:nvPr/>
          </p:nvSpPr>
          <p:spPr>
            <a:xfrm>
              <a:off x="2332982" y="7149485"/>
              <a:ext cx="979837" cy="343093"/>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a:solidFill>
                    <a:schemeClr val="tx1"/>
                  </a:solidFill>
                </a:rPr>
                <a:t>Skilful Leadership</a:t>
              </a:r>
            </a:p>
          </p:txBody>
        </p:sp>
        <p:pic>
          <p:nvPicPr>
            <p:cNvPr id="26" name="Graphic 1" descr="Tree With Roots outline">
              <a:extLst>
                <a:ext uri="{FF2B5EF4-FFF2-40B4-BE49-F238E27FC236}">
                  <a16:creationId xmlns:a16="http://schemas.microsoft.com/office/drawing/2014/main" id="{66C505F8-E5A1-97EA-FDFB-C30CAF1156A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15372" y="6663227"/>
              <a:ext cx="545785" cy="545785"/>
            </a:xfrm>
            <a:prstGeom prst="rect">
              <a:avLst/>
            </a:prstGeom>
          </p:spPr>
        </p:pic>
        <p:pic>
          <p:nvPicPr>
            <p:cNvPr id="27" name="Graphic 3" descr="Handshake outline">
              <a:extLst>
                <a:ext uri="{FF2B5EF4-FFF2-40B4-BE49-F238E27FC236}">
                  <a16:creationId xmlns:a16="http://schemas.microsoft.com/office/drawing/2014/main" id="{CB0F2F0C-F6B8-0BCA-D284-F7258B8CD338}"/>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322828" y="5739579"/>
              <a:ext cx="545785" cy="545785"/>
            </a:xfrm>
            <a:prstGeom prst="rect">
              <a:avLst/>
            </a:prstGeom>
          </p:spPr>
        </p:pic>
        <p:sp>
          <p:nvSpPr>
            <p:cNvPr id="28" name="Oval 27">
              <a:extLst>
                <a:ext uri="{FF2B5EF4-FFF2-40B4-BE49-F238E27FC236}">
                  <a16:creationId xmlns:a16="http://schemas.microsoft.com/office/drawing/2014/main" id="{E972DC8B-F599-C0A4-287C-0856A8DFB661}"/>
                </a:ext>
              </a:extLst>
            </p:cNvPr>
            <p:cNvSpPr/>
            <p:nvPr/>
          </p:nvSpPr>
          <p:spPr>
            <a:xfrm>
              <a:off x="2262386" y="6036745"/>
              <a:ext cx="585180" cy="5851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pic>
          <p:nvPicPr>
            <p:cNvPr id="29" name="Graphic 4" descr="Lightbulb and gear outline">
              <a:extLst>
                <a:ext uri="{FF2B5EF4-FFF2-40B4-BE49-F238E27FC236}">
                  <a16:creationId xmlns:a16="http://schemas.microsoft.com/office/drawing/2014/main" id="{AB8A0BFA-2745-227B-FC55-BEE35056BD70}"/>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2330416" y="5997900"/>
              <a:ext cx="531091" cy="531091"/>
            </a:xfrm>
            <a:prstGeom prst="rect">
              <a:avLst/>
            </a:prstGeom>
          </p:spPr>
        </p:pic>
        <p:sp>
          <p:nvSpPr>
            <p:cNvPr id="30" name="Oval 29">
              <a:extLst>
                <a:ext uri="{FF2B5EF4-FFF2-40B4-BE49-F238E27FC236}">
                  <a16:creationId xmlns:a16="http://schemas.microsoft.com/office/drawing/2014/main" id="{D79C3DF3-29F2-EF99-DDB0-41CB1869DC83}"/>
                </a:ext>
              </a:extLst>
            </p:cNvPr>
            <p:cNvSpPr/>
            <p:nvPr/>
          </p:nvSpPr>
          <p:spPr>
            <a:xfrm>
              <a:off x="1798247" y="7003441"/>
              <a:ext cx="585180" cy="5851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pic>
          <p:nvPicPr>
            <p:cNvPr id="31" name="Graphic 5" descr="Group brainstorm outline">
              <a:extLst>
                <a:ext uri="{FF2B5EF4-FFF2-40B4-BE49-F238E27FC236}">
                  <a16:creationId xmlns:a16="http://schemas.microsoft.com/office/drawing/2014/main" id="{F9D12DC8-F8C4-DAEF-644B-9B9E0251E9DA}"/>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852336" y="7005878"/>
              <a:ext cx="531091" cy="531091"/>
            </a:xfrm>
            <a:prstGeom prst="rect">
              <a:avLst/>
            </a:prstGeom>
          </p:spPr>
        </p:pic>
      </p:grpSp>
      <p:sp>
        <p:nvSpPr>
          <p:cNvPr id="32" name="Title 31">
            <a:extLst>
              <a:ext uri="{FF2B5EF4-FFF2-40B4-BE49-F238E27FC236}">
                <a16:creationId xmlns:a16="http://schemas.microsoft.com/office/drawing/2014/main" id="{389B80B0-7CD0-F53D-7DC8-654B8D033EB1}"/>
              </a:ext>
            </a:extLst>
          </p:cNvPr>
          <p:cNvSpPr>
            <a:spLocks noGrp="1"/>
          </p:cNvSpPr>
          <p:nvPr>
            <p:ph type="title"/>
          </p:nvPr>
        </p:nvSpPr>
        <p:spPr/>
        <p:txBody>
          <a:bodyPr/>
          <a:lstStyle/>
          <a:p>
            <a:r>
              <a:rPr lang="en-GB">
                <a:solidFill>
                  <a:srgbClr val="004AAD"/>
                </a:solidFill>
                <a:latin typeface="Arial"/>
                <a:cs typeface="Arial"/>
              </a:rPr>
              <a:t>Where are you starting from?</a:t>
            </a:r>
          </a:p>
        </p:txBody>
      </p:sp>
      <p:sp>
        <p:nvSpPr>
          <p:cNvPr id="33" name="TextBox 32">
            <a:extLst>
              <a:ext uri="{FF2B5EF4-FFF2-40B4-BE49-F238E27FC236}">
                <a16:creationId xmlns:a16="http://schemas.microsoft.com/office/drawing/2014/main" id="{865C736F-8EC3-B410-6F6A-A4E07B55C294}"/>
              </a:ext>
            </a:extLst>
          </p:cNvPr>
          <p:cNvSpPr txBox="1"/>
          <p:nvPr/>
        </p:nvSpPr>
        <p:spPr>
          <a:xfrm>
            <a:off x="5167015" y="1900924"/>
            <a:ext cx="6489700" cy="3970318"/>
          </a:xfrm>
          <a:prstGeom prst="rect">
            <a:avLst/>
          </a:prstGeom>
          <a:noFill/>
        </p:spPr>
        <p:txBody>
          <a:bodyPr wrap="square" lIns="91440" tIns="45720" rIns="91440" bIns="45720" rtlCol="0" anchor="t">
            <a:spAutoFit/>
          </a:bodyPr>
          <a:lstStyle/>
          <a:p>
            <a:r>
              <a:rPr lang="en-GB"/>
              <a:t>Your starting point for work on building systems change through better engagement is defined by two things: </a:t>
            </a:r>
            <a:endParaRPr lang="en-US"/>
          </a:p>
          <a:p>
            <a:endParaRPr lang="en-GB">
              <a:cs typeface="Calibri"/>
            </a:endParaRPr>
          </a:p>
          <a:p>
            <a:r>
              <a:rPr lang="en-GB">
                <a:ea typeface="+mn-lt"/>
                <a:cs typeface="+mn-lt"/>
              </a:rPr>
              <a:t>The </a:t>
            </a:r>
            <a:r>
              <a:rPr lang="en-GB" b="1">
                <a:ea typeface="+mn-lt"/>
                <a:cs typeface="+mn-lt"/>
              </a:rPr>
              <a:t>opportunities </a:t>
            </a:r>
            <a:r>
              <a:rPr lang="en-GB">
                <a:ea typeface="+mn-lt"/>
                <a:cs typeface="+mn-lt"/>
              </a:rPr>
              <a:t>afforded to you by your context should lay the foundation for your work in systems change. These can either be in your favour – meaning that you should take the opportunity to act – or they may be against you, in which case you may want to adapt, or be patient and wait for opportunities.  </a:t>
            </a:r>
            <a:endParaRPr lang="en-GB"/>
          </a:p>
          <a:p>
            <a:endParaRPr lang="en-GB"/>
          </a:p>
          <a:p>
            <a:r>
              <a:rPr lang="en-GB"/>
              <a:t>Your </a:t>
            </a:r>
            <a:r>
              <a:rPr lang="en-GB" b="1"/>
              <a:t>characteristics and assets </a:t>
            </a:r>
            <a:r>
              <a:rPr lang="en-GB"/>
              <a:t>as an organisation define what kind of activities you are likely to be successful in delivering. They also help you reflect on what your strengths are, and which areas you can strengthen, either through organisational growth or through partnership. </a:t>
            </a:r>
            <a:endParaRPr lang="en-GB">
              <a:cs typeface="Calibri"/>
            </a:endParaRPr>
          </a:p>
        </p:txBody>
      </p:sp>
    </p:spTree>
    <p:extLst>
      <p:ext uri="{BB962C8B-B14F-4D97-AF65-F5344CB8AC3E}">
        <p14:creationId xmlns:p14="http://schemas.microsoft.com/office/powerpoint/2010/main" val="7212955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FD24F-A9B0-6DF3-663C-63A9DC03F930}"/>
              </a:ext>
            </a:extLst>
          </p:cNvPr>
          <p:cNvSpPr>
            <a:spLocks noGrp="1"/>
          </p:cNvSpPr>
          <p:nvPr>
            <p:ph type="title"/>
          </p:nvPr>
        </p:nvSpPr>
        <p:spPr>
          <a:xfrm>
            <a:off x="838200" y="365126"/>
            <a:ext cx="6204431" cy="786360"/>
          </a:xfrm>
        </p:spPr>
        <p:txBody>
          <a:bodyPr/>
          <a:lstStyle/>
          <a:p>
            <a:r>
              <a:rPr lang="en-GB">
                <a:solidFill>
                  <a:srgbClr val="004AAD"/>
                </a:solidFill>
                <a:latin typeface="Arial"/>
                <a:cs typeface="Arial"/>
              </a:rPr>
              <a:t>Enablers of change</a:t>
            </a:r>
          </a:p>
        </p:txBody>
      </p:sp>
      <p:graphicFrame>
        <p:nvGraphicFramePr>
          <p:cNvPr id="12" name="Table 11">
            <a:extLst>
              <a:ext uri="{FF2B5EF4-FFF2-40B4-BE49-F238E27FC236}">
                <a16:creationId xmlns:a16="http://schemas.microsoft.com/office/drawing/2014/main" id="{8F861B96-0591-DC1A-5400-F88DBCD181BB}"/>
              </a:ext>
            </a:extLst>
          </p:cNvPr>
          <p:cNvGraphicFramePr>
            <a:graphicFrameLocks noGrp="1"/>
          </p:cNvGraphicFramePr>
          <p:nvPr>
            <p:extLst>
              <p:ext uri="{D42A27DB-BD31-4B8C-83A1-F6EECF244321}">
                <p14:modId xmlns:p14="http://schemas.microsoft.com/office/powerpoint/2010/main" val="814694530"/>
              </p:ext>
            </p:extLst>
          </p:nvPr>
        </p:nvGraphicFramePr>
        <p:xfrm>
          <a:off x="838200" y="1587500"/>
          <a:ext cx="10863943" cy="4706355"/>
        </p:xfrm>
        <a:graphic>
          <a:graphicData uri="http://schemas.openxmlformats.org/drawingml/2006/table">
            <a:tbl>
              <a:tblPr firstRow="1" firstCol="1" bandRow="1">
                <a:tableStyleId>{5C22544A-7EE6-4342-B048-85BDC9FD1C3A}</a:tableStyleId>
              </a:tblPr>
              <a:tblGrid>
                <a:gridCol w="1197430">
                  <a:extLst>
                    <a:ext uri="{9D8B030D-6E8A-4147-A177-3AD203B41FA5}">
                      <a16:colId xmlns:a16="http://schemas.microsoft.com/office/drawing/2014/main" val="1165078842"/>
                    </a:ext>
                  </a:extLst>
                </a:gridCol>
                <a:gridCol w="3909205">
                  <a:extLst>
                    <a:ext uri="{9D8B030D-6E8A-4147-A177-3AD203B41FA5}">
                      <a16:colId xmlns:a16="http://schemas.microsoft.com/office/drawing/2014/main" val="2571332787"/>
                    </a:ext>
                  </a:extLst>
                </a:gridCol>
                <a:gridCol w="328822">
                  <a:extLst>
                    <a:ext uri="{9D8B030D-6E8A-4147-A177-3AD203B41FA5}">
                      <a16:colId xmlns:a16="http://schemas.microsoft.com/office/drawing/2014/main" val="1646599808"/>
                    </a:ext>
                  </a:extLst>
                </a:gridCol>
                <a:gridCol w="1030658">
                  <a:extLst>
                    <a:ext uri="{9D8B030D-6E8A-4147-A177-3AD203B41FA5}">
                      <a16:colId xmlns:a16="http://schemas.microsoft.com/office/drawing/2014/main" val="2368371794"/>
                    </a:ext>
                  </a:extLst>
                </a:gridCol>
                <a:gridCol w="4397828">
                  <a:extLst>
                    <a:ext uri="{9D8B030D-6E8A-4147-A177-3AD203B41FA5}">
                      <a16:colId xmlns:a16="http://schemas.microsoft.com/office/drawing/2014/main" val="535708343"/>
                    </a:ext>
                  </a:extLst>
                </a:gridCol>
              </a:tblGrid>
              <a:tr h="183680">
                <a:tc gridSpan="2">
                  <a:txBody>
                    <a:bodyPr/>
                    <a:lstStyle/>
                    <a:p>
                      <a:pPr algn="ctr">
                        <a:lnSpc>
                          <a:spcPct val="115000"/>
                        </a:lnSpc>
                        <a:spcBef>
                          <a:spcPts val="600"/>
                        </a:spcBef>
                        <a:spcAft>
                          <a:spcPts val="600"/>
                        </a:spcAft>
                      </a:pPr>
                      <a:r>
                        <a:rPr lang="en-GB" sz="1400">
                          <a:effectLst/>
                        </a:rPr>
                        <a:t>Characteristics and Assets</a:t>
                      </a:r>
                      <a:endParaRPr lang="en-GB" sz="1400">
                        <a:effectLst/>
                        <a:latin typeface="Calibri" panose="020F0502020204030204" pitchFamily="34" charset="0"/>
                        <a:ea typeface="Calibri" panose="020F0502020204030204" pitchFamily="34" charset="0"/>
                        <a:cs typeface="Arial" panose="020B0604020202020204" pitchFamily="34" charset="0"/>
                      </a:endParaRPr>
                    </a:p>
                  </a:txBody>
                  <a:tcPr marL="60218" marR="602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hMerge="1">
                  <a:txBody>
                    <a:bodyPr/>
                    <a:lstStyle/>
                    <a:p>
                      <a:endParaRPr lang="en-GB"/>
                    </a:p>
                  </a:txBody>
                  <a:tcPr/>
                </a:tc>
                <a:tc>
                  <a:txBody>
                    <a:bodyPr/>
                    <a:lstStyle/>
                    <a:p>
                      <a:pPr>
                        <a:lnSpc>
                          <a:spcPct val="115000"/>
                        </a:lnSpc>
                        <a:spcBef>
                          <a:spcPts val="600"/>
                        </a:spcBef>
                        <a:spcAft>
                          <a:spcPts val="600"/>
                        </a:spcAft>
                      </a:pPr>
                      <a:endParaRPr lang="en-GB" sz="1400">
                        <a:effectLst/>
                        <a:latin typeface="Calibri" panose="020F0502020204030204" pitchFamily="34" charset="0"/>
                        <a:ea typeface="Calibri" panose="020F0502020204030204" pitchFamily="34" charset="0"/>
                        <a:cs typeface="Arial" panose="020B0604020202020204" pitchFamily="34" charset="0"/>
                      </a:endParaRPr>
                    </a:p>
                  </a:txBody>
                  <a:tcPr marL="60218" marR="602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gridSpan="2">
                  <a:txBody>
                    <a:bodyPr/>
                    <a:lstStyle/>
                    <a:p>
                      <a:pPr algn="ctr">
                        <a:lnSpc>
                          <a:spcPct val="115000"/>
                        </a:lnSpc>
                        <a:spcBef>
                          <a:spcPts val="600"/>
                        </a:spcBef>
                        <a:spcAft>
                          <a:spcPts val="600"/>
                        </a:spcAft>
                      </a:pPr>
                      <a:r>
                        <a:rPr lang="en-GB" sz="1400">
                          <a:effectLst/>
                        </a:rPr>
                        <a:t>Opportunities</a:t>
                      </a:r>
                      <a:endParaRPr lang="en-GB" sz="1400">
                        <a:effectLst/>
                        <a:latin typeface="Calibri" panose="020F0502020204030204" pitchFamily="34" charset="0"/>
                        <a:ea typeface="Calibri" panose="020F0502020204030204" pitchFamily="34" charset="0"/>
                        <a:cs typeface="Arial" panose="020B0604020202020204" pitchFamily="34" charset="0"/>
                      </a:endParaRPr>
                    </a:p>
                  </a:txBody>
                  <a:tcPr marL="60218" marR="602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hMerge="1">
                  <a:txBody>
                    <a:bodyPr/>
                    <a:lstStyle/>
                    <a:p>
                      <a:endParaRPr lang="en-GB"/>
                    </a:p>
                  </a:txBody>
                  <a:tcPr/>
                </a:tc>
                <a:extLst>
                  <a:ext uri="{0D108BD9-81ED-4DB2-BD59-A6C34878D82A}">
                    <a16:rowId xmlns:a16="http://schemas.microsoft.com/office/drawing/2014/main" val="657794368"/>
                  </a:ext>
                </a:extLst>
              </a:tr>
              <a:tr h="1254392">
                <a:tc>
                  <a:txBody>
                    <a:bodyPr/>
                    <a:lstStyle/>
                    <a:p>
                      <a:pPr algn="ctr">
                        <a:lnSpc>
                          <a:spcPct val="115000"/>
                        </a:lnSpc>
                        <a:spcBef>
                          <a:spcPts val="600"/>
                        </a:spcBef>
                        <a:spcAft>
                          <a:spcPts val="600"/>
                        </a:spcAft>
                      </a:pPr>
                      <a:r>
                        <a:rPr lang="en-GB" sz="1400">
                          <a:solidFill>
                            <a:srgbClr val="004AAD"/>
                          </a:solidFill>
                          <a:effectLst/>
                        </a:rPr>
                        <a:t>Commitment</a:t>
                      </a:r>
                      <a:endParaRPr lang="en-GB" sz="1400">
                        <a:solidFill>
                          <a:srgbClr val="004AAD"/>
                        </a:solidFill>
                        <a:effectLst/>
                        <a:latin typeface="Calibri" panose="020F0502020204030204" pitchFamily="34" charset="0"/>
                        <a:ea typeface="Calibri" panose="020F0502020204030204" pitchFamily="34" charset="0"/>
                        <a:cs typeface="Arial" panose="020B0604020202020204" pitchFamily="34" charset="0"/>
                      </a:endParaRPr>
                    </a:p>
                  </a:txBody>
                  <a:tcPr marL="60218" marR="602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Bef>
                          <a:spcPts val="600"/>
                        </a:spcBef>
                        <a:spcAft>
                          <a:spcPts val="600"/>
                        </a:spcAft>
                      </a:pPr>
                      <a:r>
                        <a:rPr lang="en-GB" sz="1400">
                          <a:effectLst/>
                        </a:rPr>
                        <a:t>Change is fostered by commitment. This can be achieved by local organisations with deep roots, or outside organisations willing to make long-term commitments.</a:t>
                      </a:r>
                      <a:endParaRPr lang="en-GB" sz="1400">
                        <a:effectLst/>
                        <a:latin typeface="Calibri" panose="020F0502020204030204" pitchFamily="34" charset="0"/>
                        <a:ea typeface="Calibri" panose="020F0502020204030204" pitchFamily="34" charset="0"/>
                        <a:cs typeface="Arial" panose="020B0604020202020204" pitchFamily="34" charset="0"/>
                      </a:endParaRPr>
                    </a:p>
                  </a:txBody>
                  <a:tcPr marL="60218" marR="602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nSpc>
                          <a:spcPct val="115000"/>
                        </a:lnSpc>
                        <a:spcBef>
                          <a:spcPts val="600"/>
                        </a:spcBef>
                        <a:spcAft>
                          <a:spcPts val="600"/>
                        </a:spcAft>
                      </a:pPr>
                      <a:endParaRPr lang="en-GB" sz="1400">
                        <a:effectLst/>
                        <a:latin typeface="Calibri" panose="020F0502020204030204" pitchFamily="34" charset="0"/>
                        <a:ea typeface="Calibri" panose="020F0502020204030204" pitchFamily="34" charset="0"/>
                        <a:cs typeface="Arial" panose="020B0604020202020204" pitchFamily="34" charset="0"/>
                      </a:endParaRPr>
                    </a:p>
                  </a:txBody>
                  <a:tcPr marL="60218" marR="602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lnSpc>
                          <a:spcPct val="115000"/>
                        </a:lnSpc>
                        <a:spcBef>
                          <a:spcPts val="600"/>
                        </a:spcBef>
                        <a:spcAft>
                          <a:spcPts val="600"/>
                        </a:spcAft>
                      </a:pPr>
                      <a:r>
                        <a:rPr lang="en-GB" sz="1400" b="1">
                          <a:solidFill>
                            <a:srgbClr val="004AAD"/>
                          </a:solidFill>
                          <a:effectLst/>
                        </a:rPr>
                        <a:t>Timing</a:t>
                      </a:r>
                      <a:endParaRPr lang="en-GB" sz="1400" b="1">
                        <a:solidFill>
                          <a:srgbClr val="004AAD"/>
                        </a:solidFill>
                        <a:effectLst/>
                        <a:latin typeface="Calibri" panose="020F0502020204030204" pitchFamily="34" charset="0"/>
                        <a:ea typeface="Calibri" panose="020F0502020204030204" pitchFamily="34" charset="0"/>
                        <a:cs typeface="Arial" panose="020B0604020202020204" pitchFamily="34" charset="0"/>
                      </a:endParaRPr>
                    </a:p>
                  </a:txBody>
                  <a:tcPr marL="60218" marR="602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Bef>
                          <a:spcPts val="600"/>
                        </a:spcBef>
                        <a:spcAft>
                          <a:spcPts val="600"/>
                        </a:spcAft>
                      </a:pPr>
                      <a:r>
                        <a:rPr lang="en-GB" sz="1400">
                          <a:effectLst/>
                        </a:rPr>
                        <a:t>Change takes time, and enacting change relies on patience to wait for change, trust to persist with activities, and opportunism to act when opportunities arise. </a:t>
                      </a:r>
                      <a:endParaRPr lang="en-GB" sz="1400">
                        <a:effectLst/>
                        <a:latin typeface="Calibri" panose="020F0502020204030204" pitchFamily="34" charset="0"/>
                        <a:ea typeface="Calibri" panose="020F0502020204030204" pitchFamily="34" charset="0"/>
                        <a:cs typeface="Arial" panose="020B0604020202020204" pitchFamily="34" charset="0"/>
                      </a:endParaRPr>
                    </a:p>
                  </a:txBody>
                  <a:tcPr marL="60218" marR="602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330176980"/>
                  </a:ext>
                </a:extLst>
              </a:tr>
              <a:tr h="1254392">
                <a:tc>
                  <a:txBody>
                    <a:bodyPr/>
                    <a:lstStyle/>
                    <a:p>
                      <a:pPr algn="ctr">
                        <a:lnSpc>
                          <a:spcPct val="115000"/>
                        </a:lnSpc>
                        <a:spcBef>
                          <a:spcPts val="600"/>
                        </a:spcBef>
                        <a:spcAft>
                          <a:spcPts val="600"/>
                        </a:spcAft>
                      </a:pPr>
                      <a:r>
                        <a:rPr lang="en-GB" sz="1400">
                          <a:solidFill>
                            <a:srgbClr val="004AAD"/>
                          </a:solidFill>
                          <a:effectLst/>
                        </a:rPr>
                        <a:t>Alignment</a:t>
                      </a:r>
                      <a:endParaRPr lang="en-GB" sz="1400">
                        <a:solidFill>
                          <a:srgbClr val="004AAD"/>
                        </a:solidFill>
                        <a:effectLst/>
                        <a:latin typeface="Calibri" panose="020F0502020204030204" pitchFamily="34" charset="0"/>
                        <a:ea typeface="Calibri" panose="020F0502020204030204" pitchFamily="34" charset="0"/>
                        <a:cs typeface="Arial" panose="020B0604020202020204" pitchFamily="34" charset="0"/>
                      </a:endParaRPr>
                    </a:p>
                  </a:txBody>
                  <a:tcPr marL="60218" marR="602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Bef>
                          <a:spcPts val="600"/>
                        </a:spcBef>
                        <a:spcAft>
                          <a:spcPts val="600"/>
                        </a:spcAft>
                      </a:pPr>
                      <a:r>
                        <a:rPr lang="en-GB" sz="1400">
                          <a:effectLst/>
                        </a:rPr>
                        <a:t>This means alignment within an organisation in terms of having a clearly defined, consistent message, as well as alignment with government priorities and policies.</a:t>
                      </a:r>
                      <a:endParaRPr lang="en-GB" sz="1400">
                        <a:effectLst/>
                        <a:latin typeface="Calibri" panose="020F0502020204030204" pitchFamily="34" charset="0"/>
                        <a:ea typeface="Calibri" panose="020F0502020204030204" pitchFamily="34" charset="0"/>
                        <a:cs typeface="Arial" panose="020B0604020202020204" pitchFamily="34" charset="0"/>
                      </a:endParaRPr>
                    </a:p>
                  </a:txBody>
                  <a:tcPr marL="60218" marR="602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nSpc>
                          <a:spcPct val="115000"/>
                        </a:lnSpc>
                        <a:spcBef>
                          <a:spcPts val="600"/>
                        </a:spcBef>
                        <a:spcAft>
                          <a:spcPts val="600"/>
                        </a:spcAft>
                      </a:pPr>
                      <a:endParaRPr lang="en-GB" sz="1400">
                        <a:effectLst/>
                        <a:latin typeface="Calibri" panose="020F0502020204030204" pitchFamily="34" charset="0"/>
                        <a:ea typeface="Calibri" panose="020F0502020204030204" pitchFamily="34" charset="0"/>
                        <a:cs typeface="Arial" panose="020B0604020202020204" pitchFamily="34" charset="0"/>
                      </a:endParaRPr>
                    </a:p>
                  </a:txBody>
                  <a:tcPr marL="60218" marR="602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lnSpc>
                          <a:spcPct val="115000"/>
                        </a:lnSpc>
                        <a:spcBef>
                          <a:spcPts val="600"/>
                        </a:spcBef>
                        <a:spcAft>
                          <a:spcPts val="600"/>
                        </a:spcAft>
                      </a:pPr>
                      <a:r>
                        <a:rPr lang="en-GB" sz="1400" b="1">
                          <a:solidFill>
                            <a:srgbClr val="004AAD"/>
                          </a:solidFill>
                          <a:effectLst/>
                        </a:rPr>
                        <a:t>Policy Windows</a:t>
                      </a:r>
                      <a:endParaRPr lang="en-GB" sz="1400" b="1">
                        <a:solidFill>
                          <a:srgbClr val="004AAD"/>
                        </a:solidFill>
                        <a:effectLst/>
                        <a:latin typeface="Calibri" panose="020F0502020204030204" pitchFamily="34" charset="0"/>
                        <a:ea typeface="Calibri" panose="020F0502020204030204" pitchFamily="34" charset="0"/>
                        <a:cs typeface="Arial" panose="020B0604020202020204" pitchFamily="34" charset="0"/>
                      </a:endParaRPr>
                    </a:p>
                  </a:txBody>
                  <a:tcPr marL="60218" marR="602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Bef>
                          <a:spcPts val="600"/>
                        </a:spcBef>
                        <a:spcAft>
                          <a:spcPts val="600"/>
                        </a:spcAft>
                      </a:pPr>
                      <a:r>
                        <a:rPr lang="en-GB" sz="1400">
                          <a:effectLst/>
                        </a:rPr>
                        <a:t>Opportunities for change can arise suddenly from changes in policy. Whether these arise from long advocacy processes, or shifts in political landscape, they create an opportunity for change. </a:t>
                      </a:r>
                      <a:endParaRPr lang="en-GB" sz="1400">
                        <a:effectLst/>
                        <a:latin typeface="Calibri" panose="020F0502020204030204" pitchFamily="34" charset="0"/>
                        <a:ea typeface="Calibri" panose="020F0502020204030204" pitchFamily="34" charset="0"/>
                        <a:cs typeface="Arial" panose="020B0604020202020204" pitchFamily="34" charset="0"/>
                      </a:endParaRPr>
                    </a:p>
                  </a:txBody>
                  <a:tcPr marL="60218" marR="602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170378598"/>
                  </a:ext>
                </a:extLst>
              </a:tr>
              <a:tr h="1073670">
                <a:tc>
                  <a:txBody>
                    <a:bodyPr/>
                    <a:lstStyle/>
                    <a:p>
                      <a:pPr algn="ctr">
                        <a:lnSpc>
                          <a:spcPct val="115000"/>
                        </a:lnSpc>
                        <a:spcBef>
                          <a:spcPts val="600"/>
                        </a:spcBef>
                        <a:spcAft>
                          <a:spcPts val="600"/>
                        </a:spcAft>
                      </a:pPr>
                      <a:r>
                        <a:rPr lang="en-GB" sz="1200">
                          <a:solidFill>
                            <a:srgbClr val="004AAD"/>
                          </a:solidFill>
                          <a:effectLst/>
                        </a:rPr>
                        <a:t>Technical Capability</a:t>
                      </a:r>
                      <a:endParaRPr lang="en-GB" sz="1200">
                        <a:solidFill>
                          <a:srgbClr val="004AAD"/>
                        </a:solidFill>
                        <a:effectLst/>
                        <a:latin typeface="Calibri" panose="020F0502020204030204" pitchFamily="34" charset="0"/>
                        <a:ea typeface="Calibri" panose="020F0502020204030204" pitchFamily="34" charset="0"/>
                        <a:cs typeface="Arial" panose="020B0604020202020204" pitchFamily="34" charset="0"/>
                      </a:endParaRPr>
                    </a:p>
                  </a:txBody>
                  <a:tcPr marL="60218" marR="602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Bef>
                          <a:spcPts val="600"/>
                        </a:spcBef>
                        <a:spcAft>
                          <a:spcPts val="600"/>
                        </a:spcAft>
                      </a:pPr>
                      <a:r>
                        <a:rPr lang="en-GB" sz="1400">
                          <a:effectLst/>
                        </a:rPr>
                        <a:t>As an organisation, having a specific and clearly defined technical niche is an asset for building collaboration and credibility. </a:t>
                      </a:r>
                      <a:endParaRPr lang="en-GB" sz="1400">
                        <a:effectLst/>
                        <a:latin typeface="Calibri" panose="020F0502020204030204" pitchFamily="34" charset="0"/>
                        <a:ea typeface="Calibri" panose="020F0502020204030204" pitchFamily="34" charset="0"/>
                        <a:cs typeface="Arial" panose="020B0604020202020204" pitchFamily="34" charset="0"/>
                      </a:endParaRPr>
                    </a:p>
                  </a:txBody>
                  <a:tcPr marL="60218" marR="602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nSpc>
                          <a:spcPct val="115000"/>
                        </a:lnSpc>
                        <a:spcBef>
                          <a:spcPts val="600"/>
                        </a:spcBef>
                        <a:spcAft>
                          <a:spcPts val="600"/>
                        </a:spcAft>
                      </a:pPr>
                      <a:endParaRPr lang="en-GB" sz="1400">
                        <a:effectLst/>
                        <a:latin typeface="Calibri" panose="020F0502020204030204" pitchFamily="34" charset="0"/>
                        <a:ea typeface="Calibri" panose="020F0502020204030204" pitchFamily="34" charset="0"/>
                        <a:cs typeface="Arial" panose="020B0604020202020204" pitchFamily="34" charset="0"/>
                      </a:endParaRPr>
                    </a:p>
                  </a:txBody>
                  <a:tcPr marL="60218" marR="602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lnSpc>
                          <a:spcPct val="115000"/>
                        </a:lnSpc>
                        <a:spcBef>
                          <a:spcPts val="600"/>
                        </a:spcBef>
                        <a:spcAft>
                          <a:spcPts val="600"/>
                        </a:spcAft>
                      </a:pPr>
                      <a:r>
                        <a:rPr lang="en-GB" sz="1200" b="1">
                          <a:solidFill>
                            <a:srgbClr val="004AAD"/>
                          </a:solidFill>
                          <a:effectLst/>
                        </a:rPr>
                        <a:t>Political &amp; Social Context</a:t>
                      </a:r>
                      <a:endParaRPr lang="en-GB" sz="1200" b="1">
                        <a:solidFill>
                          <a:srgbClr val="004AAD"/>
                        </a:solidFill>
                        <a:effectLst/>
                        <a:latin typeface="Calibri" panose="020F0502020204030204" pitchFamily="34" charset="0"/>
                        <a:ea typeface="Calibri" panose="020F0502020204030204" pitchFamily="34" charset="0"/>
                        <a:cs typeface="Arial" panose="020B0604020202020204" pitchFamily="34" charset="0"/>
                      </a:endParaRPr>
                    </a:p>
                  </a:txBody>
                  <a:tcPr marL="60218" marR="602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Bef>
                          <a:spcPts val="600"/>
                        </a:spcBef>
                        <a:spcAft>
                          <a:spcPts val="600"/>
                        </a:spcAft>
                      </a:pPr>
                      <a:r>
                        <a:rPr lang="en-GB" sz="1400">
                          <a:effectLst/>
                        </a:rPr>
                        <a:t>Education is an important public issue. Understanding the public’s view of the issue, and how this relates to the political position can build understanding of opportunities. </a:t>
                      </a:r>
                      <a:endParaRPr lang="en-GB" sz="1400">
                        <a:effectLst/>
                        <a:latin typeface="Calibri" panose="020F0502020204030204" pitchFamily="34" charset="0"/>
                        <a:ea typeface="Calibri" panose="020F0502020204030204" pitchFamily="34" charset="0"/>
                        <a:cs typeface="Arial" panose="020B0604020202020204" pitchFamily="34" charset="0"/>
                      </a:endParaRPr>
                    </a:p>
                  </a:txBody>
                  <a:tcPr marL="60218" marR="602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648329757"/>
                  </a:ext>
                </a:extLst>
              </a:tr>
              <a:tr h="892951">
                <a:tc>
                  <a:txBody>
                    <a:bodyPr/>
                    <a:lstStyle/>
                    <a:p>
                      <a:pPr algn="ctr">
                        <a:lnSpc>
                          <a:spcPct val="115000"/>
                        </a:lnSpc>
                        <a:spcBef>
                          <a:spcPts val="600"/>
                        </a:spcBef>
                        <a:spcAft>
                          <a:spcPts val="600"/>
                        </a:spcAft>
                      </a:pPr>
                      <a:r>
                        <a:rPr lang="en-GB" sz="1100">
                          <a:solidFill>
                            <a:srgbClr val="004AAD"/>
                          </a:solidFill>
                          <a:effectLst/>
                        </a:rPr>
                        <a:t>Skilful Leadership</a:t>
                      </a:r>
                      <a:endParaRPr lang="en-GB" sz="1100">
                        <a:solidFill>
                          <a:srgbClr val="004AAD"/>
                        </a:solidFill>
                        <a:effectLst/>
                        <a:latin typeface="Calibri" panose="020F0502020204030204" pitchFamily="34" charset="0"/>
                        <a:ea typeface="Calibri" panose="020F0502020204030204" pitchFamily="34" charset="0"/>
                        <a:cs typeface="Arial" panose="020B0604020202020204" pitchFamily="34" charset="0"/>
                      </a:endParaRPr>
                    </a:p>
                  </a:txBody>
                  <a:tcPr marL="60218" marR="602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Bef>
                          <a:spcPts val="600"/>
                        </a:spcBef>
                        <a:spcAft>
                          <a:spcPts val="600"/>
                        </a:spcAft>
                      </a:pPr>
                      <a:r>
                        <a:rPr lang="en-GB" sz="1400">
                          <a:effectLst/>
                        </a:rPr>
                        <a:t>Change is often driven by skilful individual leadership within organisations, which can drive and shape agendas, and build relationships. </a:t>
                      </a:r>
                      <a:endParaRPr lang="en-GB" sz="1400">
                        <a:effectLst/>
                        <a:latin typeface="Calibri" panose="020F0502020204030204" pitchFamily="34" charset="0"/>
                        <a:ea typeface="Calibri" panose="020F0502020204030204" pitchFamily="34" charset="0"/>
                        <a:cs typeface="Arial" panose="020B0604020202020204" pitchFamily="34" charset="0"/>
                      </a:endParaRPr>
                    </a:p>
                  </a:txBody>
                  <a:tcPr marL="60218" marR="602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nSpc>
                          <a:spcPct val="115000"/>
                        </a:lnSpc>
                        <a:spcBef>
                          <a:spcPts val="600"/>
                        </a:spcBef>
                        <a:spcAft>
                          <a:spcPts val="600"/>
                        </a:spcAft>
                      </a:pPr>
                      <a:endParaRPr lang="en-GB" sz="1400">
                        <a:effectLst/>
                        <a:latin typeface="Calibri" panose="020F0502020204030204" pitchFamily="34" charset="0"/>
                        <a:ea typeface="Calibri" panose="020F0502020204030204" pitchFamily="34" charset="0"/>
                        <a:cs typeface="Arial" panose="020B0604020202020204" pitchFamily="34" charset="0"/>
                      </a:endParaRPr>
                    </a:p>
                  </a:txBody>
                  <a:tcPr marL="60218" marR="602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lnSpc>
                          <a:spcPct val="115000"/>
                        </a:lnSpc>
                        <a:spcBef>
                          <a:spcPts val="600"/>
                        </a:spcBef>
                        <a:spcAft>
                          <a:spcPts val="600"/>
                        </a:spcAft>
                      </a:pPr>
                      <a:r>
                        <a:rPr lang="en-GB" sz="1400" b="1">
                          <a:solidFill>
                            <a:srgbClr val="004AAD"/>
                          </a:solidFill>
                          <a:effectLst/>
                        </a:rPr>
                        <a:t>Ecosystems</a:t>
                      </a:r>
                      <a:endParaRPr lang="en-GB" sz="1400" b="1">
                        <a:solidFill>
                          <a:srgbClr val="004AAD"/>
                        </a:solidFill>
                        <a:effectLst/>
                        <a:latin typeface="Calibri" panose="020F0502020204030204" pitchFamily="34" charset="0"/>
                        <a:ea typeface="Calibri" panose="020F0502020204030204" pitchFamily="34" charset="0"/>
                        <a:cs typeface="Arial" panose="020B0604020202020204" pitchFamily="34" charset="0"/>
                      </a:endParaRPr>
                    </a:p>
                  </a:txBody>
                  <a:tcPr marL="60218" marR="602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Bef>
                          <a:spcPts val="600"/>
                        </a:spcBef>
                        <a:spcAft>
                          <a:spcPts val="600"/>
                        </a:spcAft>
                      </a:pPr>
                      <a:r>
                        <a:rPr lang="en-GB" sz="1400">
                          <a:effectLst/>
                        </a:rPr>
                        <a:t>Who else is working around you? The presence of other aligned actors with complimentary skills can create an opportunity for collaboration and change. </a:t>
                      </a:r>
                      <a:endParaRPr lang="en-GB" sz="1400">
                        <a:effectLst/>
                        <a:latin typeface="Calibri" panose="020F0502020204030204" pitchFamily="34" charset="0"/>
                        <a:ea typeface="Calibri" panose="020F0502020204030204" pitchFamily="34" charset="0"/>
                        <a:cs typeface="Arial" panose="020B0604020202020204" pitchFamily="34" charset="0"/>
                      </a:endParaRPr>
                    </a:p>
                  </a:txBody>
                  <a:tcPr marL="60218" marR="602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992720877"/>
                  </a:ext>
                </a:extLst>
              </a:tr>
            </a:tbl>
          </a:graphicData>
        </a:graphic>
      </p:graphicFrame>
      <p:pic>
        <p:nvPicPr>
          <p:cNvPr id="13" name="Graphic 656886916" descr="Tree With Roots outline">
            <a:extLst>
              <a:ext uri="{FF2B5EF4-FFF2-40B4-BE49-F238E27FC236}">
                <a16:creationId xmlns:a16="http://schemas.microsoft.com/office/drawing/2014/main" id="{6E414E32-B497-F5AA-0D8E-0768B166226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2689" y="2192700"/>
            <a:ext cx="660400" cy="660400"/>
          </a:xfrm>
          <a:prstGeom prst="rect">
            <a:avLst/>
          </a:prstGeom>
        </p:spPr>
      </p:pic>
      <p:pic>
        <p:nvPicPr>
          <p:cNvPr id="14" name="Graphic 1675263194" descr="Watch outline">
            <a:extLst>
              <a:ext uri="{FF2B5EF4-FFF2-40B4-BE49-F238E27FC236}">
                <a16:creationId xmlns:a16="http://schemas.microsoft.com/office/drawing/2014/main" id="{16D035B1-053C-5EDD-3227-CC84736EE7A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436207" y="2206194"/>
            <a:ext cx="633413" cy="633412"/>
          </a:xfrm>
          <a:prstGeom prst="rect">
            <a:avLst/>
          </a:prstGeom>
        </p:spPr>
      </p:pic>
      <p:pic>
        <p:nvPicPr>
          <p:cNvPr id="15" name="Graphic 1331021586" descr="Handshake outline">
            <a:extLst>
              <a:ext uri="{FF2B5EF4-FFF2-40B4-BE49-F238E27FC236}">
                <a16:creationId xmlns:a16="http://schemas.microsoft.com/office/drawing/2014/main" id="{1EF3C7C0-1D0F-19CC-CA9C-0BBAE47B66B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89082" y="3378464"/>
            <a:ext cx="660400" cy="660400"/>
          </a:xfrm>
          <a:prstGeom prst="rect">
            <a:avLst/>
          </a:prstGeom>
        </p:spPr>
      </p:pic>
      <p:pic>
        <p:nvPicPr>
          <p:cNvPr id="16" name="Graphic 2068299512" descr="Plane Window outline">
            <a:extLst>
              <a:ext uri="{FF2B5EF4-FFF2-40B4-BE49-F238E27FC236}">
                <a16:creationId xmlns:a16="http://schemas.microsoft.com/office/drawing/2014/main" id="{EFBD8ADB-9BD2-5796-745C-47AD8BE0671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449700" y="3561899"/>
            <a:ext cx="633413" cy="633412"/>
          </a:xfrm>
          <a:prstGeom prst="rect">
            <a:avLst/>
          </a:prstGeom>
        </p:spPr>
      </p:pic>
      <p:pic>
        <p:nvPicPr>
          <p:cNvPr id="17" name="Graphic 1091102075" descr="Lightbulb and gear outline">
            <a:extLst>
              <a:ext uri="{FF2B5EF4-FFF2-40B4-BE49-F238E27FC236}">
                <a16:creationId xmlns:a16="http://schemas.microsoft.com/office/drawing/2014/main" id="{E2D6B9BF-2831-8F21-5BF3-7DD912DE46D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164993" y="4764387"/>
            <a:ext cx="584489" cy="584488"/>
          </a:xfrm>
          <a:prstGeom prst="rect">
            <a:avLst/>
          </a:prstGeom>
        </p:spPr>
      </p:pic>
      <p:pic>
        <p:nvPicPr>
          <p:cNvPr id="18" name="Graphic 1673975287" descr="Anger Symbol outline">
            <a:extLst>
              <a:ext uri="{FF2B5EF4-FFF2-40B4-BE49-F238E27FC236}">
                <a16:creationId xmlns:a16="http://schemas.microsoft.com/office/drawing/2014/main" id="{F7834536-AB0A-C454-391F-E145EDA3908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490182" y="4796425"/>
            <a:ext cx="552450" cy="552450"/>
          </a:xfrm>
          <a:prstGeom prst="rect">
            <a:avLst/>
          </a:prstGeom>
        </p:spPr>
      </p:pic>
      <p:pic>
        <p:nvPicPr>
          <p:cNvPr id="19" name="Graphic 2009617159" descr="Group brainstorm outline">
            <a:extLst>
              <a:ext uri="{FF2B5EF4-FFF2-40B4-BE49-F238E27FC236}">
                <a16:creationId xmlns:a16="http://schemas.microsoft.com/office/drawing/2014/main" id="{E9834D61-420D-A416-998C-835702312859}"/>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140645" y="5639488"/>
            <a:ext cx="584489" cy="584488"/>
          </a:xfrm>
          <a:prstGeom prst="rect">
            <a:avLst/>
          </a:prstGeom>
        </p:spPr>
      </p:pic>
      <p:pic>
        <p:nvPicPr>
          <p:cNvPr id="20" name="Graphic 299607715" descr="Connections outline">
            <a:extLst>
              <a:ext uri="{FF2B5EF4-FFF2-40B4-BE49-F238E27FC236}">
                <a16:creationId xmlns:a16="http://schemas.microsoft.com/office/drawing/2014/main" id="{5802A5F2-8E1B-A109-48DA-07634172D0FB}"/>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6436207" y="5646776"/>
            <a:ext cx="606425" cy="606425"/>
          </a:xfrm>
          <a:prstGeom prst="rect">
            <a:avLst/>
          </a:prstGeom>
        </p:spPr>
      </p:pic>
    </p:spTree>
    <p:extLst>
      <p:ext uri="{BB962C8B-B14F-4D97-AF65-F5344CB8AC3E}">
        <p14:creationId xmlns:p14="http://schemas.microsoft.com/office/powerpoint/2010/main" val="10938646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92E1A-2B01-773B-4788-DFE35B3EF084}"/>
              </a:ext>
            </a:extLst>
          </p:cNvPr>
          <p:cNvSpPr>
            <a:spLocks noGrp="1"/>
          </p:cNvSpPr>
          <p:nvPr>
            <p:ph type="title"/>
          </p:nvPr>
        </p:nvSpPr>
        <p:spPr>
          <a:xfrm>
            <a:off x="838200" y="365126"/>
            <a:ext cx="6204431" cy="1044574"/>
          </a:xfrm>
        </p:spPr>
        <p:txBody>
          <a:bodyPr/>
          <a:lstStyle/>
          <a:p>
            <a:r>
              <a:rPr lang="en-GB">
                <a:solidFill>
                  <a:srgbClr val="004AAD"/>
                </a:solidFill>
                <a:latin typeface="Arial"/>
                <a:cs typeface="Arial"/>
              </a:rPr>
              <a:t>Case Study Spotlights</a:t>
            </a:r>
          </a:p>
        </p:txBody>
      </p:sp>
      <p:sp>
        <p:nvSpPr>
          <p:cNvPr id="4" name="TextBox 3">
            <a:extLst>
              <a:ext uri="{FF2B5EF4-FFF2-40B4-BE49-F238E27FC236}">
                <a16:creationId xmlns:a16="http://schemas.microsoft.com/office/drawing/2014/main" id="{DB189A4F-D6D2-7C6C-66C3-42DE044B1320}"/>
              </a:ext>
            </a:extLst>
          </p:cNvPr>
          <p:cNvSpPr txBox="1"/>
          <p:nvPr/>
        </p:nvSpPr>
        <p:spPr>
          <a:xfrm>
            <a:off x="4425950" y="3883587"/>
            <a:ext cx="7302500" cy="1984902"/>
          </a:xfrm>
          <a:prstGeom prst="rect">
            <a:avLst/>
          </a:prstGeom>
          <a:solidFill>
            <a:schemeClr val="bg2"/>
          </a:solidFill>
        </p:spPr>
        <p:txBody>
          <a:bodyPr wrap="square" lIns="91440" tIns="45720" rIns="91440" bIns="45720" anchor="t">
            <a:spAutoFit/>
          </a:bodyPr>
          <a:lstStyle/>
          <a:p>
            <a:pPr>
              <a:lnSpc>
                <a:spcPct val="115000"/>
              </a:lnSpc>
              <a:spcBef>
                <a:spcPts val="600"/>
              </a:spcBef>
              <a:spcAft>
                <a:spcPts val="600"/>
              </a:spcAft>
            </a:pPr>
            <a:r>
              <a:rPr lang="en-GB" sz="1800">
                <a:effectLst/>
                <a:latin typeface="Calibri"/>
                <a:ea typeface="Calibri" panose="020F0502020204030204" pitchFamily="34" charset="0"/>
                <a:cs typeface="Arial"/>
              </a:rPr>
              <a:t>The </a:t>
            </a:r>
            <a:r>
              <a:rPr lang="en-GB" sz="1800" b="1">
                <a:solidFill>
                  <a:srgbClr val="004AAD"/>
                </a:solidFill>
                <a:effectLst/>
                <a:latin typeface="Calibri"/>
                <a:ea typeface="Calibri" panose="020F0502020204030204" pitchFamily="34" charset="0"/>
                <a:cs typeface="Arial"/>
              </a:rPr>
              <a:t>Lagos State </a:t>
            </a:r>
            <a:r>
              <a:rPr lang="en-GB" sz="1800">
                <a:effectLst/>
                <a:latin typeface="Calibri"/>
                <a:ea typeface="Calibri" panose="020F0502020204030204" pitchFamily="34" charset="0"/>
                <a:cs typeface="Arial"/>
              </a:rPr>
              <a:t>case study looks as a </a:t>
            </a:r>
            <a:r>
              <a:rPr lang="en-GB">
                <a:latin typeface="Calibri"/>
                <a:ea typeface="Calibri" panose="020F0502020204030204" pitchFamily="34" charset="0"/>
                <a:cs typeface="Arial"/>
              </a:rPr>
              <a:t>15-year</a:t>
            </a:r>
            <a:r>
              <a:rPr lang="en-GB" sz="1800">
                <a:effectLst/>
                <a:latin typeface="Calibri"/>
                <a:ea typeface="Calibri" panose="020F0502020204030204" pitchFamily="34" charset="0"/>
                <a:cs typeface="Arial"/>
              </a:rPr>
              <a:t> period</a:t>
            </a:r>
            <a:r>
              <a:rPr lang="en-GB">
                <a:latin typeface="Calibri"/>
                <a:ea typeface="Calibri" panose="020F0502020204030204" pitchFamily="34" charset="0"/>
                <a:cs typeface="Arial"/>
              </a:rPr>
              <a:t>,</a:t>
            </a:r>
            <a:r>
              <a:rPr lang="en-GB" sz="1800">
                <a:effectLst/>
                <a:latin typeface="Calibri"/>
                <a:ea typeface="Calibri" panose="020F0502020204030204" pitchFamily="34" charset="0"/>
                <a:cs typeface="Arial"/>
              </a:rPr>
              <a:t> over which there has been steady progress towards better engagement. The initial school census funded by DfID may not have seemed as influential at the time as it does from a </a:t>
            </a:r>
            <a:r>
              <a:rPr lang="en-GB">
                <a:latin typeface="Calibri"/>
                <a:ea typeface="Calibri" panose="020F0502020204030204" pitchFamily="34" charset="0"/>
                <a:cs typeface="Arial"/>
              </a:rPr>
              <a:t>15-year</a:t>
            </a:r>
            <a:r>
              <a:rPr lang="en-GB" sz="1800">
                <a:effectLst/>
                <a:latin typeface="Calibri"/>
                <a:ea typeface="Calibri" panose="020F0502020204030204" pitchFamily="34" charset="0"/>
                <a:cs typeface="Arial"/>
              </a:rPr>
              <a:t> perspective. The key impacts of that school census are still being built upon, and it has informed a new way of thinking about the non-state sector in the state.</a:t>
            </a:r>
          </a:p>
        </p:txBody>
      </p:sp>
      <p:pic>
        <p:nvPicPr>
          <p:cNvPr id="5" name="Graphic 4" descr="Watch outline">
            <a:extLst>
              <a:ext uri="{FF2B5EF4-FFF2-40B4-BE49-F238E27FC236}">
                <a16:creationId xmlns:a16="http://schemas.microsoft.com/office/drawing/2014/main" id="{D297DEA2-C926-4B41-32ED-6D63F68EBB3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82950" y="3970973"/>
            <a:ext cx="787545" cy="787545"/>
          </a:xfrm>
          <a:prstGeom prst="rect">
            <a:avLst/>
          </a:prstGeom>
        </p:spPr>
      </p:pic>
      <p:sp>
        <p:nvSpPr>
          <p:cNvPr id="6" name="TextBox 5">
            <a:extLst>
              <a:ext uri="{FF2B5EF4-FFF2-40B4-BE49-F238E27FC236}">
                <a16:creationId xmlns:a16="http://schemas.microsoft.com/office/drawing/2014/main" id="{4B5C6C2D-0FE2-63CA-0EF2-DAB3EB8F41A8}"/>
              </a:ext>
            </a:extLst>
          </p:cNvPr>
          <p:cNvSpPr txBox="1"/>
          <p:nvPr/>
        </p:nvSpPr>
        <p:spPr>
          <a:xfrm>
            <a:off x="3149600" y="4866323"/>
            <a:ext cx="1022350" cy="923330"/>
          </a:xfrm>
          <a:prstGeom prst="rect">
            <a:avLst/>
          </a:prstGeom>
          <a:noFill/>
        </p:spPr>
        <p:txBody>
          <a:bodyPr wrap="square" rtlCol="0">
            <a:spAutoFit/>
          </a:bodyPr>
          <a:lstStyle/>
          <a:p>
            <a:pPr algn="ctr"/>
            <a:r>
              <a:rPr lang="en-GB" b="1">
                <a:solidFill>
                  <a:srgbClr val="004AAD"/>
                </a:solidFill>
              </a:rPr>
              <a:t>Timing and patience</a:t>
            </a:r>
          </a:p>
        </p:txBody>
      </p:sp>
      <p:sp>
        <p:nvSpPr>
          <p:cNvPr id="8" name="TextBox 7">
            <a:extLst>
              <a:ext uri="{FF2B5EF4-FFF2-40B4-BE49-F238E27FC236}">
                <a16:creationId xmlns:a16="http://schemas.microsoft.com/office/drawing/2014/main" id="{BAFDF0A7-39D2-675A-BD64-B8365157F991}"/>
              </a:ext>
            </a:extLst>
          </p:cNvPr>
          <p:cNvSpPr txBox="1"/>
          <p:nvPr/>
        </p:nvSpPr>
        <p:spPr>
          <a:xfrm>
            <a:off x="2080549" y="1845999"/>
            <a:ext cx="6781800" cy="1477328"/>
          </a:xfrm>
          <a:prstGeom prst="rect">
            <a:avLst/>
          </a:prstGeom>
          <a:solidFill>
            <a:schemeClr val="bg2"/>
          </a:solidFill>
        </p:spPr>
        <p:txBody>
          <a:bodyPr wrap="square" lIns="91440" tIns="45720" rIns="91440" bIns="45720" anchor="t">
            <a:spAutoFit/>
          </a:bodyPr>
          <a:lstStyle/>
          <a:p>
            <a:r>
              <a:rPr lang="en-GB">
                <a:latin typeface="Calibri"/>
                <a:ea typeface="Calibri" panose="020F0502020204030204" pitchFamily="34" charset="0"/>
                <a:cs typeface="Arial"/>
              </a:rPr>
              <a:t>For </a:t>
            </a:r>
            <a:r>
              <a:rPr lang="en-GB" b="1">
                <a:solidFill>
                  <a:srgbClr val="004AAD"/>
                </a:solidFill>
                <a:latin typeface="Calibri"/>
                <a:ea typeface="Calibri" panose="020F0502020204030204" pitchFamily="34" charset="0"/>
                <a:cs typeface="Arial"/>
              </a:rPr>
              <a:t>CSF,</a:t>
            </a:r>
            <a:r>
              <a:rPr lang="en-GB" b="1">
                <a:latin typeface="Calibri"/>
                <a:ea typeface="Calibri" panose="020F0502020204030204" pitchFamily="34" charset="0"/>
                <a:cs typeface="Arial"/>
              </a:rPr>
              <a:t> </a:t>
            </a:r>
            <a:r>
              <a:rPr lang="en-GB">
                <a:latin typeface="Calibri"/>
                <a:ea typeface="Calibri" panose="020F0502020204030204" pitchFamily="34" charset="0"/>
                <a:cs typeface="Arial"/>
              </a:rPr>
              <a:t>technical ability in synthesising data meaningfully, as well as credibility built through years of strong technical work, have been crucial assets.</a:t>
            </a:r>
            <a:r>
              <a:rPr lang="en-GB" sz="1800">
                <a:effectLst/>
                <a:latin typeface="Calibri"/>
                <a:ea typeface="Calibri" panose="020F0502020204030204" pitchFamily="34" charset="0"/>
                <a:cs typeface="Arial"/>
              </a:rPr>
              <a:t> CSF built credibility for their work on private schools through a strong technical base in supporting foundation learning across the education sector.</a:t>
            </a:r>
            <a:endParaRPr lang="en-GB">
              <a:latin typeface="Calibri"/>
              <a:cs typeface="Arial"/>
            </a:endParaRPr>
          </a:p>
        </p:txBody>
      </p:sp>
      <p:pic>
        <p:nvPicPr>
          <p:cNvPr id="9" name="Graphic 4" descr="Lightbulb and gear outline">
            <a:extLst>
              <a:ext uri="{FF2B5EF4-FFF2-40B4-BE49-F238E27FC236}">
                <a16:creationId xmlns:a16="http://schemas.microsoft.com/office/drawing/2014/main" id="{937B19F2-13AD-CF83-D56D-7281070513F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38200" y="1677267"/>
            <a:ext cx="908050" cy="908050"/>
          </a:xfrm>
          <a:prstGeom prst="rect">
            <a:avLst/>
          </a:prstGeom>
        </p:spPr>
      </p:pic>
      <p:sp>
        <p:nvSpPr>
          <p:cNvPr id="10" name="TextBox 9">
            <a:extLst>
              <a:ext uri="{FF2B5EF4-FFF2-40B4-BE49-F238E27FC236}">
                <a16:creationId xmlns:a16="http://schemas.microsoft.com/office/drawing/2014/main" id="{6B33E468-B392-EF61-069D-030B6BF6E76E}"/>
              </a:ext>
            </a:extLst>
          </p:cNvPr>
          <p:cNvSpPr txBox="1"/>
          <p:nvPr/>
        </p:nvSpPr>
        <p:spPr>
          <a:xfrm>
            <a:off x="611851" y="2585317"/>
            <a:ext cx="1360748" cy="923330"/>
          </a:xfrm>
          <a:prstGeom prst="rect">
            <a:avLst/>
          </a:prstGeom>
          <a:noFill/>
        </p:spPr>
        <p:txBody>
          <a:bodyPr wrap="square" rtlCol="0">
            <a:spAutoFit/>
          </a:bodyPr>
          <a:lstStyle/>
          <a:p>
            <a:pPr algn="ctr"/>
            <a:r>
              <a:rPr lang="en-GB" b="1">
                <a:solidFill>
                  <a:srgbClr val="004AAD"/>
                </a:solidFill>
              </a:rPr>
              <a:t>Building on technical capability</a:t>
            </a:r>
          </a:p>
        </p:txBody>
      </p:sp>
    </p:spTree>
    <p:extLst>
      <p:ext uri="{BB962C8B-B14F-4D97-AF65-F5344CB8AC3E}">
        <p14:creationId xmlns:p14="http://schemas.microsoft.com/office/powerpoint/2010/main" val="22549929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29FA7268-0F61-53B1-F22A-BC8DCC2D25E1}"/>
              </a:ext>
            </a:extLst>
          </p:cNvPr>
          <p:cNvSpPr/>
          <p:nvPr/>
        </p:nvSpPr>
        <p:spPr>
          <a:xfrm>
            <a:off x="1323111" y="1769712"/>
            <a:ext cx="3123630" cy="3123630"/>
          </a:xfrm>
          <a:prstGeom prst="ellipse">
            <a:avLst/>
          </a:prstGeom>
          <a:solidFill>
            <a:schemeClr val="accent3"/>
          </a:solidFill>
          <a:ln w="82550" cap="rnd">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0" b="1"/>
              <a:t>2</a:t>
            </a:r>
          </a:p>
        </p:txBody>
      </p:sp>
      <p:sp>
        <p:nvSpPr>
          <p:cNvPr id="3" name="TextBox 2">
            <a:extLst>
              <a:ext uri="{FF2B5EF4-FFF2-40B4-BE49-F238E27FC236}">
                <a16:creationId xmlns:a16="http://schemas.microsoft.com/office/drawing/2014/main" id="{504C17F7-EAC3-6721-3635-CD1D3B21FA1E}"/>
              </a:ext>
            </a:extLst>
          </p:cNvPr>
          <p:cNvSpPr txBox="1"/>
          <p:nvPr/>
        </p:nvSpPr>
        <p:spPr>
          <a:xfrm>
            <a:off x="4812962" y="1754021"/>
            <a:ext cx="6873822" cy="2308324"/>
          </a:xfrm>
          <a:prstGeom prst="rect">
            <a:avLst/>
          </a:prstGeom>
          <a:noFill/>
        </p:spPr>
        <p:txBody>
          <a:bodyPr wrap="square" lIns="91440" tIns="45720" rIns="91440" bIns="45720" rtlCol="0" anchor="t">
            <a:spAutoFit/>
          </a:bodyPr>
          <a:lstStyle/>
          <a:p>
            <a:r>
              <a:rPr lang="en-GB" sz="7200" b="1">
                <a:solidFill>
                  <a:schemeClr val="bg1"/>
                </a:solidFill>
              </a:rPr>
              <a:t>Activities to build engagement</a:t>
            </a:r>
          </a:p>
        </p:txBody>
      </p:sp>
      <p:sp>
        <p:nvSpPr>
          <p:cNvPr id="4" name="TextBox 3">
            <a:extLst>
              <a:ext uri="{FF2B5EF4-FFF2-40B4-BE49-F238E27FC236}">
                <a16:creationId xmlns:a16="http://schemas.microsoft.com/office/drawing/2014/main" id="{2DF10890-085F-E37B-D735-FBB4675E74D5}"/>
              </a:ext>
            </a:extLst>
          </p:cNvPr>
          <p:cNvSpPr txBox="1"/>
          <p:nvPr/>
        </p:nvSpPr>
        <p:spPr>
          <a:xfrm>
            <a:off x="4812962" y="4070536"/>
            <a:ext cx="4773666" cy="830997"/>
          </a:xfrm>
          <a:prstGeom prst="rect">
            <a:avLst/>
          </a:prstGeom>
          <a:noFill/>
        </p:spPr>
        <p:txBody>
          <a:bodyPr wrap="square" rtlCol="0">
            <a:spAutoFit/>
          </a:bodyPr>
          <a:lstStyle/>
          <a:p>
            <a:r>
              <a:rPr lang="en-GB" sz="2400">
                <a:solidFill>
                  <a:schemeClr val="bg1"/>
                </a:solidFill>
              </a:rPr>
              <a:t>What can you do to foster better engagement and collaboration?</a:t>
            </a:r>
          </a:p>
        </p:txBody>
      </p:sp>
    </p:spTree>
    <p:extLst>
      <p:ext uri="{BB962C8B-B14F-4D97-AF65-F5344CB8AC3E}">
        <p14:creationId xmlns:p14="http://schemas.microsoft.com/office/powerpoint/2010/main" val="2263787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4F487-6AE3-F866-54D8-9559CB8A3581}"/>
              </a:ext>
            </a:extLst>
          </p:cNvPr>
          <p:cNvSpPr>
            <a:spLocks noGrp="1"/>
          </p:cNvSpPr>
          <p:nvPr>
            <p:ph type="title"/>
          </p:nvPr>
        </p:nvSpPr>
        <p:spPr/>
        <p:txBody>
          <a:bodyPr/>
          <a:lstStyle/>
          <a:p>
            <a:r>
              <a:rPr lang="en-GB">
                <a:solidFill>
                  <a:srgbClr val="004AAD"/>
                </a:solidFill>
                <a:latin typeface="Arial"/>
                <a:cs typeface="Arial"/>
              </a:rPr>
              <a:t>What should you do?</a:t>
            </a:r>
          </a:p>
        </p:txBody>
      </p:sp>
      <p:grpSp>
        <p:nvGrpSpPr>
          <p:cNvPr id="8" name="Group 7">
            <a:extLst>
              <a:ext uri="{FF2B5EF4-FFF2-40B4-BE49-F238E27FC236}">
                <a16:creationId xmlns:a16="http://schemas.microsoft.com/office/drawing/2014/main" id="{BA57D62D-A779-4702-C64E-9D76BE61D860}"/>
              </a:ext>
            </a:extLst>
          </p:cNvPr>
          <p:cNvGrpSpPr/>
          <p:nvPr/>
        </p:nvGrpSpPr>
        <p:grpSpPr>
          <a:xfrm>
            <a:off x="6096000" y="1673343"/>
            <a:ext cx="4965699" cy="4011617"/>
            <a:chOff x="6554916" y="1939942"/>
            <a:chExt cx="4403383" cy="3557341"/>
          </a:xfrm>
        </p:grpSpPr>
        <p:sp>
          <p:nvSpPr>
            <p:cNvPr id="6" name="Doughnut 5">
              <a:extLst>
                <a:ext uri="{FF2B5EF4-FFF2-40B4-BE49-F238E27FC236}">
                  <a16:creationId xmlns:a16="http://schemas.microsoft.com/office/drawing/2014/main" id="{22E8A370-6533-36A4-B1E2-1F126D30B81E}"/>
                </a:ext>
              </a:extLst>
            </p:cNvPr>
            <p:cNvSpPr/>
            <p:nvPr/>
          </p:nvSpPr>
          <p:spPr>
            <a:xfrm>
              <a:off x="7593376" y="2241252"/>
              <a:ext cx="3111500" cy="3111500"/>
            </a:xfrm>
            <a:prstGeom prst="donut">
              <a:avLst>
                <a:gd name="adj" fmla="val 10505"/>
              </a:avLst>
            </a:prstGeom>
            <a:solidFill>
              <a:schemeClr val="bg1"/>
            </a:solidFill>
            <a:ln w="38100" cap="rnd">
              <a:solidFill>
                <a:srgbClr val="004AAD"/>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 name="Rounded Rectangle 2">
              <a:extLst>
                <a:ext uri="{FF2B5EF4-FFF2-40B4-BE49-F238E27FC236}">
                  <a16:creationId xmlns:a16="http://schemas.microsoft.com/office/drawing/2014/main" id="{7E32C652-90A8-2C05-A2CD-76300EDD8D2E}"/>
                </a:ext>
              </a:extLst>
            </p:cNvPr>
            <p:cNvSpPr/>
            <p:nvPr/>
          </p:nvSpPr>
          <p:spPr>
            <a:xfrm>
              <a:off x="8662539" y="1939942"/>
              <a:ext cx="1570074" cy="831220"/>
            </a:xfrm>
            <a:prstGeom prst="roundRect">
              <a:avLst/>
            </a:prstGeom>
            <a:solidFill>
              <a:schemeClr val="bg1">
                <a:lumMod val="95000"/>
              </a:schemeClr>
            </a:solidFill>
            <a:ln>
              <a:solidFill>
                <a:srgbClr val="004A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rPr>
                <a:t>Data &amp; Evidence</a:t>
              </a:r>
              <a:r>
                <a:rPr lang="en-GB" sz="1400" dirty="0">
                  <a:solidFill>
                    <a:schemeClr val="tx1"/>
                  </a:solidFill>
                </a:rPr>
                <a:t> </a:t>
              </a:r>
              <a:r>
                <a:rPr lang="en-GB" sz="1400" b="1" dirty="0">
                  <a:solidFill>
                    <a:schemeClr val="tx1"/>
                  </a:solidFill>
                </a:rPr>
                <a:t>Generation</a:t>
              </a:r>
            </a:p>
          </p:txBody>
        </p:sp>
        <p:sp>
          <p:nvSpPr>
            <p:cNvPr id="4" name="Rounded Rectangle 3">
              <a:extLst>
                <a:ext uri="{FF2B5EF4-FFF2-40B4-BE49-F238E27FC236}">
                  <a16:creationId xmlns:a16="http://schemas.microsoft.com/office/drawing/2014/main" id="{6494CD5C-F7CF-B700-B7C3-3E2C099458CC}"/>
                </a:ext>
              </a:extLst>
            </p:cNvPr>
            <p:cNvSpPr/>
            <p:nvPr/>
          </p:nvSpPr>
          <p:spPr>
            <a:xfrm>
              <a:off x="6554916" y="3422650"/>
              <a:ext cx="1570074" cy="832021"/>
            </a:xfrm>
            <a:prstGeom prst="roundRect">
              <a:avLst/>
            </a:prstGeom>
            <a:solidFill>
              <a:schemeClr val="bg1">
                <a:lumMod val="95000"/>
              </a:schemeClr>
            </a:solidFill>
            <a:ln>
              <a:solidFill>
                <a:srgbClr val="004A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a:solidFill>
                    <a:schemeClr val="tx1"/>
                  </a:solidFill>
                </a:rPr>
                <a:t>Coalition Building</a:t>
              </a:r>
            </a:p>
          </p:txBody>
        </p:sp>
        <p:sp>
          <p:nvSpPr>
            <p:cNvPr id="5" name="Rounded Rectangle 1">
              <a:extLst>
                <a:ext uri="{FF2B5EF4-FFF2-40B4-BE49-F238E27FC236}">
                  <a16:creationId xmlns:a16="http://schemas.microsoft.com/office/drawing/2014/main" id="{3453E602-42C7-4C99-AF8F-AEFC308F8C93}"/>
                </a:ext>
              </a:extLst>
            </p:cNvPr>
            <p:cNvSpPr/>
            <p:nvPr/>
          </p:nvSpPr>
          <p:spPr>
            <a:xfrm>
              <a:off x="9362663" y="4672268"/>
              <a:ext cx="1595636" cy="825015"/>
            </a:xfrm>
            <a:prstGeom prst="roundRect">
              <a:avLst/>
            </a:prstGeom>
            <a:solidFill>
              <a:schemeClr val="bg1">
                <a:lumMod val="95000"/>
              </a:schemeClr>
            </a:solidFill>
            <a:ln>
              <a:solidFill>
                <a:srgbClr val="004A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a:solidFill>
                    <a:schemeClr val="tx1"/>
                  </a:solidFill>
                </a:rPr>
                <a:t>Catalytic Funding</a:t>
              </a:r>
            </a:p>
          </p:txBody>
        </p:sp>
      </p:grpSp>
      <p:sp>
        <p:nvSpPr>
          <p:cNvPr id="7" name="TextBox 6">
            <a:extLst>
              <a:ext uri="{FF2B5EF4-FFF2-40B4-BE49-F238E27FC236}">
                <a16:creationId xmlns:a16="http://schemas.microsoft.com/office/drawing/2014/main" id="{1AA92AED-7C62-66E4-0AB4-4F299DFBF506}"/>
              </a:ext>
            </a:extLst>
          </p:cNvPr>
          <p:cNvSpPr txBox="1"/>
          <p:nvPr/>
        </p:nvSpPr>
        <p:spPr>
          <a:xfrm>
            <a:off x="838200" y="1673343"/>
            <a:ext cx="4965700" cy="4524315"/>
          </a:xfrm>
          <a:prstGeom prst="rect">
            <a:avLst/>
          </a:prstGeom>
          <a:noFill/>
        </p:spPr>
        <p:txBody>
          <a:bodyPr wrap="square" lIns="91440" tIns="45720" rIns="91440" bIns="45720" rtlCol="0" anchor="t">
            <a:spAutoFit/>
          </a:bodyPr>
          <a:lstStyle/>
          <a:p>
            <a:r>
              <a:rPr lang="en-GB"/>
              <a:t>What you do will be defined by the opportunities present in your context, as well as the characteristics and assets of your organisation. We found three groups of activities that were impactful:</a:t>
            </a:r>
          </a:p>
          <a:p>
            <a:endParaRPr lang="en-GB"/>
          </a:p>
          <a:p>
            <a:r>
              <a:rPr lang="en-GB" b="1"/>
              <a:t>Data &amp; evidence generation </a:t>
            </a:r>
            <a:r>
              <a:rPr lang="en-GB"/>
              <a:t>is important for shifting narratives, identifying issues and providing solutions. </a:t>
            </a:r>
          </a:p>
          <a:p>
            <a:endParaRPr lang="en-GB" b="1">
              <a:cs typeface="Calibri" panose="020F0502020204030204"/>
            </a:endParaRPr>
          </a:p>
          <a:p>
            <a:r>
              <a:rPr lang="en-GB" b="1"/>
              <a:t>Coalition building, </a:t>
            </a:r>
            <a:r>
              <a:rPr lang="en-GB"/>
              <a:t>particularly of non-traditional groups, is a strong pathway to greater collaboration. </a:t>
            </a:r>
            <a:endParaRPr lang="en-GB">
              <a:cs typeface="Calibri"/>
            </a:endParaRPr>
          </a:p>
          <a:p>
            <a:endParaRPr lang="en-GB" b="1"/>
          </a:p>
          <a:p>
            <a:r>
              <a:rPr lang="en-GB"/>
              <a:t>For funders, providing </a:t>
            </a:r>
            <a:r>
              <a:rPr lang="en-GB" b="1"/>
              <a:t>catalytic funding </a:t>
            </a:r>
            <a:r>
              <a:rPr lang="en-GB"/>
              <a:t>to engagement is a crucial activity. </a:t>
            </a:r>
            <a:endParaRPr lang="en-GB">
              <a:cs typeface="Calibri"/>
            </a:endParaRPr>
          </a:p>
        </p:txBody>
      </p:sp>
    </p:spTree>
    <p:extLst>
      <p:ext uri="{BB962C8B-B14F-4D97-AF65-F5344CB8AC3E}">
        <p14:creationId xmlns:p14="http://schemas.microsoft.com/office/powerpoint/2010/main" val="2305339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E1753D2-381B-383F-68E7-CDE7826E538E}"/>
              </a:ext>
            </a:extLst>
          </p:cNvPr>
          <p:cNvSpPr/>
          <p:nvPr/>
        </p:nvSpPr>
        <p:spPr>
          <a:xfrm>
            <a:off x="1562100" y="2044700"/>
            <a:ext cx="7874000" cy="406400"/>
          </a:xfrm>
          <a:prstGeom prst="rect">
            <a:avLst/>
          </a:prstGeom>
          <a:noFill/>
          <a:ln w="38100" cap="rnd">
            <a:solidFill>
              <a:srgbClr val="004AAD"/>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C170529A-1939-A05B-9FFD-FBBBBF6FA195}"/>
              </a:ext>
            </a:extLst>
          </p:cNvPr>
          <p:cNvSpPr>
            <a:spLocks noGrp="1"/>
          </p:cNvSpPr>
          <p:nvPr>
            <p:ph type="title"/>
          </p:nvPr>
        </p:nvSpPr>
        <p:spPr/>
        <p:txBody>
          <a:bodyPr/>
          <a:lstStyle/>
          <a:p>
            <a:r>
              <a:rPr lang="en-GB">
                <a:solidFill>
                  <a:srgbClr val="004AAD"/>
                </a:solidFill>
                <a:latin typeface="Arial"/>
                <a:cs typeface="Arial"/>
              </a:rPr>
              <a:t>What works?</a:t>
            </a:r>
            <a:r>
              <a:rPr lang="en-GB">
                <a:latin typeface="Arial"/>
                <a:cs typeface="Arial"/>
              </a:rPr>
              <a:t> </a:t>
            </a:r>
            <a:endParaRPr lang="en-GB"/>
          </a:p>
        </p:txBody>
      </p:sp>
      <p:sp>
        <p:nvSpPr>
          <p:cNvPr id="3" name="Rounded Rectangle 2">
            <a:extLst>
              <a:ext uri="{FF2B5EF4-FFF2-40B4-BE49-F238E27FC236}">
                <a16:creationId xmlns:a16="http://schemas.microsoft.com/office/drawing/2014/main" id="{146FEB15-229B-7503-034C-31DF8C74B64F}"/>
              </a:ext>
            </a:extLst>
          </p:cNvPr>
          <p:cNvSpPr/>
          <p:nvPr/>
        </p:nvSpPr>
        <p:spPr>
          <a:xfrm>
            <a:off x="838200" y="1793892"/>
            <a:ext cx="1570074" cy="83122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rPr>
              <a:t>Data &amp; Evidence</a:t>
            </a:r>
            <a:r>
              <a:rPr lang="en-GB" sz="1400" dirty="0">
                <a:solidFill>
                  <a:schemeClr val="tx1"/>
                </a:solidFill>
              </a:rPr>
              <a:t> </a:t>
            </a:r>
            <a:r>
              <a:rPr lang="en-GB" sz="1400" b="1" dirty="0">
                <a:solidFill>
                  <a:schemeClr val="tx1"/>
                </a:solidFill>
              </a:rPr>
              <a:t>Generation</a:t>
            </a:r>
          </a:p>
        </p:txBody>
      </p:sp>
      <p:sp>
        <p:nvSpPr>
          <p:cNvPr id="4" name="Rounded Rectangle 3">
            <a:extLst>
              <a:ext uri="{FF2B5EF4-FFF2-40B4-BE49-F238E27FC236}">
                <a16:creationId xmlns:a16="http://schemas.microsoft.com/office/drawing/2014/main" id="{8DDD96B9-370D-46B8-EDD6-9AAB6A84D093}"/>
              </a:ext>
            </a:extLst>
          </p:cNvPr>
          <p:cNvSpPr/>
          <p:nvPr/>
        </p:nvSpPr>
        <p:spPr>
          <a:xfrm>
            <a:off x="4446716" y="1793091"/>
            <a:ext cx="1570074" cy="832021"/>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a:solidFill>
                  <a:schemeClr val="tx1"/>
                </a:solidFill>
              </a:rPr>
              <a:t>Coalition Building</a:t>
            </a:r>
          </a:p>
        </p:txBody>
      </p:sp>
      <p:sp>
        <p:nvSpPr>
          <p:cNvPr id="5" name="Rounded Rectangle 1">
            <a:extLst>
              <a:ext uri="{FF2B5EF4-FFF2-40B4-BE49-F238E27FC236}">
                <a16:creationId xmlns:a16="http://schemas.microsoft.com/office/drawing/2014/main" id="{0DCCE6B5-8162-6D03-7E41-EB8A48118385}"/>
              </a:ext>
            </a:extLst>
          </p:cNvPr>
          <p:cNvSpPr/>
          <p:nvPr/>
        </p:nvSpPr>
        <p:spPr>
          <a:xfrm>
            <a:off x="8175213" y="1796593"/>
            <a:ext cx="1595636" cy="82501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a:solidFill>
                  <a:schemeClr val="tx1"/>
                </a:solidFill>
              </a:rPr>
              <a:t>Catalytic Funding</a:t>
            </a:r>
          </a:p>
        </p:txBody>
      </p:sp>
      <p:sp>
        <p:nvSpPr>
          <p:cNvPr id="7" name="TextBox 6">
            <a:extLst>
              <a:ext uri="{FF2B5EF4-FFF2-40B4-BE49-F238E27FC236}">
                <a16:creationId xmlns:a16="http://schemas.microsoft.com/office/drawing/2014/main" id="{1065C971-D3F3-46AE-A624-CBD87BC1301E}"/>
              </a:ext>
            </a:extLst>
          </p:cNvPr>
          <p:cNvSpPr txBox="1"/>
          <p:nvPr/>
        </p:nvSpPr>
        <p:spPr>
          <a:xfrm>
            <a:off x="838200" y="2786339"/>
            <a:ext cx="2698750" cy="2893100"/>
          </a:xfrm>
          <a:prstGeom prst="rect">
            <a:avLst/>
          </a:prstGeom>
          <a:noFill/>
        </p:spPr>
        <p:txBody>
          <a:bodyPr wrap="square" lIns="91440" tIns="45720" rIns="91440" bIns="45720" rtlCol="0" anchor="t">
            <a:spAutoFit/>
          </a:bodyPr>
          <a:lstStyle/>
          <a:p>
            <a:r>
              <a:rPr lang="en-GB" sz="1400">
                <a:latin typeface="Calibri"/>
                <a:cs typeface="Calibri"/>
              </a:rPr>
              <a:t>Evidence can be used for </a:t>
            </a:r>
            <a:r>
              <a:rPr lang="en-GB" sz="1400" b="1">
                <a:latin typeface="Calibri"/>
                <a:cs typeface="Calibri"/>
              </a:rPr>
              <a:t>mapping, exploring </a:t>
            </a:r>
            <a:r>
              <a:rPr lang="en-GB" sz="1400">
                <a:latin typeface="Calibri"/>
                <a:cs typeface="Calibri"/>
              </a:rPr>
              <a:t>and </a:t>
            </a:r>
            <a:r>
              <a:rPr lang="en-GB" sz="1400" b="1">
                <a:latin typeface="Calibri"/>
                <a:cs typeface="Calibri"/>
              </a:rPr>
              <a:t>testing solutions. </a:t>
            </a:r>
            <a:endParaRPr lang="en-GB" sz="1400" b="1">
              <a:latin typeface="Calibri" panose="020F0502020204030204" pitchFamily="34" charset="0"/>
              <a:cs typeface="Calibri" panose="020F0502020204030204" pitchFamily="34" charset="0"/>
            </a:endParaRPr>
          </a:p>
          <a:p>
            <a:endParaRPr lang="en-GB" sz="1400">
              <a:latin typeface="Calibri" panose="020F0502020204030204" pitchFamily="34" charset="0"/>
              <a:cs typeface="Calibri" panose="020F0502020204030204" pitchFamily="34" charset="0"/>
            </a:endParaRPr>
          </a:p>
          <a:p>
            <a:r>
              <a:rPr lang="en-GB" sz="1400">
                <a:latin typeface="Calibri"/>
                <a:cs typeface="Calibri"/>
              </a:rPr>
              <a:t>When generating evidence to build collaboration, focus on:</a:t>
            </a:r>
          </a:p>
          <a:p>
            <a:pPr marL="285750" indent="-285750">
              <a:buFont typeface="Arial" panose="020B0604020202020204" pitchFamily="34" charset="0"/>
              <a:buChar char="•"/>
            </a:pPr>
            <a:r>
              <a:rPr lang="en-GB" sz="1400">
                <a:effectLst/>
                <a:latin typeface="Calibri"/>
                <a:ea typeface="Calibri" panose="020F0502020204030204" pitchFamily="34" charset="0"/>
                <a:cs typeface="Calibri"/>
              </a:rPr>
              <a:t>Framing evidence within a clear narrative</a:t>
            </a:r>
            <a:endParaRPr lang="en-GB" sz="1400">
              <a:effectLst/>
              <a:latin typeface="Calibri"/>
              <a:ea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sz="1400">
                <a:effectLst/>
                <a:latin typeface="Calibri"/>
                <a:ea typeface="Calibri" panose="020F0502020204030204" pitchFamily="34" charset="0"/>
                <a:cs typeface="Calibri"/>
              </a:rPr>
              <a:t>Aligning evidence to the questions being asked in the sector</a:t>
            </a:r>
            <a:endParaRPr lang="en-GB" sz="1400">
              <a:latin typeface="Calibri"/>
              <a:ea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sz="1400">
                <a:effectLst/>
                <a:latin typeface="Calibri"/>
                <a:ea typeface="Calibri" panose="020F0502020204030204" pitchFamily="34" charset="0"/>
                <a:cs typeface="Calibri"/>
              </a:rPr>
              <a:t>Involving a wide coalition in evidence generation</a:t>
            </a:r>
            <a:endParaRPr lang="en-GB" sz="1400">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FBE13081-D4CD-A005-E04D-4368B6786DB0}"/>
              </a:ext>
            </a:extLst>
          </p:cNvPr>
          <p:cNvSpPr txBox="1"/>
          <p:nvPr/>
        </p:nvSpPr>
        <p:spPr>
          <a:xfrm>
            <a:off x="4446716" y="2786339"/>
            <a:ext cx="2698750" cy="2893100"/>
          </a:xfrm>
          <a:prstGeom prst="rect">
            <a:avLst/>
          </a:prstGeom>
          <a:noFill/>
        </p:spPr>
        <p:txBody>
          <a:bodyPr wrap="square" lIns="91440" tIns="45720" rIns="91440" bIns="45720" rtlCol="0" anchor="t">
            <a:spAutoFit/>
          </a:bodyPr>
          <a:lstStyle/>
          <a:p>
            <a:r>
              <a:rPr lang="en-GB" sz="1400">
                <a:latin typeface="Calibri"/>
                <a:cs typeface="Calibri"/>
              </a:rPr>
              <a:t>We can divide coalitions into either </a:t>
            </a:r>
            <a:r>
              <a:rPr lang="en-GB" sz="1400" b="1">
                <a:latin typeface="Calibri"/>
                <a:cs typeface="Calibri"/>
              </a:rPr>
              <a:t>formal</a:t>
            </a:r>
            <a:r>
              <a:rPr lang="en-GB" sz="1400">
                <a:latin typeface="Calibri"/>
                <a:cs typeface="Calibri"/>
              </a:rPr>
              <a:t> or </a:t>
            </a:r>
            <a:r>
              <a:rPr lang="en-GB" sz="1400" b="1">
                <a:latin typeface="Calibri"/>
                <a:cs typeface="Calibri"/>
              </a:rPr>
              <a:t>informal</a:t>
            </a:r>
            <a:r>
              <a:rPr lang="en-GB" sz="1400">
                <a:latin typeface="Calibri"/>
                <a:cs typeface="Calibri"/>
              </a:rPr>
              <a:t> coalitions. </a:t>
            </a:r>
            <a:endParaRPr lang="en-GB" sz="1400">
              <a:latin typeface="Calibri" panose="020F0502020204030204" pitchFamily="34" charset="0"/>
              <a:cs typeface="Calibri" panose="020F0502020204030204" pitchFamily="34" charset="0"/>
            </a:endParaRPr>
          </a:p>
          <a:p>
            <a:endParaRPr lang="en-GB" sz="1400">
              <a:latin typeface="Calibri" panose="020F0502020204030204" pitchFamily="34" charset="0"/>
              <a:cs typeface="Calibri" panose="020F0502020204030204" pitchFamily="34" charset="0"/>
            </a:endParaRPr>
          </a:p>
          <a:p>
            <a:r>
              <a:rPr lang="en-GB" sz="1400">
                <a:latin typeface="Calibri"/>
                <a:cs typeface="Calibri"/>
              </a:rPr>
              <a:t>When building coalitions, think about:</a:t>
            </a:r>
          </a:p>
          <a:p>
            <a:pPr marL="285750" indent="-285750">
              <a:buFont typeface="Arial" panose="020B0604020202020204" pitchFamily="34" charset="0"/>
              <a:buChar char="•"/>
            </a:pPr>
            <a:r>
              <a:rPr lang="en-GB" sz="1400">
                <a:latin typeface="Calibri"/>
                <a:ea typeface="Calibri" panose="020F0502020204030204" pitchFamily="34" charset="0"/>
                <a:cs typeface="Calibri"/>
              </a:rPr>
              <a:t>Establishing </a:t>
            </a:r>
            <a:r>
              <a:rPr lang="en-GB" sz="1400">
                <a:effectLst/>
                <a:latin typeface="Calibri"/>
                <a:ea typeface="Calibri" panose="020F0502020204030204" pitchFamily="34" charset="0"/>
                <a:cs typeface="Calibri"/>
              </a:rPr>
              <a:t>alignment around a common goal</a:t>
            </a:r>
            <a:endParaRPr lang="en-GB" sz="1400">
              <a:latin typeface="Calibri"/>
              <a:ea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sz="1400">
                <a:effectLst/>
                <a:latin typeface="Calibri"/>
                <a:ea typeface="Calibri" panose="020F0502020204030204" pitchFamily="34" charset="0"/>
                <a:cs typeface="Calibri"/>
              </a:rPr>
              <a:t>Establishing trust and commitment</a:t>
            </a:r>
            <a:endParaRPr lang="en-GB" sz="1400">
              <a:effectLst/>
              <a:latin typeface="Calibri"/>
              <a:ea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sz="1400">
                <a:effectLst/>
                <a:latin typeface="Calibri"/>
                <a:ea typeface="Calibri" panose="020F0502020204030204" pitchFamily="34" charset="0"/>
                <a:cs typeface="Calibri"/>
              </a:rPr>
              <a:t>Integrating diverse perspectives</a:t>
            </a:r>
            <a:endParaRPr lang="en-GB" sz="1400">
              <a:latin typeface="Calibri"/>
              <a:ea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sz="1400">
                <a:effectLst/>
                <a:latin typeface="Calibri"/>
                <a:ea typeface="Calibri" panose="020F0502020204030204" pitchFamily="34" charset="0"/>
                <a:cs typeface="Calibri"/>
              </a:rPr>
              <a:t>Building formal authority</a:t>
            </a:r>
            <a:endParaRPr lang="en-GB" sz="1400">
              <a:effectLst/>
              <a:latin typeface="Calibri"/>
              <a:ea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C236AAC8-04A9-7634-A9E5-45EAA841C2ED}"/>
              </a:ext>
            </a:extLst>
          </p:cNvPr>
          <p:cNvSpPr txBox="1"/>
          <p:nvPr/>
        </p:nvSpPr>
        <p:spPr>
          <a:xfrm>
            <a:off x="8175213" y="2786339"/>
            <a:ext cx="2698750" cy="2893100"/>
          </a:xfrm>
          <a:prstGeom prst="rect">
            <a:avLst/>
          </a:prstGeom>
          <a:noFill/>
        </p:spPr>
        <p:txBody>
          <a:bodyPr wrap="square" lIns="91440" tIns="45720" rIns="91440" bIns="45720" rtlCol="0" anchor="t">
            <a:spAutoFit/>
          </a:bodyPr>
          <a:lstStyle/>
          <a:p>
            <a:r>
              <a:rPr lang="en-GB" sz="1400">
                <a:latin typeface="Calibri"/>
                <a:cs typeface="Calibri"/>
              </a:rPr>
              <a:t>Catalytic funding is funding which has a sustainable impact beyond the funding period. </a:t>
            </a:r>
            <a:endParaRPr lang="en-GB" sz="1400">
              <a:latin typeface="Calibri" panose="020F0502020204030204" pitchFamily="34" charset="0"/>
              <a:cs typeface="Calibri" panose="020F0502020204030204" pitchFamily="34" charset="0"/>
            </a:endParaRPr>
          </a:p>
          <a:p>
            <a:endParaRPr lang="en-GB" sz="1400">
              <a:latin typeface="Calibri" panose="020F0502020204030204" pitchFamily="34" charset="0"/>
              <a:cs typeface="Calibri" panose="020F0502020204030204" pitchFamily="34" charset="0"/>
            </a:endParaRPr>
          </a:p>
          <a:p>
            <a:r>
              <a:rPr lang="en-GB" sz="1400">
                <a:latin typeface="Calibri"/>
                <a:cs typeface="Calibri"/>
              </a:rPr>
              <a:t>For funding to be catalytic, the funder should:</a:t>
            </a:r>
          </a:p>
          <a:p>
            <a:pPr marL="285750" indent="-285750">
              <a:buFont typeface="Arial" panose="020B0604020202020204" pitchFamily="34" charset="0"/>
              <a:buChar char="•"/>
            </a:pPr>
            <a:r>
              <a:rPr lang="en-GB" sz="1400">
                <a:latin typeface="Calibri"/>
                <a:cs typeface="Calibri"/>
              </a:rPr>
              <a:t>Fund with trust and commitment</a:t>
            </a:r>
          </a:p>
          <a:p>
            <a:pPr marL="285750" indent="-285750">
              <a:buFont typeface="Arial" panose="020B0604020202020204" pitchFamily="34" charset="0"/>
              <a:buChar char="•"/>
            </a:pPr>
            <a:r>
              <a:rPr lang="en-GB" sz="1400">
                <a:latin typeface="Calibri"/>
                <a:cs typeface="Calibri"/>
              </a:rPr>
              <a:t>Fund momentum – don’t use funding to generate momentum</a:t>
            </a:r>
          </a:p>
          <a:p>
            <a:pPr marL="285750" indent="-285750">
              <a:buFont typeface="Arial" panose="020B0604020202020204" pitchFamily="34" charset="0"/>
              <a:buChar char="•"/>
            </a:pPr>
            <a:r>
              <a:rPr lang="en-GB" sz="1400">
                <a:latin typeface="Calibri"/>
                <a:cs typeface="Calibri"/>
              </a:rPr>
              <a:t>Take a backseat and let the initiative take centre stage</a:t>
            </a:r>
          </a:p>
        </p:txBody>
      </p:sp>
    </p:spTree>
    <p:extLst>
      <p:ext uri="{BB962C8B-B14F-4D97-AF65-F5344CB8AC3E}">
        <p14:creationId xmlns:p14="http://schemas.microsoft.com/office/powerpoint/2010/main" val="25033304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1822E-CFCD-F845-5230-A13D954102A1}"/>
              </a:ext>
            </a:extLst>
          </p:cNvPr>
          <p:cNvSpPr>
            <a:spLocks noGrp="1"/>
          </p:cNvSpPr>
          <p:nvPr>
            <p:ph type="title"/>
          </p:nvPr>
        </p:nvSpPr>
        <p:spPr/>
        <p:txBody>
          <a:bodyPr/>
          <a:lstStyle/>
          <a:p>
            <a:r>
              <a:rPr lang="en-GB">
                <a:solidFill>
                  <a:srgbClr val="004AAD"/>
                </a:solidFill>
                <a:latin typeface="Arial"/>
                <a:cs typeface="Arial"/>
              </a:rPr>
              <a:t>Case Study Spotlights</a:t>
            </a:r>
          </a:p>
        </p:txBody>
      </p:sp>
      <p:sp>
        <p:nvSpPr>
          <p:cNvPr id="4" name="TextBox 3">
            <a:extLst>
              <a:ext uri="{FF2B5EF4-FFF2-40B4-BE49-F238E27FC236}">
                <a16:creationId xmlns:a16="http://schemas.microsoft.com/office/drawing/2014/main" id="{A61CE521-BE20-91F7-958F-E61AA4D18E8B}"/>
              </a:ext>
            </a:extLst>
          </p:cNvPr>
          <p:cNvSpPr txBox="1"/>
          <p:nvPr/>
        </p:nvSpPr>
        <p:spPr>
          <a:xfrm>
            <a:off x="4832112" y="4677418"/>
            <a:ext cx="5999048" cy="1564339"/>
          </a:xfrm>
          <a:prstGeom prst="rect">
            <a:avLst/>
          </a:prstGeom>
          <a:solidFill>
            <a:schemeClr val="bg1">
              <a:lumMod val="95000"/>
            </a:schemeClr>
          </a:solidFill>
        </p:spPr>
        <p:txBody>
          <a:bodyPr wrap="square" lIns="91440" tIns="45720" rIns="91440" bIns="45720" anchor="t">
            <a:spAutoFit/>
          </a:bodyPr>
          <a:lstStyle/>
          <a:p>
            <a:pPr>
              <a:lnSpc>
                <a:spcPct val="115000"/>
              </a:lnSpc>
              <a:spcBef>
                <a:spcPts val="600"/>
              </a:spcBef>
              <a:spcAft>
                <a:spcPts val="600"/>
              </a:spcAft>
            </a:pPr>
            <a:r>
              <a:rPr lang="en-GB" sz="1400">
                <a:effectLst/>
                <a:latin typeface="Calibri"/>
                <a:ea typeface="Calibri" panose="020F0502020204030204" pitchFamily="34" charset="0"/>
                <a:cs typeface="Arial"/>
              </a:rPr>
              <a:t>The funding from the Jacobs </a:t>
            </a:r>
            <a:r>
              <a:rPr lang="en-GB" sz="1400">
                <a:latin typeface="Calibri"/>
                <a:ea typeface="Calibri" panose="020F0502020204030204" pitchFamily="34" charset="0"/>
                <a:cs typeface="Arial"/>
              </a:rPr>
              <a:t>Foundation </a:t>
            </a:r>
            <a:r>
              <a:rPr lang="en-GB" sz="1400">
                <a:effectLst/>
                <a:latin typeface="Calibri"/>
                <a:ea typeface="Calibri" panose="020F0502020204030204" pitchFamily="34" charset="0"/>
                <a:cs typeface="Arial"/>
              </a:rPr>
              <a:t>was important in building trust in the TRECC model </a:t>
            </a:r>
            <a:r>
              <a:rPr lang="en-GB" sz="1400">
                <a:latin typeface="Calibri"/>
                <a:ea typeface="Calibri" panose="020F0502020204030204" pitchFamily="34" charset="0"/>
                <a:cs typeface="Arial"/>
              </a:rPr>
              <a:t>– </a:t>
            </a:r>
            <a:r>
              <a:rPr lang="en-GB" sz="1400">
                <a:effectLst/>
                <a:latin typeface="Calibri"/>
                <a:ea typeface="Calibri" panose="020F0502020204030204" pitchFamily="34" charset="0"/>
                <a:cs typeface="Arial"/>
              </a:rPr>
              <a:t>but was always contingent on co-financing from cocoa-producers to fund the exploratory pilots. For CLEF, the follow-on programme to TRECC, this co-financing has been expanded to include funding from the government of Côte d’Ivoire. Importantly</a:t>
            </a:r>
            <a:r>
              <a:rPr lang="en-GB" sz="1400">
                <a:latin typeface="Calibri"/>
                <a:ea typeface="Calibri" panose="020F0502020204030204" pitchFamily="34" charset="0"/>
                <a:cs typeface="Arial"/>
              </a:rPr>
              <a:t>,</a:t>
            </a:r>
            <a:r>
              <a:rPr lang="en-GB" sz="1400">
                <a:effectLst/>
                <a:latin typeface="Calibri"/>
                <a:ea typeface="Calibri" panose="020F0502020204030204" pitchFamily="34" charset="0"/>
                <a:cs typeface="Arial"/>
              </a:rPr>
              <a:t> the funding built on a clear recognition of need, and patience to ensure trust and commitment from co-financers.</a:t>
            </a:r>
            <a:r>
              <a:rPr lang="en-GB" sz="1400">
                <a:latin typeface="Calibri"/>
                <a:ea typeface="Calibri" panose="020F0502020204030204" pitchFamily="34" charset="0"/>
                <a:cs typeface="Arial"/>
              </a:rPr>
              <a:t> </a:t>
            </a:r>
            <a:endParaRPr lang="en-GB" sz="1400">
              <a:effectLst/>
              <a:latin typeface="Calibri"/>
              <a:ea typeface="Calibri" panose="020F0502020204030204" pitchFamily="34" charset="0"/>
              <a:cs typeface="Arial" panose="020B0604020202020204" pitchFamily="34" charset="0"/>
            </a:endParaRPr>
          </a:p>
        </p:txBody>
      </p:sp>
      <p:sp>
        <p:nvSpPr>
          <p:cNvPr id="6" name="TextBox 5">
            <a:extLst>
              <a:ext uri="{FF2B5EF4-FFF2-40B4-BE49-F238E27FC236}">
                <a16:creationId xmlns:a16="http://schemas.microsoft.com/office/drawing/2014/main" id="{9FBECFF8-B363-AB92-50FA-9C80CA9F51DF}"/>
              </a:ext>
            </a:extLst>
          </p:cNvPr>
          <p:cNvSpPr txBox="1"/>
          <p:nvPr/>
        </p:nvSpPr>
        <p:spPr>
          <a:xfrm>
            <a:off x="622300" y="2532876"/>
            <a:ext cx="3759200" cy="2555315"/>
          </a:xfrm>
          <a:prstGeom prst="rect">
            <a:avLst/>
          </a:prstGeom>
          <a:solidFill>
            <a:schemeClr val="bg1">
              <a:lumMod val="95000"/>
            </a:schemeClr>
          </a:solidFill>
        </p:spPr>
        <p:txBody>
          <a:bodyPr wrap="square" lIns="91440" tIns="45720" rIns="91440" bIns="45720" anchor="t">
            <a:spAutoFit/>
          </a:bodyPr>
          <a:lstStyle/>
          <a:p>
            <a:pPr>
              <a:lnSpc>
                <a:spcPct val="115000"/>
              </a:lnSpc>
              <a:spcBef>
                <a:spcPts val="600"/>
              </a:spcBef>
              <a:spcAft>
                <a:spcPts val="600"/>
              </a:spcAft>
            </a:pPr>
            <a:r>
              <a:rPr lang="en-GB" sz="1400">
                <a:effectLst/>
                <a:latin typeface="Calibri"/>
                <a:ea typeface="Calibri" panose="020F0502020204030204" pitchFamily="34" charset="0"/>
                <a:cs typeface="Arial"/>
              </a:rPr>
              <a:t>The</a:t>
            </a:r>
            <a:r>
              <a:rPr lang="en-GB" sz="1400" b="1">
                <a:effectLst/>
                <a:latin typeface="Calibri"/>
                <a:ea typeface="Calibri" panose="020F0502020204030204" pitchFamily="34" charset="0"/>
                <a:cs typeface="Arial"/>
              </a:rPr>
              <a:t> state of the sector </a:t>
            </a:r>
            <a:r>
              <a:rPr lang="en-GB" sz="1400">
                <a:effectLst/>
                <a:latin typeface="Calibri"/>
                <a:ea typeface="Calibri" panose="020F0502020204030204" pitchFamily="34" charset="0"/>
                <a:cs typeface="Arial"/>
              </a:rPr>
              <a:t>report uses a wide evidence base to frame a new way of thinking about how government engages with private schools. This </a:t>
            </a:r>
            <a:r>
              <a:rPr lang="en-GB" sz="1400">
                <a:latin typeface="Calibri"/>
                <a:ea typeface="Calibri" panose="020F0502020204030204" pitchFamily="34" charset="0"/>
                <a:cs typeface="Arial"/>
              </a:rPr>
              <a:t>evidence-based</a:t>
            </a:r>
            <a:r>
              <a:rPr lang="en-GB" sz="1400">
                <a:effectLst/>
                <a:latin typeface="Calibri"/>
                <a:ea typeface="Calibri" panose="020F0502020204030204" pitchFamily="34" charset="0"/>
                <a:cs typeface="Arial"/>
              </a:rPr>
              <a:t> narrative is emphasised throughout the report. Following up the report with </a:t>
            </a:r>
            <a:r>
              <a:rPr lang="en-GB" sz="1400">
                <a:latin typeface="Calibri"/>
                <a:ea typeface="Calibri" panose="020F0502020204030204" pitchFamily="34" charset="0"/>
                <a:cs typeface="Arial"/>
              </a:rPr>
              <a:t>media engagement </a:t>
            </a:r>
            <a:r>
              <a:rPr lang="en-GB" sz="1400">
                <a:effectLst/>
                <a:latin typeface="Calibri"/>
                <a:ea typeface="Calibri" panose="020F0502020204030204" pitchFamily="34" charset="0"/>
                <a:cs typeface="Arial"/>
              </a:rPr>
              <a:t>reinforced the narrative and built momentum for the report. This focus on </a:t>
            </a:r>
            <a:r>
              <a:rPr lang="en-GB" sz="1400">
                <a:latin typeface="Calibri"/>
                <a:ea typeface="Calibri" panose="020F0502020204030204" pitchFamily="34" charset="0"/>
                <a:cs typeface="Arial"/>
              </a:rPr>
              <a:t>narrative-building</a:t>
            </a:r>
            <a:r>
              <a:rPr lang="en-GB" sz="1400">
                <a:effectLst/>
                <a:latin typeface="Calibri"/>
                <a:ea typeface="Calibri" panose="020F0502020204030204" pitchFamily="34" charset="0"/>
                <a:cs typeface="Arial"/>
              </a:rPr>
              <a:t> ensured that the evidence started a broader conversation in the sector.</a:t>
            </a:r>
            <a:r>
              <a:rPr lang="en-GB" sz="1400">
                <a:latin typeface="Calibri"/>
                <a:ea typeface="Calibri" panose="020F0502020204030204" pitchFamily="34" charset="0"/>
                <a:cs typeface="Arial"/>
              </a:rPr>
              <a:t> </a:t>
            </a:r>
            <a:endParaRPr lang="en-GB" sz="1400">
              <a:effectLst/>
              <a:latin typeface="Calibri"/>
              <a:ea typeface="Calibri" panose="020F0502020204030204" pitchFamily="34" charset="0"/>
              <a:cs typeface="Arial" panose="020B0604020202020204" pitchFamily="34" charset="0"/>
            </a:endParaRPr>
          </a:p>
        </p:txBody>
      </p:sp>
      <p:sp>
        <p:nvSpPr>
          <p:cNvPr id="7" name="TextBox 6">
            <a:extLst>
              <a:ext uri="{FF2B5EF4-FFF2-40B4-BE49-F238E27FC236}">
                <a16:creationId xmlns:a16="http://schemas.microsoft.com/office/drawing/2014/main" id="{F3B571C1-4075-6046-E6E9-DCDFBB0400FD}"/>
              </a:ext>
            </a:extLst>
          </p:cNvPr>
          <p:cNvSpPr txBox="1"/>
          <p:nvPr/>
        </p:nvSpPr>
        <p:spPr>
          <a:xfrm>
            <a:off x="6369049" y="1696873"/>
            <a:ext cx="4959351" cy="1812035"/>
          </a:xfrm>
          <a:prstGeom prst="rect">
            <a:avLst/>
          </a:prstGeom>
          <a:solidFill>
            <a:schemeClr val="bg1">
              <a:lumMod val="95000"/>
            </a:schemeClr>
          </a:solidFill>
        </p:spPr>
        <p:txBody>
          <a:bodyPr wrap="square" lIns="91440" tIns="45720" rIns="91440" bIns="45720" anchor="t">
            <a:spAutoFit/>
          </a:bodyPr>
          <a:lstStyle/>
          <a:p>
            <a:pPr>
              <a:lnSpc>
                <a:spcPct val="115000"/>
              </a:lnSpc>
              <a:spcBef>
                <a:spcPts val="600"/>
              </a:spcBef>
              <a:spcAft>
                <a:spcPts val="600"/>
              </a:spcAft>
            </a:pPr>
            <a:r>
              <a:rPr lang="en-GB" sz="1400">
                <a:effectLst/>
                <a:latin typeface="Calibri"/>
                <a:ea typeface="Calibri" panose="020F0502020204030204" pitchFamily="34" charset="0"/>
                <a:cs typeface="Arial"/>
              </a:rPr>
              <a:t>The </a:t>
            </a:r>
            <a:r>
              <a:rPr lang="en-GB" sz="1400" b="1">
                <a:effectLst/>
                <a:latin typeface="Calibri"/>
                <a:ea typeface="Calibri" panose="020F0502020204030204" pitchFamily="34" charset="0"/>
                <a:cs typeface="Arial"/>
              </a:rPr>
              <a:t>RELI </a:t>
            </a:r>
            <a:r>
              <a:rPr lang="en-GB" sz="1400">
                <a:effectLst/>
                <a:latin typeface="Calibri"/>
                <a:ea typeface="Calibri" panose="020F0502020204030204" pitchFamily="34" charset="0"/>
                <a:cs typeface="Arial"/>
              </a:rPr>
              <a:t>network was built on </a:t>
            </a:r>
            <a:r>
              <a:rPr lang="en-GB" sz="1400" b="1">
                <a:effectLst/>
                <a:latin typeface="Calibri"/>
                <a:ea typeface="Calibri" panose="020F0502020204030204" pitchFamily="34" charset="0"/>
                <a:cs typeface="Arial"/>
              </a:rPr>
              <a:t>trust, commitment </a:t>
            </a:r>
            <a:r>
              <a:rPr lang="en-GB" sz="1400">
                <a:effectLst/>
                <a:latin typeface="Calibri"/>
                <a:ea typeface="Calibri" panose="020F0502020204030204" pitchFamily="34" charset="0"/>
                <a:cs typeface="Arial"/>
              </a:rPr>
              <a:t>and</a:t>
            </a:r>
            <a:r>
              <a:rPr lang="en-GB" sz="1400" b="1">
                <a:effectLst/>
                <a:latin typeface="Calibri"/>
                <a:ea typeface="Calibri" panose="020F0502020204030204" pitchFamily="34" charset="0"/>
                <a:cs typeface="Arial"/>
              </a:rPr>
              <a:t> common goals. </a:t>
            </a:r>
            <a:r>
              <a:rPr lang="en-GB" sz="1400">
                <a:effectLst/>
                <a:latin typeface="Calibri"/>
                <a:ea typeface="Calibri" panose="020F0502020204030204" pitchFamily="34" charset="0"/>
                <a:cs typeface="Arial"/>
              </a:rPr>
              <a:t>The common goal of improving learning is something that unifies the more than 70 organisations. Trust and commitment </a:t>
            </a:r>
            <a:r>
              <a:rPr lang="en-GB" sz="1400">
                <a:latin typeface="Calibri"/>
                <a:ea typeface="Calibri" panose="020F0502020204030204" pitchFamily="34" charset="0"/>
                <a:cs typeface="Arial"/>
              </a:rPr>
              <a:t>have </a:t>
            </a:r>
            <a:r>
              <a:rPr lang="en-GB" sz="1400">
                <a:effectLst/>
                <a:latin typeface="Calibri"/>
                <a:ea typeface="Calibri" panose="020F0502020204030204" pitchFamily="34" charset="0"/>
                <a:cs typeface="Arial"/>
              </a:rPr>
              <a:t>been built through shared activities and successes, such as the Assessment of </a:t>
            </a:r>
            <a:r>
              <a:rPr lang="en-GB" sz="1400" err="1">
                <a:effectLst/>
                <a:latin typeface="Calibri"/>
                <a:ea typeface="Calibri" panose="020F0502020204030204" pitchFamily="34" charset="0"/>
                <a:cs typeface="Arial"/>
              </a:rPr>
              <a:t>Lifeskills</a:t>
            </a:r>
            <a:r>
              <a:rPr lang="en-GB" sz="1400">
                <a:effectLst/>
                <a:latin typeface="Calibri"/>
                <a:ea typeface="Calibri" panose="020F0502020204030204" pitchFamily="34" charset="0"/>
                <a:cs typeface="Arial"/>
              </a:rPr>
              <a:t> and Values in East Africa (</a:t>
            </a:r>
            <a:r>
              <a:rPr lang="en-GB" sz="1400" err="1">
                <a:effectLst/>
                <a:latin typeface="Calibri"/>
                <a:ea typeface="Calibri" panose="020F0502020204030204" pitchFamily="34" charset="0"/>
                <a:cs typeface="Arial"/>
              </a:rPr>
              <a:t>ALiVE</a:t>
            </a:r>
            <a:r>
              <a:rPr lang="en-GB" sz="1400">
                <a:effectLst/>
                <a:latin typeface="Calibri"/>
                <a:ea typeface="Calibri" panose="020F0502020204030204" pitchFamily="34" charset="0"/>
                <a:cs typeface="Arial"/>
              </a:rPr>
              <a:t>) initiative. This</a:t>
            </a:r>
            <a:r>
              <a:rPr lang="en-GB" sz="1400">
                <a:latin typeface="Calibri"/>
                <a:ea typeface="Calibri" panose="020F0502020204030204" pitchFamily="34" charset="0"/>
                <a:cs typeface="Arial"/>
              </a:rPr>
              <a:t> </a:t>
            </a:r>
            <a:r>
              <a:rPr lang="en-GB" sz="1400">
                <a:effectLst/>
                <a:latin typeface="Calibri"/>
                <a:ea typeface="Calibri" panose="020F0502020204030204" pitchFamily="34" charset="0"/>
                <a:cs typeface="Arial"/>
              </a:rPr>
              <a:t>trust and commitment takes time to</a:t>
            </a:r>
            <a:r>
              <a:rPr lang="en-GB" sz="1400">
                <a:latin typeface="Calibri"/>
                <a:ea typeface="Calibri" panose="020F0502020204030204" pitchFamily="34" charset="0"/>
                <a:cs typeface="Arial"/>
              </a:rPr>
              <a:t> </a:t>
            </a:r>
            <a:r>
              <a:rPr lang="en-GB" sz="1400">
                <a:effectLst/>
                <a:latin typeface="Calibri"/>
                <a:ea typeface="Calibri" panose="020F0502020204030204" pitchFamily="34" charset="0"/>
                <a:cs typeface="Arial"/>
              </a:rPr>
              <a:t>build</a:t>
            </a:r>
            <a:r>
              <a:rPr lang="en-GB" sz="1400">
                <a:latin typeface="Calibri"/>
                <a:ea typeface="Calibri" panose="020F0502020204030204" pitchFamily="34" charset="0"/>
                <a:cs typeface="Arial"/>
              </a:rPr>
              <a:t>,</a:t>
            </a:r>
            <a:r>
              <a:rPr lang="en-GB" sz="1400">
                <a:effectLst/>
                <a:latin typeface="Calibri"/>
                <a:ea typeface="Calibri" panose="020F0502020204030204" pitchFamily="34" charset="0"/>
                <a:cs typeface="Arial"/>
              </a:rPr>
              <a:t> and was achieved through collaborative success.</a:t>
            </a:r>
          </a:p>
        </p:txBody>
      </p:sp>
      <p:sp>
        <p:nvSpPr>
          <p:cNvPr id="8" name="TextBox 7">
            <a:extLst>
              <a:ext uri="{FF2B5EF4-FFF2-40B4-BE49-F238E27FC236}">
                <a16:creationId xmlns:a16="http://schemas.microsoft.com/office/drawing/2014/main" id="{97F8B5D2-5A66-531A-8F96-579CCA3F758B}"/>
              </a:ext>
            </a:extLst>
          </p:cNvPr>
          <p:cNvSpPr txBox="1"/>
          <p:nvPr/>
        </p:nvSpPr>
        <p:spPr>
          <a:xfrm>
            <a:off x="603250" y="1816100"/>
            <a:ext cx="3181350" cy="646331"/>
          </a:xfrm>
          <a:prstGeom prst="rect">
            <a:avLst/>
          </a:prstGeom>
          <a:noFill/>
        </p:spPr>
        <p:txBody>
          <a:bodyPr wrap="square" rtlCol="0">
            <a:spAutoFit/>
          </a:bodyPr>
          <a:lstStyle/>
          <a:p>
            <a:r>
              <a:rPr lang="en-GB" b="1">
                <a:solidFill>
                  <a:srgbClr val="004AAD"/>
                </a:solidFill>
              </a:rPr>
              <a:t>CSF’s work on evidence generation</a:t>
            </a:r>
          </a:p>
        </p:txBody>
      </p:sp>
      <p:sp>
        <p:nvSpPr>
          <p:cNvPr id="9" name="TextBox 8">
            <a:extLst>
              <a:ext uri="{FF2B5EF4-FFF2-40B4-BE49-F238E27FC236}">
                <a16:creationId xmlns:a16="http://schemas.microsoft.com/office/drawing/2014/main" id="{8D64092E-388F-FE17-A7E5-67FF33CC76EE}"/>
              </a:ext>
            </a:extLst>
          </p:cNvPr>
          <p:cNvSpPr txBox="1"/>
          <p:nvPr/>
        </p:nvSpPr>
        <p:spPr>
          <a:xfrm>
            <a:off x="4778374" y="4308086"/>
            <a:ext cx="4283076" cy="369332"/>
          </a:xfrm>
          <a:prstGeom prst="rect">
            <a:avLst/>
          </a:prstGeom>
          <a:noFill/>
        </p:spPr>
        <p:txBody>
          <a:bodyPr wrap="square" rtlCol="0">
            <a:spAutoFit/>
          </a:bodyPr>
          <a:lstStyle/>
          <a:p>
            <a:r>
              <a:rPr lang="en-GB" b="1">
                <a:solidFill>
                  <a:srgbClr val="004AAD"/>
                </a:solidFill>
              </a:rPr>
              <a:t>The role of catalytic funding for TRECC</a:t>
            </a:r>
          </a:p>
        </p:txBody>
      </p:sp>
      <p:sp>
        <p:nvSpPr>
          <p:cNvPr id="10" name="TextBox 9">
            <a:extLst>
              <a:ext uri="{FF2B5EF4-FFF2-40B4-BE49-F238E27FC236}">
                <a16:creationId xmlns:a16="http://schemas.microsoft.com/office/drawing/2014/main" id="{CC28876B-0651-3914-7F60-EEB3C4B705C4}"/>
              </a:ext>
            </a:extLst>
          </p:cNvPr>
          <p:cNvSpPr txBox="1"/>
          <p:nvPr/>
        </p:nvSpPr>
        <p:spPr>
          <a:xfrm>
            <a:off x="4352925" y="1743223"/>
            <a:ext cx="2016124" cy="646331"/>
          </a:xfrm>
          <a:prstGeom prst="rect">
            <a:avLst/>
          </a:prstGeom>
          <a:noFill/>
        </p:spPr>
        <p:txBody>
          <a:bodyPr wrap="square" rtlCol="0">
            <a:spAutoFit/>
          </a:bodyPr>
          <a:lstStyle/>
          <a:p>
            <a:pPr algn="r"/>
            <a:r>
              <a:rPr lang="en-GB" b="1">
                <a:solidFill>
                  <a:srgbClr val="004AAD"/>
                </a:solidFill>
              </a:rPr>
              <a:t>Building the RELI Coalition</a:t>
            </a:r>
          </a:p>
        </p:txBody>
      </p:sp>
    </p:spTree>
    <p:extLst>
      <p:ext uri="{BB962C8B-B14F-4D97-AF65-F5344CB8AC3E}">
        <p14:creationId xmlns:p14="http://schemas.microsoft.com/office/powerpoint/2010/main" val="32382148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29FA7268-0F61-53B1-F22A-BC8DCC2D25E1}"/>
              </a:ext>
            </a:extLst>
          </p:cNvPr>
          <p:cNvSpPr/>
          <p:nvPr/>
        </p:nvSpPr>
        <p:spPr>
          <a:xfrm>
            <a:off x="1323111" y="1769712"/>
            <a:ext cx="3123630" cy="3123630"/>
          </a:xfrm>
          <a:prstGeom prst="ellipse">
            <a:avLst/>
          </a:prstGeom>
          <a:ln w="82550" cap="rnd">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0" b="1"/>
              <a:t>3</a:t>
            </a:r>
          </a:p>
        </p:txBody>
      </p:sp>
      <p:sp>
        <p:nvSpPr>
          <p:cNvPr id="3" name="TextBox 2">
            <a:extLst>
              <a:ext uri="{FF2B5EF4-FFF2-40B4-BE49-F238E27FC236}">
                <a16:creationId xmlns:a16="http://schemas.microsoft.com/office/drawing/2014/main" id="{504C17F7-EAC3-6721-3635-CD1D3B21FA1E}"/>
              </a:ext>
            </a:extLst>
          </p:cNvPr>
          <p:cNvSpPr txBox="1"/>
          <p:nvPr/>
        </p:nvSpPr>
        <p:spPr>
          <a:xfrm>
            <a:off x="4812962" y="1754021"/>
            <a:ext cx="6873822" cy="2308324"/>
          </a:xfrm>
          <a:prstGeom prst="rect">
            <a:avLst/>
          </a:prstGeom>
          <a:noFill/>
        </p:spPr>
        <p:txBody>
          <a:bodyPr wrap="square" lIns="91440" tIns="45720" rIns="91440" bIns="45720" rtlCol="0" anchor="t">
            <a:spAutoFit/>
          </a:bodyPr>
          <a:lstStyle/>
          <a:p>
            <a:r>
              <a:rPr lang="en-GB" sz="7200" b="1">
                <a:solidFill>
                  <a:schemeClr val="bg1"/>
                </a:solidFill>
              </a:rPr>
              <a:t>Alignment to outcomes </a:t>
            </a:r>
          </a:p>
        </p:txBody>
      </p:sp>
      <p:sp>
        <p:nvSpPr>
          <p:cNvPr id="4" name="TextBox 3">
            <a:extLst>
              <a:ext uri="{FF2B5EF4-FFF2-40B4-BE49-F238E27FC236}">
                <a16:creationId xmlns:a16="http://schemas.microsoft.com/office/drawing/2014/main" id="{2DF10890-085F-E37B-D735-FBB4675E74D5}"/>
              </a:ext>
            </a:extLst>
          </p:cNvPr>
          <p:cNvSpPr txBox="1"/>
          <p:nvPr/>
        </p:nvSpPr>
        <p:spPr>
          <a:xfrm>
            <a:off x="4812961" y="4070536"/>
            <a:ext cx="6485515" cy="830997"/>
          </a:xfrm>
          <a:prstGeom prst="rect">
            <a:avLst/>
          </a:prstGeom>
          <a:noFill/>
        </p:spPr>
        <p:txBody>
          <a:bodyPr wrap="square" rtlCol="0">
            <a:spAutoFit/>
          </a:bodyPr>
          <a:lstStyle/>
          <a:p>
            <a:r>
              <a:rPr lang="en-GB" sz="2400">
                <a:solidFill>
                  <a:schemeClr val="bg1"/>
                </a:solidFill>
              </a:rPr>
              <a:t>How to ensure what you’re doing will take you where you want to go</a:t>
            </a:r>
          </a:p>
        </p:txBody>
      </p:sp>
    </p:spTree>
    <p:extLst>
      <p:ext uri="{BB962C8B-B14F-4D97-AF65-F5344CB8AC3E}">
        <p14:creationId xmlns:p14="http://schemas.microsoft.com/office/powerpoint/2010/main" val="28007242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79856-105C-B727-9CD9-B4E6944ABD89}"/>
              </a:ext>
            </a:extLst>
          </p:cNvPr>
          <p:cNvSpPr>
            <a:spLocks noGrp="1"/>
          </p:cNvSpPr>
          <p:nvPr>
            <p:ph type="title"/>
          </p:nvPr>
        </p:nvSpPr>
        <p:spPr>
          <a:xfrm>
            <a:off x="838200" y="365126"/>
            <a:ext cx="6204431" cy="1174916"/>
          </a:xfrm>
        </p:spPr>
        <p:txBody>
          <a:bodyPr/>
          <a:lstStyle/>
          <a:p>
            <a:r>
              <a:rPr lang="en-GB">
                <a:solidFill>
                  <a:srgbClr val="004AAD"/>
                </a:solidFill>
                <a:latin typeface="Arial"/>
                <a:cs typeface="Arial"/>
              </a:rPr>
              <a:t>Three Pathways to Link Problem to Solution</a:t>
            </a:r>
          </a:p>
        </p:txBody>
      </p:sp>
      <p:sp>
        <p:nvSpPr>
          <p:cNvPr id="3" name="TextBox 2">
            <a:extLst>
              <a:ext uri="{FF2B5EF4-FFF2-40B4-BE49-F238E27FC236}">
                <a16:creationId xmlns:a16="http://schemas.microsoft.com/office/drawing/2014/main" id="{9E6B511F-1122-DF06-A932-4C1829F0128C}"/>
              </a:ext>
            </a:extLst>
          </p:cNvPr>
          <p:cNvSpPr txBox="1"/>
          <p:nvPr/>
        </p:nvSpPr>
        <p:spPr>
          <a:xfrm>
            <a:off x="877946" y="2023858"/>
            <a:ext cx="5527677" cy="4168797"/>
          </a:xfrm>
          <a:prstGeom prst="rect">
            <a:avLst/>
          </a:prstGeom>
          <a:solidFill>
            <a:schemeClr val="bg2"/>
          </a:solidFill>
        </p:spPr>
        <p:txBody>
          <a:bodyPr wrap="square" lIns="144000" tIns="144000" rIns="144000" bIns="144000" rtlCol="0" anchor="t">
            <a:spAutoFit/>
          </a:bodyPr>
          <a:lstStyle/>
          <a:p>
            <a:r>
              <a:rPr lang="en-GB"/>
              <a:t>From our case studies, we have built a </a:t>
            </a:r>
            <a:r>
              <a:rPr lang="en-GB" b="1"/>
              <a:t>framework for action </a:t>
            </a:r>
            <a:r>
              <a:rPr lang="en-GB"/>
              <a:t>which captures the enablers of change, activities to support better engagement, and the outcomes that can lead to better engagement. </a:t>
            </a:r>
          </a:p>
          <a:p>
            <a:endParaRPr lang="en-GB"/>
          </a:p>
          <a:p>
            <a:r>
              <a:rPr lang="en-GB"/>
              <a:t>In the first two parts of this presentation, we explored the </a:t>
            </a:r>
            <a:r>
              <a:rPr lang="en-GB" b="1"/>
              <a:t>enablers</a:t>
            </a:r>
            <a:r>
              <a:rPr lang="en-GB"/>
              <a:t> and </a:t>
            </a:r>
            <a:r>
              <a:rPr lang="en-GB" b="1"/>
              <a:t>activities </a:t>
            </a:r>
            <a:r>
              <a:rPr lang="en-GB"/>
              <a:t>in the action framework. </a:t>
            </a:r>
            <a:endParaRPr lang="en-GB">
              <a:cs typeface="Calibri"/>
            </a:endParaRPr>
          </a:p>
          <a:p>
            <a:endParaRPr lang="en-GB"/>
          </a:p>
          <a:p>
            <a:r>
              <a:rPr lang="en-GB"/>
              <a:t>In this section, we zoom in on three pathways within the framework. We look at how different combinations of activities can be optimised to create </a:t>
            </a:r>
            <a:r>
              <a:rPr lang="en-GB" b="1"/>
              <a:t>theories of change, </a:t>
            </a:r>
            <a:r>
              <a:rPr lang="en-GB"/>
              <a:t>responding to specific problems which cause a lack of collaborative engagement between state and non-state actors. </a:t>
            </a:r>
            <a:endParaRPr lang="en-GB">
              <a:cs typeface="Calibri"/>
            </a:endParaRPr>
          </a:p>
        </p:txBody>
      </p:sp>
      <p:sp>
        <p:nvSpPr>
          <p:cNvPr id="4" name="Hexagon 3">
            <a:extLst>
              <a:ext uri="{FF2B5EF4-FFF2-40B4-BE49-F238E27FC236}">
                <a16:creationId xmlns:a16="http://schemas.microsoft.com/office/drawing/2014/main" id="{FFBB6140-6D68-EDCD-3E29-F0B57BE184DE}"/>
              </a:ext>
            </a:extLst>
          </p:cNvPr>
          <p:cNvSpPr/>
          <p:nvPr/>
        </p:nvSpPr>
        <p:spPr>
          <a:xfrm>
            <a:off x="6915678" y="4807056"/>
            <a:ext cx="1365459" cy="1155033"/>
          </a:xfrm>
          <a:prstGeom prst="hexagon">
            <a:avLst/>
          </a:prstGeom>
          <a:solidFill>
            <a:srgbClr val="004AAD"/>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b="1">
                <a:solidFill>
                  <a:schemeClr val="bg1"/>
                </a:solidFill>
              </a:rPr>
              <a:t>Problem</a:t>
            </a:r>
          </a:p>
        </p:txBody>
      </p:sp>
      <p:sp>
        <p:nvSpPr>
          <p:cNvPr id="5" name="Hexagon 4">
            <a:extLst>
              <a:ext uri="{FF2B5EF4-FFF2-40B4-BE49-F238E27FC236}">
                <a16:creationId xmlns:a16="http://schemas.microsoft.com/office/drawing/2014/main" id="{1D2EC700-568D-B5EC-C18F-900888C34BE9}"/>
              </a:ext>
            </a:extLst>
          </p:cNvPr>
          <p:cNvSpPr/>
          <p:nvPr/>
        </p:nvSpPr>
        <p:spPr>
          <a:xfrm>
            <a:off x="8059043" y="4191985"/>
            <a:ext cx="1365459" cy="1155033"/>
          </a:xfrm>
          <a:prstGeom prst="hexagon">
            <a:avLst/>
          </a:prstGeom>
          <a:solidFill>
            <a:srgbClr val="004AAD"/>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b="1">
                <a:solidFill>
                  <a:schemeClr val="bg1"/>
                </a:solidFill>
              </a:rPr>
              <a:t>Activities</a:t>
            </a:r>
          </a:p>
        </p:txBody>
      </p:sp>
      <p:sp>
        <p:nvSpPr>
          <p:cNvPr id="6" name="Hexagon 5">
            <a:extLst>
              <a:ext uri="{FF2B5EF4-FFF2-40B4-BE49-F238E27FC236}">
                <a16:creationId xmlns:a16="http://schemas.microsoft.com/office/drawing/2014/main" id="{6C3CF246-A0F7-6061-EE1D-22799C9FF93F}"/>
              </a:ext>
            </a:extLst>
          </p:cNvPr>
          <p:cNvSpPr/>
          <p:nvPr/>
        </p:nvSpPr>
        <p:spPr>
          <a:xfrm>
            <a:off x="8059040" y="2953224"/>
            <a:ext cx="1365459" cy="1155033"/>
          </a:xfrm>
          <a:prstGeom prst="hexagon">
            <a:avLst/>
          </a:prstGeom>
          <a:solidFill>
            <a:srgbClr val="004AAD"/>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b="1">
                <a:solidFill>
                  <a:schemeClr val="bg1"/>
                </a:solidFill>
              </a:rPr>
              <a:t>Intention</a:t>
            </a:r>
          </a:p>
        </p:txBody>
      </p:sp>
      <p:sp>
        <p:nvSpPr>
          <p:cNvPr id="7" name="Hexagon 6">
            <a:extLst>
              <a:ext uri="{FF2B5EF4-FFF2-40B4-BE49-F238E27FC236}">
                <a16:creationId xmlns:a16="http://schemas.microsoft.com/office/drawing/2014/main" id="{68291B9C-E6B7-2A22-CE3E-D95CA5C68C7D}"/>
              </a:ext>
            </a:extLst>
          </p:cNvPr>
          <p:cNvSpPr/>
          <p:nvPr/>
        </p:nvSpPr>
        <p:spPr>
          <a:xfrm>
            <a:off x="9201676" y="2319989"/>
            <a:ext cx="1365459" cy="1155033"/>
          </a:xfrm>
          <a:prstGeom prst="hexagon">
            <a:avLst/>
          </a:prstGeom>
          <a:solidFill>
            <a:srgbClr val="004AAD"/>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b="1">
                <a:solidFill>
                  <a:schemeClr val="bg1"/>
                </a:solidFill>
              </a:rPr>
              <a:t>Outcome</a:t>
            </a:r>
          </a:p>
        </p:txBody>
      </p:sp>
      <p:sp>
        <p:nvSpPr>
          <p:cNvPr id="8" name="Hexagon 7">
            <a:extLst>
              <a:ext uri="{FF2B5EF4-FFF2-40B4-BE49-F238E27FC236}">
                <a16:creationId xmlns:a16="http://schemas.microsoft.com/office/drawing/2014/main" id="{A727A215-17B6-A9A8-D9ED-568A67445118}"/>
              </a:ext>
            </a:extLst>
          </p:cNvPr>
          <p:cNvSpPr/>
          <p:nvPr/>
        </p:nvSpPr>
        <p:spPr>
          <a:xfrm>
            <a:off x="10344312" y="1686754"/>
            <a:ext cx="1365459" cy="1155033"/>
          </a:xfrm>
          <a:prstGeom prst="hexagon">
            <a:avLst/>
          </a:prstGeom>
          <a:solidFill>
            <a:srgbClr val="004AAD"/>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b="1">
                <a:solidFill>
                  <a:schemeClr val="bg1"/>
                </a:solidFill>
              </a:rPr>
              <a:t>Impact</a:t>
            </a:r>
          </a:p>
        </p:txBody>
      </p:sp>
      <p:pic>
        <p:nvPicPr>
          <p:cNvPr id="10" name="Graphic 9" descr="Line arrow: Anti-clockwise curve outline">
            <a:extLst>
              <a:ext uri="{FF2B5EF4-FFF2-40B4-BE49-F238E27FC236}">
                <a16:creationId xmlns:a16="http://schemas.microsoft.com/office/drawing/2014/main" id="{463F8CEA-E889-A5B3-44BB-04B1D19F5CA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797268">
            <a:off x="9086959" y="4284293"/>
            <a:ext cx="914400" cy="914400"/>
          </a:xfrm>
          <a:prstGeom prst="rect">
            <a:avLst/>
          </a:prstGeom>
        </p:spPr>
      </p:pic>
      <p:pic>
        <p:nvPicPr>
          <p:cNvPr id="13" name="Graphic 12" descr="Arrow Right outline">
            <a:extLst>
              <a:ext uri="{FF2B5EF4-FFF2-40B4-BE49-F238E27FC236}">
                <a16:creationId xmlns:a16="http://schemas.microsoft.com/office/drawing/2014/main" id="{F154A15E-447C-7682-B159-93502D80C04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9647140">
            <a:off x="10395954" y="2756528"/>
            <a:ext cx="914400" cy="914400"/>
          </a:xfrm>
          <a:prstGeom prst="rect">
            <a:avLst/>
          </a:prstGeom>
        </p:spPr>
      </p:pic>
      <p:pic>
        <p:nvPicPr>
          <p:cNvPr id="14" name="Graphic 13" descr="Arrow Right outline">
            <a:extLst>
              <a:ext uri="{FF2B5EF4-FFF2-40B4-BE49-F238E27FC236}">
                <a16:creationId xmlns:a16="http://schemas.microsoft.com/office/drawing/2014/main" id="{4BC21363-C8D3-0EBD-F36A-CD7DB2FCD4F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163163" y="4108257"/>
            <a:ext cx="914400" cy="914400"/>
          </a:xfrm>
          <a:prstGeom prst="rect">
            <a:avLst/>
          </a:prstGeom>
        </p:spPr>
      </p:pic>
    </p:spTree>
    <p:extLst>
      <p:ext uri="{BB962C8B-B14F-4D97-AF65-F5344CB8AC3E}">
        <p14:creationId xmlns:p14="http://schemas.microsoft.com/office/powerpoint/2010/main" val="6882914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6FC0DC-D9F4-18A4-8944-C504650B411B}"/>
              </a:ext>
            </a:extLst>
          </p:cNvPr>
          <p:cNvSpPr>
            <a:spLocks noGrp="1"/>
          </p:cNvSpPr>
          <p:nvPr>
            <p:ph type="title"/>
          </p:nvPr>
        </p:nvSpPr>
        <p:spPr>
          <a:xfrm>
            <a:off x="838200" y="365126"/>
            <a:ext cx="8223504" cy="810532"/>
          </a:xfrm>
        </p:spPr>
        <p:txBody>
          <a:bodyPr/>
          <a:lstStyle/>
          <a:p>
            <a:r>
              <a:rPr lang="en-GB" dirty="0">
                <a:solidFill>
                  <a:srgbClr val="004AAD"/>
                </a:solidFill>
                <a:latin typeface="Arial"/>
                <a:cs typeface="Arial"/>
              </a:rPr>
              <a:t>What is All Hands On Deck For SDG 4?</a:t>
            </a:r>
          </a:p>
        </p:txBody>
      </p:sp>
      <p:pic>
        <p:nvPicPr>
          <p:cNvPr id="3" name="Graphic 2" descr="Kite outline">
            <a:extLst>
              <a:ext uri="{FF2B5EF4-FFF2-40B4-BE49-F238E27FC236}">
                <a16:creationId xmlns:a16="http://schemas.microsoft.com/office/drawing/2014/main" id="{49BB8D54-AD07-82C7-5E21-C1EE5C4284D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839183" y="2015752"/>
            <a:ext cx="1155485" cy="1155485"/>
          </a:xfrm>
          <a:prstGeom prst="rect">
            <a:avLst/>
          </a:prstGeom>
        </p:spPr>
      </p:pic>
      <p:pic>
        <p:nvPicPr>
          <p:cNvPr id="4" name="Graphic 3" descr="Construction Barricade outline">
            <a:extLst>
              <a:ext uri="{FF2B5EF4-FFF2-40B4-BE49-F238E27FC236}">
                <a16:creationId xmlns:a16="http://schemas.microsoft.com/office/drawing/2014/main" id="{EA85662F-59D0-652D-93B2-1B5B9A83558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42153" y="4077573"/>
            <a:ext cx="1214889" cy="1214889"/>
          </a:xfrm>
          <a:prstGeom prst="rect">
            <a:avLst/>
          </a:prstGeom>
        </p:spPr>
      </p:pic>
      <p:sp>
        <p:nvSpPr>
          <p:cNvPr id="9" name="TextBox 8">
            <a:extLst>
              <a:ext uri="{FF2B5EF4-FFF2-40B4-BE49-F238E27FC236}">
                <a16:creationId xmlns:a16="http://schemas.microsoft.com/office/drawing/2014/main" id="{94E15DD4-B62D-3FF0-B9B9-0CBDE71245DE}"/>
              </a:ext>
            </a:extLst>
          </p:cNvPr>
          <p:cNvSpPr txBox="1"/>
          <p:nvPr/>
        </p:nvSpPr>
        <p:spPr>
          <a:xfrm>
            <a:off x="6087374" y="2102508"/>
            <a:ext cx="5290457" cy="738664"/>
          </a:xfrm>
          <a:prstGeom prst="rect">
            <a:avLst/>
          </a:prstGeom>
          <a:solidFill>
            <a:schemeClr val="bg2"/>
          </a:solidFill>
        </p:spPr>
        <p:txBody>
          <a:bodyPr wrap="square" lIns="91440" tIns="45720" rIns="91440" bIns="45720" anchor="t">
            <a:spAutoFit/>
          </a:bodyPr>
          <a:lstStyle/>
          <a:p>
            <a:r>
              <a:rPr lang="en-GB" sz="1400">
                <a:effectLst/>
                <a:latin typeface="Calibri"/>
                <a:ea typeface="Calibri"/>
                <a:cs typeface="Calibri"/>
              </a:rPr>
              <a:t>The inclusion </a:t>
            </a:r>
            <a:r>
              <a:rPr lang="en-US" sz="1400">
                <a:effectLst/>
                <a:latin typeface="Calibri"/>
                <a:ea typeface="Calibri"/>
                <a:cs typeface="Calibri"/>
              </a:rPr>
              <a:t>of all non-state education p</a:t>
            </a:r>
            <a:r>
              <a:rPr lang="en-GB" sz="1400" err="1">
                <a:latin typeface="Calibri"/>
                <a:ea typeface="Calibri"/>
                <a:cs typeface="Calibri"/>
              </a:rPr>
              <a:t>roviders</a:t>
            </a:r>
            <a:r>
              <a:rPr lang="en-GB" sz="1400">
                <a:latin typeface="Calibri"/>
                <a:ea typeface="Calibri"/>
                <a:cs typeface="Calibri"/>
              </a:rPr>
              <a:t> and actors </a:t>
            </a:r>
            <a:r>
              <a:rPr lang="en-US" sz="1400">
                <a:latin typeface="Calibri"/>
                <a:ea typeface="Calibri"/>
                <a:cs typeface="Calibri"/>
              </a:rPr>
              <a:t>working in </a:t>
            </a:r>
            <a:r>
              <a:rPr lang="en-US" sz="1400">
                <a:effectLst/>
                <a:latin typeface="Calibri"/>
                <a:ea typeface="Calibri"/>
                <a:cs typeface="Calibri"/>
              </a:rPr>
              <a:t>underserved communities in government policy planning, dialogue, implementation, and monitoring.</a:t>
            </a:r>
            <a:r>
              <a:rPr lang="en-GB" sz="1400"/>
              <a:t> </a:t>
            </a:r>
          </a:p>
        </p:txBody>
      </p:sp>
      <p:sp>
        <p:nvSpPr>
          <p:cNvPr id="11" name="TextBox 10">
            <a:extLst>
              <a:ext uri="{FF2B5EF4-FFF2-40B4-BE49-F238E27FC236}">
                <a16:creationId xmlns:a16="http://schemas.microsoft.com/office/drawing/2014/main" id="{DC80C760-63CC-41F7-4D31-7AFD6A680305}"/>
              </a:ext>
            </a:extLst>
          </p:cNvPr>
          <p:cNvSpPr txBox="1"/>
          <p:nvPr/>
        </p:nvSpPr>
        <p:spPr>
          <a:xfrm>
            <a:off x="6095999" y="4135433"/>
            <a:ext cx="5290457" cy="1797415"/>
          </a:xfrm>
          <a:prstGeom prst="rect">
            <a:avLst/>
          </a:prstGeom>
          <a:solidFill>
            <a:schemeClr val="bg2"/>
          </a:solidFill>
        </p:spPr>
        <p:txBody>
          <a:bodyPr wrap="square" lIns="91440" tIns="45720" rIns="91440" bIns="45720" anchor="t">
            <a:spAutoFit/>
          </a:bodyPr>
          <a:lstStyle/>
          <a:p>
            <a:pPr>
              <a:lnSpc>
                <a:spcPct val="114000"/>
              </a:lnSpc>
            </a:pPr>
            <a:r>
              <a:rPr lang="en-US" sz="1400">
                <a:effectLst/>
                <a:latin typeface="Calibri"/>
                <a:ea typeface="Calibri" panose="020F0502020204030204" pitchFamily="34" charset="0"/>
                <a:cs typeface="Calibri"/>
              </a:rPr>
              <a:t>The affordable non-state sector, including low-fee or no-fee private schools, religious schools, and the ancillary services which support them, are often </a:t>
            </a:r>
            <a:r>
              <a:rPr lang="en-US" sz="1400">
                <a:latin typeface="Calibri"/>
                <a:ea typeface="Calibri" panose="020F0502020204030204" pitchFamily="34" charset="0"/>
                <a:cs typeface="Calibri"/>
              </a:rPr>
              <a:t>excluded from government</a:t>
            </a:r>
            <a:r>
              <a:rPr lang="en-US" sz="1400">
                <a:effectLst/>
                <a:latin typeface="Calibri"/>
                <a:ea typeface="Calibri" panose="020F0502020204030204" pitchFamily="34" charset="0"/>
                <a:cs typeface="Calibri"/>
              </a:rPr>
              <a:t> policy</a:t>
            </a:r>
            <a:r>
              <a:rPr lang="en-US" sz="1400">
                <a:latin typeface="Calibri"/>
                <a:ea typeface="Calibri" panose="020F0502020204030204" pitchFamily="34" charset="0"/>
                <a:cs typeface="Calibri"/>
              </a:rPr>
              <a:t> </a:t>
            </a:r>
            <a:r>
              <a:rPr lang="en-US" sz="1400">
                <a:effectLst/>
                <a:latin typeface="Calibri"/>
                <a:ea typeface="Calibri" panose="020F0502020204030204" pitchFamily="34" charset="0"/>
                <a:cs typeface="Calibri"/>
              </a:rPr>
              <a:t>planning, dialogue, implementation, and monitoring. This limits the diversity of experiences involved in formulating and implementing policies to expand inclusion to education</a:t>
            </a:r>
            <a:r>
              <a:rPr lang="en-US" sz="1400">
                <a:latin typeface="Calibri"/>
                <a:ea typeface="Calibri" panose="020F0502020204030204" pitchFamily="34" charset="0"/>
                <a:cs typeface="Calibri"/>
              </a:rPr>
              <a:t>, and</a:t>
            </a:r>
            <a:r>
              <a:rPr lang="en-US" sz="1400"/>
              <a:t> ignores a significant proportion of the school-going population.</a:t>
            </a:r>
            <a:r>
              <a:rPr lang="en-GB" sz="1400"/>
              <a:t> </a:t>
            </a:r>
            <a:endParaRPr lang="en-GB" sz="1400">
              <a:cs typeface="Calibri"/>
            </a:endParaRPr>
          </a:p>
        </p:txBody>
      </p:sp>
      <p:sp>
        <p:nvSpPr>
          <p:cNvPr id="15" name="TextBox 14">
            <a:extLst>
              <a:ext uri="{FF2B5EF4-FFF2-40B4-BE49-F238E27FC236}">
                <a16:creationId xmlns:a16="http://schemas.microsoft.com/office/drawing/2014/main" id="{EA817ADA-A5A1-A742-CC0A-A2AB2D77E643}"/>
              </a:ext>
            </a:extLst>
          </p:cNvPr>
          <p:cNvSpPr txBox="1"/>
          <p:nvPr/>
        </p:nvSpPr>
        <p:spPr>
          <a:xfrm>
            <a:off x="6095999" y="3624669"/>
            <a:ext cx="4171795" cy="392159"/>
          </a:xfrm>
          <a:prstGeom prst="rect">
            <a:avLst/>
          </a:prstGeom>
          <a:noFill/>
        </p:spPr>
        <p:txBody>
          <a:bodyPr wrap="square">
            <a:spAutoFit/>
          </a:bodyPr>
          <a:lstStyle/>
          <a:p>
            <a:pPr>
              <a:lnSpc>
                <a:spcPct val="115000"/>
              </a:lnSpc>
              <a:spcBef>
                <a:spcPts val="600"/>
              </a:spcBef>
              <a:spcAft>
                <a:spcPts val="600"/>
              </a:spcAft>
            </a:pPr>
            <a:r>
              <a:rPr lang="en-GB" sz="1800" b="1">
                <a:effectLst/>
                <a:latin typeface="Calibri" panose="020F0502020204030204" pitchFamily="34" charset="0"/>
                <a:ea typeface="Calibri" panose="020F0502020204030204" pitchFamily="34" charset="0"/>
                <a:cs typeface="Calibri" panose="020F0502020204030204" pitchFamily="34" charset="0"/>
              </a:rPr>
              <a:t>The Problem</a:t>
            </a:r>
            <a:endParaRPr lang="en-GB" sz="1400">
              <a:effectLst/>
              <a:latin typeface="Calibri" panose="020F0502020204030204" pitchFamily="34" charset="0"/>
              <a:ea typeface="Calibri" panose="020F050202020403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34675B61-ED7D-99F0-0BA4-3F26330C6D12}"/>
              </a:ext>
            </a:extLst>
          </p:cNvPr>
          <p:cNvSpPr txBox="1"/>
          <p:nvPr/>
        </p:nvSpPr>
        <p:spPr>
          <a:xfrm>
            <a:off x="6095998" y="1591718"/>
            <a:ext cx="1293071" cy="392159"/>
          </a:xfrm>
          <a:prstGeom prst="rect">
            <a:avLst/>
          </a:prstGeom>
          <a:noFill/>
        </p:spPr>
        <p:txBody>
          <a:bodyPr wrap="square">
            <a:spAutoFit/>
          </a:bodyPr>
          <a:lstStyle/>
          <a:p>
            <a:pPr>
              <a:lnSpc>
                <a:spcPct val="115000"/>
              </a:lnSpc>
              <a:spcBef>
                <a:spcPts val="600"/>
              </a:spcBef>
              <a:spcAft>
                <a:spcPts val="600"/>
              </a:spcAft>
            </a:pPr>
            <a:r>
              <a:rPr lang="en-GB" sz="1800" b="1">
                <a:effectLst/>
                <a:latin typeface="Calibri" panose="020F0502020204030204" pitchFamily="34" charset="0"/>
                <a:ea typeface="Calibri" panose="020F0502020204030204" pitchFamily="34" charset="0"/>
                <a:cs typeface="Calibri" panose="020F0502020204030204" pitchFamily="34" charset="0"/>
              </a:rPr>
              <a:t>The Goal</a:t>
            </a:r>
            <a:endParaRPr lang="en-GB" sz="1400">
              <a:effectLst/>
              <a:latin typeface="Calibri" panose="020F0502020204030204" pitchFamily="34" charset="0"/>
              <a:ea typeface="Calibri" panose="020F0502020204030204" pitchFamily="34" charset="0"/>
              <a:cs typeface="Arial" panose="020B0604020202020204" pitchFamily="34" charset="0"/>
            </a:endParaRPr>
          </a:p>
        </p:txBody>
      </p:sp>
      <p:sp>
        <p:nvSpPr>
          <p:cNvPr id="6" name="TextBox 5">
            <a:extLst>
              <a:ext uri="{FF2B5EF4-FFF2-40B4-BE49-F238E27FC236}">
                <a16:creationId xmlns:a16="http://schemas.microsoft.com/office/drawing/2014/main" id="{6C76B930-31BD-B52E-1396-253D30669149}"/>
              </a:ext>
            </a:extLst>
          </p:cNvPr>
          <p:cNvSpPr txBox="1"/>
          <p:nvPr/>
        </p:nvSpPr>
        <p:spPr>
          <a:xfrm>
            <a:off x="838200" y="1591718"/>
            <a:ext cx="3908277" cy="3987502"/>
          </a:xfrm>
          <a:prstGeom prst="rect">
            <a:avLst/>
          </a:prstGeom>
          <a:noFill/>
        </p:spPr>
        <p:txBody>
          <a:bodyPr wrap="square" lIns="91440" tIns="45720" rIns="91440" bIns="45720" anchor="t">
            <a:spAutoFit/>
          </a:bodyPr>
          <a:lstStyle/>
          <a:p>
            <a:pPr>
              <a:lnSpc>
                <a:spcPct val="115000"/>
              </a:lnSpc>
              <a:spcBef>
                <a:spcPts val="600"/>
              </a:spcBef>
              <a:spcAft>
                <a:spcPts val="600"/>
              </a:spcAft>
            </a:pPr>
            <a:r>
              <a:rPr lang="en-GB" sz="1600" dirty="0">
                <a:effectLst/>
                <a:latin typeface="Calibri"/>
                <a:ea typeface="Calibri" panose="020F0502020204030204" pitchFamily="34" charset="0"/>
                <a:cs typeface="Arial"/>
              </a:rPr>
              <a:t>The All Hands On Deck For SDG 4 Initiative comprises:</a:t>
            </a:r>
          </a:p>
          <a:p>
            <a:pPr marL="342900" indent="-342900">
              <a:lnSpc>
                <a:spcPct val="115000"/>
              </a:lnSpc>
              <a:spcBef>
                <a:spcPts val="600"/>
              </a:spcBef>
              <a:buFont typeface="+mj-lt"/>
              <a:buAutoNum type="alphaLcParenR"/>
            </a:pPr>
            <a:r>
              <a:rPr lang="en-GB" sz="1600" dirty="0">
                <a:effectLst/>
                <a:latin typeface="Calibri"/>
                <a:ea typeface="Calibri" panose="020F0502020204030204" pitchFamily="34" charset="0"/>
                <a:cs typeface="Arial"/>
              </a:rPr>
              <a:t>Four case studies of initiatives </a:t>
            </a:r>
            <a:r>
              <a:rPr lang="en-GB" sz="1600" dirty="0">
                <a:latin typeface="Calibri"/>
                <a:ea typeface="Calibri" panose="020F0502020204030204" pitchFamily="34" charset="0"/>
                <a:cs typeface="Arial"/>
              </a:rPr>
              <a:t>that have</a:t>
            </a:r>
            <a:r>
              <a:rPr lang="en-GB" sz="1600" dirty="0">
                <a:effectLst/>
                <a:latin typeface="Calibri"/>
                <a:ea typeface="Calibri" panose="020F0502020204030204" pitchFamily="34" charset="0"/>
                <a:cs typeface="Arial"/>
              </a:rPr>
              <a:t> successfully fostered engagement between state and non-state actors,</a:t>
            </a:r>
            <a:r>
              <a:rPr lang="en-GB" sz="1600" dirty="0">
                <a:latin typeface="Calibri"/>
                <a:ea typeface="Calibri" panose="020F0502020204030204" pitchFamily="34" charset="0"/>
                <a:cs typeface="Arial"/>
              </a:rPr>
              <a:t> </a:t>
            </a:r>
            <a:endParaRPr lang="en-GB" sz="1600" dirty="0">
              <a:effectLst/>
              <a:latin typeface="Calibri"/>
              <a:ea typeface="Calibri" panose="020F0502020204030204" pitchFamily="34" charset="0"/>
              <a:cs typeface="Arial" panose="020B0604020202020204" pitchFamily="34" charset="0"/>
            </a:endParaRPr>
          </a:p>
          <a:p>
            <a:pPr marL="342900" indent="-342900">
              <a:lnSpc>
                <a:spcPct val="115000"/>
              </a:lnSpc>
              <a:buFont typeface="+mj-lt"/>
              <a:buAutoNum type="alphaLcParenR"/>
            </a:pPr>
            <a:r>
              <a:rPr lang="en-GB" sz="1600" dirty="0">
                <a:effectLst/>
                <a:latin typeface="Calibri"/>
                <a:ea typeface="Calibri" panose="020F0502020204030204" pitchFamily="34" charset="0"/>
                <a:cs typeface="Arial"/>
              </a:rPr>
              <a:t>A </a:t>
            </a:r>
            <a:r>
              <a:rPr lang="en-GB" sz="1600" dirty="0">
                <a:latin typeface="Calibri"/>
                <a:ea typeface="Calibri" panose="020F0502020204030204" pitchFamily="34" charset="0"/>
                <a:cs typeface="Arial"/>
              </a:rPr>
              <a:t>practical, evidence-based tool to</a:t>
            </a:r>
            <a:r>
              <a:rPr lang="en-GB" sz="1600" dirty="0">
                <a:effectLst/>
                <a:latin typeface="Calibri"/>
                <a:ea typeface="Calibri" panose="020F0502020204030204" pitchFamily="34" charset="0"/>
                <a:cs typeface="Arial"/>
              </a:rPr>
              <a:t> support organisations in planning their engagement strategies.</a:t>
            </a:r>
            <a:r>
              <a:rPr lang="en-GB" sz="1600" dirty="0">
                <a:latin typeface="Calibri"/>
                <a:ea typeface="Calibri" panose="020F0502020204030204" pitchFamily="34" charset="0"/>
                <a:cs typeface="Arial"/>
              </a:rPr>
              <a:t>  </a:t>
            </a:r>
            <a:endParaRPr lang="en-GB" sz="1600" dirty="0">
              <a:effectLst/>
              <a:latin typeface="Calibri"/>
              <a:ea typeface="Calibri" panose="020F0502020204030204" pitchFamily="34" charset="0"/>
              <a:cs typeface="Arial" panose="020B0604020202020204" pitchFamily="34" charset="0"/>
            </a:endParaRPr>
          </a:p>
          <a:p>
            <a:pPr lvl="0">
              <a:lnSpc>
                <a:spcPct val="115000"/>
              </a:lnSpc>
              <a:spcAft>
                <a:spcPts val="600"/>
              </a:spcAft>
            </a:pPr>
            <a:endParaRPr lang="en-GB" sz="1600" dirty="0">
              <a:latin typeface="Calibri" panose="020F0502020204030204" pitchFamily="34" charset="0"/>
              <a:ea typeface="Calibri" panose="020F0502020204030204" pitchFamily="34" charset="0"/>
              <a:cs typeface="Arial" panose="020B0604020202020204" pitchFamily="34" charset="0"/>
            </a:endParaRPr>
          </a:p>
          <a:p>
            <a:pPr>
              <a:lnSpc>
                <a:spcPct val="115000"/>
              </a:lnSpc>
              <a:spcAft>
                <a:spcPts val="600"/>
              </a:spcAft>
            </a:pPr>
            <a:r>
              <a:rPr lang="en-GB" sz="1600" dirty="0">
                <a:latin typeface="Calibri"/>
                <a:ea typeface="Calibri" panose="020F0502020204030204" pitchFamily="34" charset="0"/>
                <a:cs typeface="Arial"/>
              </a:rPr>
              <a:t>To frame the </a:t>
            </a:r>
            <a:r>
              <a:rPr lang="en-GB" sz="1600" b="1" dirty="0">
                <a:latin typeface="Calibri"/>
                <a:ea typeface="Calibri" panose="020F0502020204030204" pitchFamily="34" charset="0"/>
                <a:cs typeface="Arial"/>
              </a:rPr>
              <a:t>purpose for All Hands On Deck For SDG 4</a:t>
            </a:r>
            <a:r>
              <a:rPr lang="en-GB" sz="1600" dirty="0">
                <a:latin typeface="Calibri"/>
                <a:ea typeface="Calibri" panose="020F0502020204030204" pitchFamily="34" charset="0"/>
                <a:cs typeface="Arial"/>
              </a:rPr>
              <a:t>, we have defined a goal, a challenge, an imaginable future, and a pathway to reach that future. </a:t>
            </a:r>
            <a:endParaRPr lang="en-GB" sz="1600" dirty="0">
              <a:effectLst/>
              <a:latin typeface="Calibri"/>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5534426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Group 37">
            <a:extLst>
              <a:ext uri="{FF2B5EF4-FFF2-40B4-BE49-F238E27FC236}">
                <a16:creationId xmlns:a16="http://schemas.microsoft.com/office/drawing/2014/main" id="{A41DABFF-BAFC-5B7A-9C77-4DD1B1D9FDFE}"/>
              </a:ext>
            </a:extLst>
          </p:cNvPr>
          <p:cNvGrpSpPr/>
          <p:nvPr/>
        </p:nvGrpSpPr>
        <p:grpSpPr>
          <a:xfrm>
            <a:off x="4148338" y="3428999"/>
            <a:ext cx="7628212" cy="2863515"/>
            <a:chOff x="2491865" y="898948"/>
            <a:chExt cx="9317285" cy="2741296"/>
          </a:xfrm>
        </p:grpSpPr>
        <p:sp>
          <p:nvSpPr>
            <p:cNvPr id="39" name="Rectangle 38">
              <a:extLst>
                <a:ext uri="{FF2B5EF4-FFF2-40B4-BE49-F238E27FC236}">
                  <a16:creationId xmlns:a16="http://schemas.microsoft.com/office/drawing/2014/main" id="{9E9C964F-50BA-9337-DB20-FBDC39B1F394}"/>
                </a:ext>
              </a:extLst>
            </p:cNvPr>
            <p:cNvSpPr/>
            <p:nvPr/>
          </p:nvSpPr>
          <p:spPr>
            <a:xfrm>
              <a:off x="2491865" y="926312"/>
              <a:ext cx="1803994" cy="2713932"/>
            </a:xfrm>
            <a:prstGeom prst="rect">
              <a:avLst/>
            </a:prstGeom>
            <a:solidFill>
              <a:schemeClr val="accent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05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40" name="Rounded Rectangle 39">
              <a:extLst>
                <a:ext uri="{FF2B5EF4-FFF2-40B4-BE49-F238E27FC236}">
                  <a16:creationId xmlns:a16="http://schemas.microsoft.com/office/drawing/2014/main" id="{E8B9EF77-5711-0C6F-DFF9-4B110B8346E3}"/>
                </a:ext>
              </a:extLst>
            </p:cNvPr>
            <p:cNvSpPr/>
            <p:nvPr/>
          </p:nvSpPr>
          <p:spPr>
            <a:xfrm>
              <a:off x="9967089" y="1684573"/>
              <a:ext cx="1805050" cy="1832311"/>
            </a:xfrm>
            <a:prstGeom prst="roundRect">
              <a:avLst/>
            </a:prstGeom>
            <a:solidFill>
              <a:srgbClr val="FFFFFF">
                <a:lumMod val="95000"/>
              </a:srgbClr>
            </a:solidFill>
            <a:ln w="12700" cap="flat" cmpd="sng" algn="ctr">
              <a:noFill/>
              <a:prstDash val="solid"/>
              <a:miter lim="800000"/>
            </a:ln>
            <a:effectLst/>
          </p:spPr>
          <p:txBody>
            <a:bodyPr lIns="91440" tIns="45720" rIns="91440" bIns="4572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50" b="1" i="0" u="none" strike="noStrike" kern="0" cap="none" spc="0" normalizeH="0" baseline="0" noProof="0">
                  <a:ln>
                    <a:noFill/>
                  </a:ln>
                  <a:solidFill>
                    <a:srgbClr val="34302F"/>
                  </a:solidFill>
                  <a:effectLst/>
                  <a:uLnTx/>
                  <a:uFillTx/>
                  <a:latin typeface="Calibri" panose="020F0502020204030204"/>
                  <a:ea typeface="+mn-ea"/>
                  <a:cs typeface="+mn-cs"/>
                </a:rPr>
                <a:t>System Level Goal</a:t>
              </a:r>
              <a:r>
                <a:rPr kumimoji="0" lang="en-GB" sz="1050" b="0" i="0" u="none" strike="noStrike" kern="0" cap="none" spc="0" normalizeH="0" baseline="0" noProof="0">
                  <a:ln>
                    <a:noFill/>
                  </a:ln>
                  <a:solidFill>
                    <a:srgbClr val="34302F"/>
                  </a:solidFill>
                  <a:effectLst/>
                  <a:uLnTx/>
                  <a:uFillTx/>
                  <a:latin typeface="Calibri" panose="020F0502020204030204"/>
                  <a:ea typeface="+mn-ea"/>
                  <a:cs typeface="+mn-cs"/>
                </a:rPr>
                <a:t>: public &amp; private seen as one system supported by government oversight &amp; partnerships; and delivering goals of equity &amp; learning</a:t>
              </a:r>
            </a:p>
          </p:txBody>
        </p:sp>
        <p:sp>
          <p:nvSpPr>
            <p:cNvPr id="41" name="Rounded Rectangle 40">
              <a:extLst>
                <a:ext uri="{FF2B5EF4-FFF2-40B4-BE49-F238E27FC236}">
                  <a16:creationId xmlns:a16="http://schemas.microsoft.com/office/drawing/2014/main" id="{C5593626-052F-0B95-C5E1-5789A7417848}"/>
                </a:ext>
              </a:extLst>
            </p:cNvPr>
            <p:cNvSpPr/>
            <p:nvPr/>
          </p:nvSpPr>
          <p:spPr>
            <a:xfrm>
              <a:off x="7879159" y="1819069"/>
              <a:ext cx="1867990" cy="657597"/>
            </a:xfrm>
            <a:prstGeom prst="roundRect">
              <a:avLst/>
            </a:prstGeom>
            <a:solidFill>
              <a:schemeClr val="accent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50" b="1" i="0" u="none" strike="noStrike" kern="0" cap="none" spc="0" normalizeH="0" baseline="0" noProof="0">
                  <a:ln>
                    <a:noFill/>
                  </a:ln>
                  <a:solidFill>
                    <a:srgbClr val="34302F"/>
                  </a:solidFill>
                  <a:effectLst/>
                  <a:uLnTx/>
                  <a:uFillTx/>
                  <a:latin typeface="Calibri" panose="020F0502020204030204"/>
                  <a:ea typeface="+mn-ea"/>
                  <a:cs typeface="+mn-cs"/>
                </a:rPr>
                <a:t>Evidence &amp; data </a:t>
              </a:r>
              <a:r>
                <a:rPr kumimoji="0" lang="en-GB" sz="1050" b="0" i="0" u="none" strike="noStrike" kern="0" cap="none" spc="0" normalizeH="0" baseline="0" noProof="0">
                  <a:ln>
                    <a:noFill/>
                  </a:ln>
                  <a:solidFill>
                    <a:srgbClr val="34302F"/>
                  </a:solidFill>
                  <a:effectLst/>
                  <a:uLnTx/>
                  <a:uFillTx/>
                  <a:latin typeface="Calibri" panose="020F0502020204030204"/>
                  <a:ea typeface="+mn-ea"/>
                  <a:cs typeface="+mn-cs"/>
                </a:rPr>
                <a:t>to understand and act</a:t>
              </a:r>
            </a:p>
          </p:txBody>
        </p:sp>
        <p:grpSp>
          <p:nvGrpSpPr>
            <p:cNvPr id="42" name="Group 41">
              <a:extLst>
                <a:ext uri="{FF2B5EF4-FFF2-40B4-BE49-F238E27FC236}">
                  <a16:creationId xmlns:a16="http://schemas.microsoft.com/office/drawing/2014/main" id="{D7496216-8F02-CADF-2CD0-97B383EEDAD9}"/>
                </a:ext>
              </a:extLst>
            </p:cNvPr>
            <p:cNvGrpSpPr/>
            <p:nvPr/>
          </p:nvGrpSpPr>
          <p:grpSpPr>
            <a:xfrm>
              <a:off x="2540491" y="1811247"/>
              <a:ext cx="1712520" cy="1617691"/>
              <a:chOff x="753156" y="1246059"/>
              <a:chExt cx="1712520" cy="1617691"/>
            </a:xfrm>
            <a:noFill/>
          </p:grpSpPr>
          <p:sp>
            <p:nvSpPr>
              <p:cNvPr id="55" name="Rounded Rectangle 54">
                <a:extLst>
                  <a:ext uri="{FF2B5EF4-FFF2-40B4-BE49-F238E27FC236}">
                    <a16:creationId xmlns:a16="http://schemas.microsoft.com/office/drawing/2014/main" id="{A516B4D2-DB13-54E8-4E7B-E7EE48D2C724}"/>
                  </a:ext>
                </a:extLst>
              </p:cNvPr>
              <p:cNvSpPr/>
              <p:nvPr/>
            </p:nvSpPr>
            <p:spPr>
              <a:xfrm>
                <a:off x="767504" y="1246059"/>
                <a:ext cx="1698172" cy="743487"/>
              </a:xfrm>
              <a:prstGeom prst="roundRect">
                <a:avLst>
                  <a:gd name="adj" fmla="val 0"/>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noProof="0">
                    <a:ln>
                      <a:noFill/>
                    </a:ln>
                    <a:solidFill>
                      <a:srgbClr val="34302F"/>
                    </a:solidFill>
                    <a:effectLst/>
                    <a:uLnTx/>
                    <a:uFillTx/>
                    <a:latin typeface="Calibri" panose="020F0502020204030204"/>
                    <a:ea typeface="+mn-ea"/>
                    <a:cs typeface="+mn-cs"/>
                  </a:rPr>
                  <a:t>Lack of </a:t>
                </a:r>
                <a:r>
                  <a:rPr kumimoji="0" lang="en-GB" sz="1050" b="1" i="0" u="none" strike="noStrike" kern="0" cap="none" spc="0" normalizeH="0" baseline="0" noProof="0">
                    <a:ln>
                      <a:noFill/>
                    </a:ln>
                    <a:solidFill>
                      <a:srgbClr val="34302F"/>
                    </a:solidFill>
                    <a:effectLst/>
                    <a:uLnTx/>
                    <a:uFillTx/>
                    <a:latin typeface="Calibri" panose="020F0502020204030204"/>
                    <a:ea typeface="+mn-ea"/>
                    <a:cs typeface="+mn-cs"/>
                  </a:rPr>
                  <a:t>data &amp; evidence</a:t>
                </a:r>
                <a:r>
                  <a:rPr kumimoji="0" lang="en-GB" sz="1050" b="0" i="0" u="none" strike="noStrike" kern="0" cap="none" spc="0" normalizeH="0" baseline="0" noProof="0">
                    <a:ln>
                      <a:noFill/>
                    </a:ln>
                    <a:solidFill>
                      <a:srgbClr val="34302F"/>
                    </a:solidFill>
                    <a:effectLst/>
                    <a:uLnTx/>
                    <a:uFillTx/>
                    <a:latin typeface="Calibri" panose="020F0502020204030204"/>
                    <a:ea typeface="+mn-ea"/>
                    <a:cs typeface="+mn-cs"/>
                  </a:rPr>
                  <a:t> and shared understanding on non-state actors</a:t>
                </a:r>
              </a:p>
            </p:txBody>
          </p:sp>
          <p:sp>
            <p:nvSpPr>
              <p:cNvPr id="56" name="Rounded Rectangle 55">
                <a:extLst>
                  <a:ext uri="{FF2B5EF4-FFF2-40B4-BE49-F238E27FC236}">
                    <a16:creationId xmlns:a16="http://schemas.microsoft.com/office/drawing/2014/main" id="{1F4738F3-4D93-ACBE-01C7-9398A15A1077}"/>
                  </a:ext>
                </a:extLst>
              </p:cNvPr>
              <p:cNvSpPr/>
              <p:nvPr/>
            </p:nvSpPr>
            <p:spPr>
              <a:xfrm>
                <a:off x="753156" y="2171404"/>
                <a:ext cx="1698172" cy="692346"/>
              </a:xfrm>
              <a:prstGeom prst="round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noProof="0">
                    <a:ln>
                      <a:noFill/>
                    </a:ln>
                    <a:solidFill>
                      <a:srgbClr val="34302F"/>
                    </a:solidFill>
                    <a:effectLst/>
                    <a:uLnTx/>
                    <a:uFillTx/>
                    <a:latin typeface="Calibri" panose="020F0502020204030204"/>
                    <a:ea typeface="+mn-ea"/>
                    <a:cs typeface="+mn-cs"/>
                  </a:rPr>
                  <a:t>A </a:t>
                </a:r>
                <a:r>
                  <a:rPr kumimoji="0" lang="en-GB" sz="1050" b="1" i="0" u="none" strike="noStrike" kern="0" cap="none" spc="0" normalizeH="0" baseline="0" noProof="0">
                    <a:ln>
                      <a:noFill/>
                    </a:ln>
                    <a:solidFill>
                      <a:srgbClr val="34302F"/>
                    </a:solidFill>
                    <a:effectLst/>
                    <a:uLnTx/>
                    <a:uFillTx/>
                    <a:latin typeface="Calibri" panose="020F0502020204030204"/>
                    <a:ea typeface="+mn-ea"/>
                    <a:cs typeface="+mn-cs"/>
                  </a:rPr>
                  <a:t>mindset</a:t>
                </a:r>
                <a:r>
                  <a:rPr kumimoji="0" lang="en-GB" sz="1050" b="0" i="0" u="none" strike="noStrike" kern="0" cap="none" spc="0" normalizeH="0" baseline="0" noProof="0">
                    <a:ln>
                      <a:noFill/>
                    </a:ln>
                    <a:solidFill>
                      <a:srgbClr val="34302F"/>
                    </a:solidFill>
                    <a:effectLst/>
                    <a:uLnTx/>
                    <a:uFillTx/>
                    <a:latin typeface="Calibri" panose="020F0502020204030204"/>
                    <a:ea typeface="+mn-ea"/>
                    <a:cs typeface="+mn-cs"/>
                  </a:rPr>
                  <a:t> that sees non-state education as outside public policy</a:t>
                </a:r>
              </a:p>
            </p:txBody>
          </p:sp>
        </p:grpSp>
        <p:sp>
          <p:nvSpPr>
            <p:cNvPr id="43" name="TextBox 42">
              <a:extLst>
                <a:ext uri="{FF2B5EF4-FFF2-40B4-BE49-F238E27FC236}">
                  <a16:creationId xmlns:a16="http://schemas.microsoft.com/office/drawing/2014/main" id="{B2573B80-6910-E424-802C-2A8ABFB8B530}"/>
                </a:ext>
              </a:extLst>
            </p:cNvPr>
            <p:cNvSpPr txBox="1"/>
            <p:nvPr/>
          </p:nvSpPr>
          <p:spPr>
            <a:xfrm>
              <a:off x="2598412" y="1154840"/>
              <a:ext cx="1611028" cy="511023"/>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a:ln>
                    <a:noFill/>
                  </a:ln>
                  <a:solidFill>
                    <a:srgbClr val="34302F"/>
                  </a:solidFill>
                  <a:effectLst/>
                  <a:uLnTx/>
                  <a:uFillTx/>
                </a:rPr>
                <a:t>Problem Statements</a:t>
              </a:r>
            </a:p>
          </p:txBody>
        </p:sp>
        <p:sp>
          <p:nvSpPr>
            <p:cNvPr id="44" name="Rounded Rectangle 43">
              <a:extLst>
                <a:ext uri="{FF2B5EF4-FFF2-40B4-BE49-F238E27FC236}">
                  <a16:creationId xmlns:a16="http://schemas.microsoft.com/office/drawing/2014/main" id="{326E6D53-0F4D-DB4C-3097-04730A4E8FCD}"/>
                </a:ext>
              </a:extLst>
            </p:cNvPr>
            <p:cNvSpPr/>
            <p:nvPr/>
          </p:nvSpPr>
          <p:spPr>
            <a:xfrm>
              <a:off x="4724326" y="2387316"/>
              <a:ext cx="1255421" cy="664638"/>
            </a:xfrm>
            <a:prstGeom prst="round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50" b="1" i="0" u="none" strike="noStrike" kern="0" cap="none" spc="0" normalizeH="0" baseline="0" noProof="0" dirty="0">
                  <a:ln>
                    <a:noFill/>
                  </a:ln>
                  <a:solidFill>
                    <a:srgbClr val="34302F"/>
                  </a:solidFill>
                  <a:effectLst/>
                  <a:uLnTx/>
                  <a:uFillTx/>
                  <a:latin typeface="Calibri" panose="020F0502020204030204"/>
                  <a:ea typeface="+mn-ea"/>
                  <a:cs typeface="+mn-cs"/>
                </a:rPr>
                <a:t>Data &amp; Evidence</a:t>
              </a:r>
              <a:r>
                <a:rPr kumimoji="0" lang="en-GB" sz="1050" b="0" i="0" u="none" strike="noStrike" kern="0" cap="none" spc="0" normalizeH="0" baseline="0" noProof="0" dirty="0">
                  <a:ln>
                    <a:noFill/>
                  </a:ln>
                  <a:solidFill>
                    <a:srgbClr val="34302F"/>
                  </a:solidFill>
                  <a:effectLst/>
                  <a:uLnTx/>
                  <a:uFillTx/>
                  <a:latin typeface="Calibri" panose="020F0502020204030204"/>
                  <a:ea typeface="+mn-ea"/>
                  <a:cs typeface="+mn-cs"/>
                </a:rPr>
                <a:t> </a:t>
              </a:r>
              <a:r>
                <a:rPr lang="en-GB" sz="1050" b="1" kern="0" dirty="0">
                  <a:solidFill>
                    <a:srgbClr val="34302F"/>
                  </a:solidFill>
                  <a:latin typeface="Calibri" panose="020F0502020204030204"/>
                </a:rPr>
                <a:t>G</a:t>
              </a:r>
              <a:r>
                <a:rPr kumimoji="0" lang="en-GB" sz="1050" b="1" i="0" u="none" strike="noStrike" kern="0" cap="none" spc="0" normalizeH="0" baseline="0" noProof="0" dirty="0" err="1">
                  <a:ln>
                    <a:noFill/>
                  </a:ln>
                  <a:solidFill>
                    <a:srgbClr val="34302F"/>
                  </a:solidFill>
                  <a:effectLst/>
                  <a:uLnTx/>
                  <a:uFillTx/>
                  <a:latin typeface="Calibri" panose="020F0502020204030204"/>
                  <a:ea typeface="+mn-ea"/>
                  <a:cs typeface="+mn-cs"/>
                </a:rPr>
                <a:t>eneration</a:t>
              </a:r>
              <a:endParaRPr kumimoji="0" lang="en-GB" sz="1050" b="1" i="0" u="none" strike="noStrike" kern="0" cap="none" spc="0" normalizeH="0" baseline="0" noProof="0" dirty="0">
                <a:ln>
                  <a:noFill/>
                </a:ln>
                <a:solidFill>
                  <a:srgbClr val="34302F"/>
                </a:solidFill>
                <a:effectLst/>
                <a:uLnTx/>
                <a:uFillTx/>
                <a:latin typeface="Calibri" panose="020F0502020204030204"/>
                <a:ea typeface="+mn-ea"/>
                <a:cs typeface="+mn-cs"/>
              </a:endParaRPr>
            </a:p>
          </p:txBody>
        </p:sp>
        <p:sp>
          <p:nvSpPr>
            <p:cNvPr id="45" name="Rounded Rectangle 1">
              <a:extLst>
                <a:ext uri="{FF2B5EF4-FFF2-40B4-BE49-F238E27FC236}">
                  <a16:creationId xmlns:a16="http://schemas.microsoft.com/office/drawing/2014/main" id="{9BBFCAFA-9920-9D07-4A48-309558B96B56}"/>
                </a:ext>
              </a:extLst>
            </p:cNvPr>
            <p:cNvSpPr/>
            <p:nvPr/>
          </p:nvSpPr>
          <p:spPr>
            <a:xfrm>
              <a:off x="6341109" y="2392277"/>
              <a:ext cx="1275861" cy="659677"/>
            </a:xfrm>
            <a:prstGeom prst="round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50" b="1" i="0" u="none" strike="noStrike" kern="0" cap="none" spc="0" normalizeH="0" baseline="0" noProof="0">
                  <a:ln>
                    <a:noFill/>
                  </a:ln>
                  <a:solidFill>
                    <a:srgbClr val="34302F"/>
                  </a:solidFill>
                  <a:effectLst/>
                  <a:uLnTx/>
                  <a:uFillTx/>
                  <a:latin typeface="Calibri" panose="020F0502020204030204"/>
                  <a:ea typeface="+mn-ea"/>
                  <a:cs typeface="+mn-cs"/>
                </a:rPr>
                <a:t>Issue Framing</a:t>
              </a:r>
            </a:p>
          </p:txBody>
        </p:sp>
        <p:sp>
          <p:nvSpPr>
            <p:cNvPr id="46" name="Rounded Rectangle 5">
              <a:extLst>
                <a:ext uri="{FF2B5EF4-FFF2-40B4-BE49-F238E27FC236}">
                  <a16:creationId xmlns:a16="http://schemas.microsoft.com/office/drawing/2014/main" id="{3DCFCDCE-9C59-13E7-7D7D-DD9FEFEF1DA0}"/>
                </a:ext>
              </a:extLst>
            </p:cNvPr>
            <p:cNvSpPr/>
            <p:nvPr/>
          </p:nvSpPr>
          <p:spPr>
            <a:xfrm>
              <a:off x="7879159" y="2736592"/>
              <a:ext cx="1867990" cy="709905"/>
            </a:xfrm>
            <a:prstGeom prst="roundRect">
              <a:avLst/>
            </a:prstGeom>
            <a:solidFill>
              <a:schemeClr val="accent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noProof="0">
                  <a:ln>
                    <a:noFill/>
                  </a:ln>
                  <a:solidFill>
                    <a:srgbClr val="34302F"/>
                  </a:solidFill>
                  <a:effectLst/>
                  <a:uLnTx/>
                  <a:uFillTx/>
                  <a:latin typeface="Calibri" panose="020F0502020204030204"/>
                  <a:ea typeface="+mn-ea"/>
                  <a:cs typeface="+mn-cs"/>
                </a:rPr>
                <a:t>A </a:t>
              </a:r>
              <a:r>
                <a:rPr kumimoji="0" lang="en-GB" sz="1050" b="1" i="0" u="none" strike="noStrike" kern="0" cap="none" spc="0" normalizeH="0" baseline="0" noProof="0">
                  <a:ln>
                    <a:noFill/>
                  </a:ln>
                  <a:solidFill>
                    <a:srgbClr val="34302F"/>
                  </a:solidFill>
                  <a:effectLst/>
                  <a:uLnTx/>
                  <a:uFillTx/>
                  <a:latin typeface="Calibri" panose="020F0502020204030204"/>
                  <a:ea typeface="+mn-ea"/>
                  <a:cs typeface="+mn-cs"/>
                </a:rPr>
                <a:t>shared understanding, trust and common goals </a:t>
              </a:r>
            </a:p>
          </p:txBody>
        </p:sp>
        <p:sp>
          <p:nvSpPr>
            <p:cNvPr id="47" name="Right Bracket 46">
              <a:extLst>
                <a:ext uri="{FF2B5EF4-FFF2-40B4-BE49-F238E27FC236}">
                  <a16:creationId xmlns:a16="http://schemas.microsoft.com/office/drawing/2014/main" id="{201D36D0-E72F-69CB-3412-E22DD9465A4C}"/>
                </a:ext>
              </a:extLst>
            </p:cNvPr>
            <p:cNvSpPr/>
            <p:nvPr/>
          </p:nvSpPr>
          <p:spPr>
            <a:xfrm rot="16200000">
              <a:off x="6013289" y="-297560"/>
              <a:ext cx="306613" cy="3019669"/>
            </a:xfrm>
            <a:prstGeom prst="rightBracket">
              <a:avLst>
                <a:gd name="adj" fmla="val 78477"/>
              </a:avLst>
            </a:prstGeom>
            <a:noFill/>
            <a:ln w="19050" cap="flat" cmpd="sng" algn="ctr">
              <a:solidFill>
                <a:schemeClr val="accent3"/>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050" b="0" i="0" u="none" strike="noStrike" kern="0" cap="none" spc="0" normalizeH="0" baseline="0" noProof="0">
                <a:ln>
                  <a:noFill/>
                </a:ln>
                <a:solidFill>
                  <a:srgbClr val="34302F"/>
                </a:solidFill>
                <a:effectLst/>
                <a:uLnTx/>
                <a:uFillTx/>
                <a:latin typeface="Calibri" panose="020F0502020204030204"/>
                <a:ea typeface="+mn-ea"/>
                <a:cs typeface="+mn-cs"/>
              </a:endParaRPr>
            </a:p>
          </p:txBody>
        </p:sp>
        <p:sp>
          <p:nvSpPr>
            <p:cNvPr id="48" name="TextBox 47">
              <a:extLst>
                <a:ext uri="{FF2B5EF4-FFF2-40B4-BE49-F238E27FC236}">
                  <a16:creationId xmlns:a16="http://schemas.microsoft.com/office/drawing/2014/main" id="{A77C826A-A726-1ABD-CDAA-BB906237809A}"/>
                </a:ext>
              </a:extLst>
            </p:cNvPr>
            <p:cNvSpPr txBox="1"/>
            <p:nvPr/>
          </p:nvSpPr>
          <p:spPr>
            <a:xfrm>
              <a:off x="5632855" y="898949"/>
              <a:ext cx="1047672" cy="306614"/>
            </a:xfrm>
            <a:prstGeom prst="rect">
              <a:avLst/>
            </a:prstGeom>
            <a:solidFill>
              <a:srgbClr val="FFFFFF"/>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a:ln>
                    <a:noFill/>
                  </a:ln>
                  <a:solidFill>
                    <a:srgbClr val="34302F"/>
                  </a:solidFill>
                  <a:effectLst/>
                  <a:uLnTx/>
                  <a:uFillTx/>
                </a:rPr>
                <a:t>Activities </a:t>
              </a:r>
            </a:p>
          </p:txBody>
        </p:sp>
        <p:sp>
          <p:nvSpPr>
            <p:cNvPr id="49" name="Right Bracket 48">
              <a:extLst>
                <a:ext uri="{FF2B5EF4-FFF2-40B4-BE49-F238E27FC236}">
                  <a16:creationId xmlns:a16="http://schemas.microsoft.com/office/drawing/2014/main" id="{AF626583-BA0F-90F5-52C3-33E8494E5E2D}"/>
                </a:ext>
              </a:extLst>
            </p:cNvPr>
            <p:cNvSpPr/>
            <p:nvPr/>
          </p:nvSpPr>
          <p:spPr>
            <a:xfrm rot="16200000">
              <a:off x="8588615" y="244765"/>
              <a:ext cx="306612" cy="1916430"/>
            </a:xfrm>
            <a:prstGeom prst="rightBracket">
              <a:avLst>
                <a:gd name="adj" fmla="val 47547"/>
              </a:avLst>
            </a:prstGeom>
            <a:noFill/>
            <a:ln w="19050" cap="flat" cmpd="sng" algn="ctr">
              <a:solidFill>
                <a:schemeClr val="accent3"/>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050" b="0" i="0" u="none" strike="noStrike" kern="0" cap="none" spc="0" normalizeH="0" baseline="0" noProof="0">
                <a:ln>
                  <a:noFill/>
                </a:ln>
                <a:solidFill>
                  <a:srgbClr val="34302F"/>
                </a:solidFill>
                <a:effectLst/>
                <a:uLnTx/>
                <a:uFillTx/>
                <a:latin typeface="Calibri" panose="020F0502020204030204"/>
                <a:ea typeface="+mn-ea"/>
                <a:cs typeface="+mn-cs"/>
              </a:endParaRPr>
            </a:p>
          </p:txBody>
        </p:sp>
        <p:sp>
          <p:nvSpPr>
            <p:cNvPr id="50" name="TextBox 49">
              <a:extLst>
                <a:ext uri="{FF2B5EF4-FFF2-40B4-BE49-F238E27FC236}">
                  <a16:creationId xmlns:a16="http://schemas.microsoft.com/office/drawing/2014/main" id="{473A2943-E363-46DE-2578-96939589C33E}"/>
                </a:ext>
              </a:extLst>
            </p:cNvPr>
            <p:cNvSpPr txBox="1"/>
            <p:nvPr/>
          </p:nvSpPr>
          <p:spPr>
            <a:xfrm>
              <a:off x="8191094" y="898948"/>
              <a:ext cx="1101649" cy="306614"/>
            </a:xfrm>
            <a:prstGeom prst="rect">
              <a:avLst/>
            </a:prstGeom>
            <a:solidFill>
              <a:srgbClr val="FFFFFF"/>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a:ln>
                    <a:noFill/>
                  </a:ln>
                  <a:solidFill>
                    <a:srgbClr val="34302F"/>
                  </a:solidFill>
                  <a:effectLst/>
                  <a:uLnTx/>
                  <a:uFillTx/>
                </a:rPr>
                <a:t>Outcomes</a:t>
              </a:r>
            </a:p>
          </p:txBody>
        </p:sp>
        <p:sp>
          <p:nvSpPr>
            <p:cNvPr id="51" name="Right Bracket 50">
              <a:extLst>
                <a:ext uri="{FF2B5EF4-FFF2-40B4-BE49-F238E27FC236}">
                  <a16:creationId xmlns:a16="http://schemas.microsoft.com/office/drawing/2014/main" id="{FC8EDB46-1DFC-8D67-A291-150CD6DD1F0A}"/>
                </a:ext>
              </a:extLst>
            </p:cNvPr>
            <p:cNvSpPr/>
            <p:nvPr/>
          </p:nvSpPr>
          <p:spPr>
            <a:xfrm rot="16200000">
              <a:off x="10697629" y="244765"/>
              <a:ext cx="306612" cy="1916430"/>
            </a:xfrm>
            <a:prstGeom prst="rightBracket">
              <a:avLst>
                <a:gd name="adj" fmla="val 44454"/>
              </a:avLst>
            </a:prstGeom>
            <a:noFill/>
            <a:ln w="19050" cap="flat" cmpd="sng" algn="ctr">
              <a:solidFill>
                <a:schemeClr val="accent3"/>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050" b="0" i="0" u="none" strike="noStrike" kern="0" cap="none" spc="0" normalizeH="0" baseline="0" noProof="0">
                <a:ln>
                  <a:noFill/>
                </a:ln>
                <a:solidFill>
                  <a:srgbClr val="34302F"/>
                </a:solidFill>
                <a:effectLst/>
                <a:uLnTx/>
                <a:uFillTx/>
                <a:latin typeface="Calibri" panose="020F0502020204030204"/>
                <a:ea typeface="+mn-ea"/>
                <a:cs typeface="+mn-cs"/>
              </a:endParaRPr>
            </a:p>
          </p:txBody>
        </p:sp>
        <p:sp>
          <p:nvSpPr>
            <p:cNvPr id="52" name="TextBox 51">
              <a:extLst>
                <a:ext uri="{FF2B5EF4-FFF2-40B4-BE49-F238E27FC236}">
                  <a16:creationId xmlns:a16="http://schemas.microsoft.com/office/drawing/2014/main" id="{8A48C110-6323-53EC-3B1B-9C30A5825D9E}"/>
                </a:ext>
              </a:extLst>
            </p:cNvPr>
            <p:cNvSpPr txBox="1"/>
            <p:nvPr/>
          </p:nvSpPr>
          <p:spPr>
            <a:xfrm>
              <a:off x="10350184" y="898948"/>
              <a:ext cx="1001500" cy="306614"/>
            </a:xfrm>
            <a:prstGeom prst="rect">
              <a:avLst/>
            </a:prstGeom>
            <a:solidFill>
              <a:srgbClr val="FFFFFF"/>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a:ln>
                    <a:noFill/>
                  </a:ln>
                  <a:solidFill>
                    <a:srgbClr val="34302F"/>
                  </a:solidFill>
                  <a:effectLst/>
                  <a:uLnTx/>
                  <a:uFillTx/>
                </a:rPr>
                <a:t>Impact</a:t>
              </a:r>
            </a:p>
          </p:txBody>
        </p:sp>
        <p:sp>
          <p:nvSpPr>
            <p:cNvPr id="53" name="TextBox 52">
              <a:extLst>
                <a:ext uri="{FF2B5EF4-FFF2-40B4-BE49-F238E27FC236}">
                  <a16:creationId xmlns:a16="http://schemas.microsoft.com/office/drawing/2014/main" id="{40A563D2-019D-6C39-1093-DCDF7851AAAB}"/>
                </a:ext>
              </a:extLst>
            </p:cNvPr>
            <p:cNvSpPr txBox="1"/>
            <p:nvPr/>
          </p:nvSpPr>
          <p:spPr>
            <a:xfrm>
              <a:off x="4724326" y="1757598"/>
              <a:ext cx="1172918" cy="4769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noProof="0">
                  <a:ln>
                    <a:noFill/>
                  </a:ln>
                  <a:solidFill>
                    <a:srgbClr val="34302F"/>
                  </a:solidFill>
                  <a:effectLst/>
                  <a:uLnTx/>
                  <a:uFillTx/>
                </a:rPr>
                <a:t>What can be done</a:t>
              </a:r>
            </a:p>
          </p:txBody>
        </p:sp>
        <p:sp>
          <p:nvSpPr>
            <p:cNvPr id="54" name="TextBox 53">
              <a:extLst>
                <a:ext uri="{FF2B5EF4-FFF2-40B4-BE49-F238E27FC236}">
                  <a16:creationId xmlns:a16="http://schemas.microsoft.com/office/drawing/2014/main" id="{E61A2B61-D910-4AD4-9CD2-4F618EB9AC87}"/>
                </a:ext>
              </a:extLst>
            </p:cNvPr>
            <p:cNvSpPr txBox="1"/>
            <p:nvPr/>
          </p:nvSpPr>
          <p:spPr>
            <a:xfrm>
              <a:off x="6344198" y="1755987"/>
              <a:ext cx="1172918" cy="4769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noProof="0">
                  <a:ln>
                    <a:noFill/>
                  </a:ln>
                  <a:solidFill>
                    <a:srgbClr val="34302F"/>
                  </a:solidFill>
                  <a:effectLst/>
                  <a:uLnTx/>
                  <a:uFillTx/>
                </a:rPr>
                <a:t>For what purpose</a:t>
              </a:r>
            </a:p>
          </p:txBody>
        </p:sp>
      </p:grpSp>
      <p:sp>
        <p:nvSpPr>
          <p:cNvPr id="37" name="TextBox 36">
            <a:extLst>
              <a:ext uri="{FF2B5EF4-FFF2-40B4-BE49-F238E27FC236}">
                <a16:creationId xmlns:a16="http://schemas.microsoft.com/office/drawing/2014/main" id="{189B6325-C4ED-E64B-B89F-26C30D24E049}"/>
              </a:ext>
            </a:extLst>
          </p:cNvPr>
          <p:cNvSpPr txBox="1"/>
          <p:nvPr/>
        </p:nvSpPr>
        <p:spPr>
          <a:xfrm>
            <a:off x="809390" y="1471153"/>
            <a:ext cx="10829850" cy="1511183"/>
          </a:xfrm>
          <a:prstGeom prst="rect">
            <a:avLst/>
          </a:prstGeom>
          <a:noFill/>
        </p:spPr>
        <p:txBody>
          <a:bodyPr wrap="square" lIns="91440" tIns="45720" rIns="91440" bIns="45720" anchor="t">
            <a:spAutoFit/>
          </a:bodyPr>
          <a:lstStyle/>
          <a:p>
            <a:pPr>
              <a:lnSpc>
                <a:spcPct val="115000"/>
              </a:lnSpc>
              <a:spcBef>
                <a:spcPts val="600"/>
              </a:spcBef>
              <a:spcAft>
                <a:spcPts val="600"/>
              </a:spcAft>
            </a:pPr>
            <a:r>
              <a:rPr lang="en-GB" sz="1600">
                <a:effectLst/>
                <a:latin typeface="Calibri"/>
                <a:ea typeface="Calibri" panose="020F0502020204030204" pitchFamily="34" charset="0"/>
                <a:cs typeface="Arial"/>
              </a:rPr>
              <a:t>A lack of a common evidence base on the quality of outcomes in non-state education can lead to distrust</a:t>
            </a:r>
            <a:r>
              <a:rPr lang="en-GB" sz="1600">
                <a:latin typeface="Calibri"/>
                <a:ea typeface="Calibri" panose="020F0502020204030204" pitchFamily="34" charset="0"/>
                <a:cs typeface="Arial"/>
              </a:rPr>
              <a:t>,</a:t>
            </a:r>
            <a:r>
              <a:rPr lang="en-GB" sz="1600">
                <a:effectLst/>
                <a:latin typeface="Calibri"/>
                <a:ea typeface="Calibri" panose="020F0502020204030204" pitchFamily="34" charset="0"/>
                <a:cs typeface="Arial"/>
              </a:rPr>
              <a:t> and reduce opportunities for productive collaboration. In our problem statements</a:t>
            </a:r>
            <a:r>
              <a:rPr lang="en-GB" sz="1600">
                <a:latin typeface="Calibri"/>
                <a:ea typeface="Calibri" panose="020F0502020204030204" pitchFamily="34" charset="0"/>
                <a:cs typeface="Arial"/>
              </a:rPr>
              <a:t>,</a:t>
            </a:r>
            <a:r>
              <a:rPr lang="en-GB" sz="1600">
                <a:effectLst/>
                <a:latin typeface="Calibri"/>
                <a:ea typeface="Calibri" panose="020F0502020204030204" pitchFamily="34" charset="0"/>
                <a:cs typeface="Arial"/>
              </a:rPr>
              <a:t> we capture this as a lack of evidence and shared understanding on non-state actors, as well as a mindset that sees non-state education as outside public policy.</a:t>
            </a:r>
            <a:r>
              <a:rPr lang="en-GB" sz="1600">
                <a:latin typeface="Calibri"/>
                <a:ea typeface="Calibri" panose="020F0502020204030204" pitchFamily="34" charset="0"/>
                <a:cs typeface="Arial"/>
              </a:rPr>
              <a:t> </a:t>
            </a:r>
            <a:endParaRPr lang="en-GB" sz="1600">
              <a:effectLst/>
              <a:latin typeface="Calibri"/>
              <a:ea typeface="Calibri" panose="020F0502020204030204" pitchFamily="34" charset="0"/>
              <a:cs typeface="Arial" panose="020B0604020202020204" pitchFamily="34" charset="0"/>
            </a:endParaRPr>
          </a:p>
          <a:p>
            <a:r>
              <a:rPr lang="en-GB" sz="1600" b="1">
                <a:effectLst/>
                <a:latin typeface="Calibri"/>
                <a:ea typeface="Calibri" panose="020F0502020204030204" pitchFamily="34" charset="0"/>
                <a:cs typeface="Arial"/>
              </a:rPr>
              <a:t>From our case studies we see a clear pathway to link the generation of data and evidence, and the development of trust, shared understanding, and common goals between state and non-state actors.</a:t>
            </a:r>
            <a:r>
              <a:rPr lang="en-GB" sz="1600" b="1">
                <a:latin typeface="Calibri"/>
                <a:ea typeface="Calibri" panose="020F0502020204030204" pitchFamily="34" charset="0"/>
                <a:cs typeface="Arial"/>
              </a:rPr>
              <a:t> </a:t>
            </a:r>
            <a:endParaRPr lang="en-GB" sz="1400" b="1"/>
          </a:p>
        </p:txBody>
      </p:sp>
      <p:sp>
        <p:nvSpPr>
          <p:cNvPr id="2" name="Title 1">
            <a:extLst>
              <a:ext uri="{FF2B5EF4-FFF2-40B4-BE49-F238E27FC236}">
                <a16:creationId xmlns:a16="http://schemas.microsoft.com/office/drawing/2014/main" id="{9AF64F57-E8ED-86D0-73C2-0E4E59252488}"/>
              </a:ext>
            </a:extLst>
          </p:cNvPr>
          <p:cNvSpPr>
            <a:spLocks noGrp="1"/>
          </p:cNvSpPr>
          <p:nvPr>
            <p:ph type="title"/>
          </p:nvPr>
        </p:nvSpPr>
        <p:spPr>
          <a:xfrm>
            <a:off x="838200" y="365126"/>
            <a:ext cx="6204431" cy="1153562"/>
          </a:xfrm>
        </p:spPr>
        <p:txBody>
          <a:bodyPr/>
          <a:lstStyle/>
          <a:p>
            <a:r>
              <a:rPr lang="en-GB">
                <a:solidFill>
                  <a:srgbClr val="004AAD"/>
                </a:solidFill>
                <a:latin typeface="Arial"/>
                <a:cs typeface="Arial"/>
              </a:rPr>
              <a:t>Pathway 1 – Issue Framing</a:t>
            </a:r>
          </a:p>
        </p:txBody>
      </p:sp>
      <p:sp>
        <p:nvSpPr>
          <p:cNvPr id="33" name="Rectangle 32">
            <a:extLst>
              <a:ext uri="{FF2B5EF4-FFF2-40B4-BE49-F238E27FC236}">
                <a16:creationId xmlns:a16="http://schemas.microsoft.com/office/drawing/2014/main" id="{D53DF3AE-730A-F62E-7016-6BF5214803E4}"/>
              </a:ext>
            </a:extLst>
          </p:cNvPr>
          <p:cNvSpPr/>
          <p:nvPr/>
        </p:nvSpPr>
        <p:spPr>
          <a:xfrm>
            <a:off x="809390" y="3092115"/>
            <a:ext cx="3215967" cy="32004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TextBox 33">
            <a:extLst>
              <a:ext uri="{FF2B5EF4-FFF2-40B4-BE49-F238E27FC236}">
                <a16:creationId xmlns:a16="http://schemas.microsoft.com/office/drawing/2014/main" id="{1CA9E210-E253-99D7-33DC-F8FC7434D470}"/>
              </a:ext>
            </a:extLst>
          </p:cNvPr>
          <p:cNvSpPr txBox="1"/>
          <p:nvPr/>
        </p:nvSpPr>
        <p:spPr>
          <a:xfrm>
            <a:off x="901723" y="3532601"/>
            <a:ext cx="2945315" cy="2677656"/>
          </a:xfrm>
          <a:prstGeom prst="rect">
            <a:avLst/>
          </a:prstGeom>
          <a:noFill/>
        </p:spPr>
        <p:txBody>
          <a:bodyPr wrap="square" rtlCol="0">
            <a:spAutoFit/>
          </a:bodyPr>
          <a:lstStyle/>
          <a:p>
            <a:pPr marL="285750" indent="-285750">
              <a:buFont typeface="Arial" panose="020B0604020202020204" pitchFamily="34" charset="0"/>
              <a:buChar char="•"/>
            </a:pPr>
            <a:r>
              <a:rPr lang="en-GB" sz="1400"/>
              <a:t>Issue framing starts with a </a:t>
            </a:r>
            <a:r>
              <a:rPr lang="en-GB" sz="1400" b="1"/>
              <a:t>common goal </a:t>
            </a:r>
            <a:r>
              <a:rPr lang="en-GB" sz="1400"/>
              <a:t>shared by all (e.g. quality education for all)</a:t>
            </a:r>
          </a:p>
          <a:p>
            <a:pPr marL="285750" indent="-285750">
              <a:buFont typeface="Arial" panose="020B0604020202020204" pitchFamily="34" charset="0"/>
              <a:buChar char="•"/>
            </a:pPr>
            <a:r>
              <a:rPr lang="en-GB" sz="1400" b="1"/>
              <a:t>Evidence </a:t>
            </a:r>
            <a:r>
              <a:rPr lang="en-GB" sz="1400"/>
              <a:t>can build a logical link between the current and ideal state </a:t>
            </a:r>
          </a:p>
          <a:p>
            <a:pPr marL="285750" indent="-285750">
              <a:buFont typeface="Arial" panose="020B0604020202020204" pitchFamily="34" charset="0"/>
              <a:buChar char="•"/>
            </a:pPr>
            <a:r>
              <a:rPr lang="en-GB" sz="1400">
                <a:effectLst/>
                <a:latin typeface="Calibri" panose="020F0502020204030204" pitchFamily="34" charset="0"/>
                <a:ea typeface="Calibri" panose="020F0502020204030204" pitchFamily="34" charset="0"/>
                <a:cs typeface="Arial" panose="020B0604020202020204" pitchFamily="34" charset="0"/>
              </a:rPr>
              <a:t>Understanding </a:t>
            </a:r>
            <a:r>
              <a:rPr lang="en-GB" sz="1400" b="1">
                <a:effectLst/>
                <a:latin typeface="Calibri" panose="020F0502020204030204" pitchFamily="34" charset="0"/>
                <a:ea typeface="Calibri" panose="020F0502020204030204" pitchFamily="34" charset="0"/>
                <a:cs typeface="Arial" panose="020B0604020202020204" pitchFamily="34" charset="0"/>
              </a:rPr>
              <a:t>different positions </a:t>
            </a:r>
            <a:r>
              <a:rPr lang="en-GB" sz="1400">
                <a:effectLst/>
                <a:latin typeface="Calibri" panose="020F0502020204030204" pitchFamily="34" charset="0"/>
                <a:ea typeface="Calibri" panose="020F0502020204030204" pitchFamily="34" charset="0"/>
                <a:cs typeface="Arial" panose="020B0604020202020204" pitchFamily="34" charset="0"/>
              </a:rPr>
              <a:t>on an issue is central to finding a common framing.</a:t>
            </a:r>
            <a:endParaRPr lang="en-GB" sz="1400">
              <a:latin typeface="Calibri" panose="020F050202020403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r>
              <a:rPr lang="en-GB" sz="1400" b="1"/>
              <a:t>Who you are </a:t>
            </a:r>
            <a:r>
              <a:rPr lang="en-GB" sz="1400"/>
              <a:t>defines to a certain extent how your message will be received. </a:t>
            </a:r>
          </a:p>
        </p:txBody>
      </p:sp>
      <p:sp>
        <p:nvSpPr>
          <p:cNvPr id="35" name="TextBox 34">
            <a:extLst>
              <a:ext uri="{FF2B5EF4-FFF2-40B4-BE49-F238E27FC236}">
                <a16:creationId xmlns:a16="http://schemas.microsoft.com/office/drawing/2014/main" id="{76B9D26F-6DB3-8917-9AB4-A0302DF6C83D}"/>
              </a:ext>
            </a:extLst>
          </p:cNvPr>
          <p:cNvSpPr txBox="1"/>
          <p:nvPr/>
        </p:nvSpPr>
        <p:spPr>
          <a:xfrm>
            <a:off x="932370" y="3196886"/>
            <a:ext cx="2208531" cy="338554"/>
          </a:xfrm>
          <a:prstGeom prst="rect">
            <a:avLst/>
          </a:prstGeom>
          <a:noFill/>
        </p:spPr>
        <p:txBody>
          <a:bodyPr wrap="square" rtlCol="0">
            <a:spAutoFit/>
          </a:bodyPr>
          <a:lstStyle/>
          <a:p>
            <a:r>
              <a:rPr lang="en-GB" sz="1600" b="1">
                <a:solidFill>
                  <a:srgbClr val="004AAD"/>
                </a:solidFill>
              </a:rPr>
              <a:t>What we have learned:</a:t>
            </a:r>
          </a:p>
        </p:txBody>
      </p:sp>
    </p:spTree>
    <p:extLst>
      <p:ext uri="{BB962C8B-B14F-4D97-AF65-F5344CB8AC3E}">
        <p14:creationId xmlns:p14="http://schemas.microsoft.com/office/powerpoint/2010/main" val="24570323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a:extLst>
              <a:ext uri="{FF2B5EF4-FFF2-40B4-BE49-F238E27FC236}">
                <a16:creationId xmlns:a16="http://schemas.microsoft.com/office/drawing/2014/main" id="{189B6325-C4ED-E64B-B89F-26C30D24E049}"/>
              </a:ext>
            </a:extLst>
          </p:cNvPr>
          <p:cNvSpPr txBox="1"/>
          <p:nvPr/>
        </p:nvSpPr>
        <p:spPr>
          <a:xfrm>
            <a:off x="809390" y="1735989"/>
            <a:ext cx="11249259" cy="1264962"/>
          </a:xfrm>
          <a:prstGeom prst="rect">
            <a:avLst/>
          </a:prstGeom>
          <a:noFill/>
        </p:spPr>
        <p:txBody>
          <a:bodyPr wrap="square" lIns="91440" tIns="45720" rIns="91440" bIns="45720" anchor="t">
            <a:spAutoFit/>
          </a:bodyPr>
          <a:lstStyle/>
          <a:p>
            <a:pPr>
              <a:lnSpc>
                <a:spcPct val="115000"/>
              </a:lnSpc>
              <a:spcBef>
                <a:spcPts val="600"/>
              </a:spcBef>
              <a:spcAft>
                <a:spcPts val="600"/>
              </a:spcAft>
            </a:pPr>
            <a:r>
              <a:rPr lang="en-GB" sz="1600" dirty="0">
                <a:effectLst/>
                <a:latin typeface="Calibri"/>
                <a:ea typeface="Calibri" panose="020F0502020204030204" pitchFamily="34" charset="0"/>
                <a:cs typeface="Arial"/>
              </a:rPr>
              <a:t>From our problem statements</a:t>
            </a:r>
            <a:r>
              <a:rPr lang="en-GB" sz="1600" dirty="0">
                <a:latin typeface="Calibri"/>
                <a:ea typeface="Calibri" panose="020F0502020204030204" pitchFamily="34" charset="0"/>
                <a:cs typeface="Arial"/>
              </a:rPr>
              <a:t>,</a:t>
            </a:r>
            <a:r>
              <a:rPr lang="en-GB" sz="1600" dirty="0">
                <a:effectLst/>
                <a:latin typeface="Calibri"/>
                <a:ea typeface="Calibri" panose="020F0502020204030204" pitchFamily="34" charset="0"/>
                <a:cs typeface="Arial"/>
              </a:rPr>
              <a:t> we have a </a:t>
            </a:r>
            <a:r>
              <a:rPr lang="en-GB" sz="1600" i="1" dirty="0">
                <a:effectLst/>
                <a:latin typeface="Calibri"/>
                <a:ea typeface="Calibri" panose="020F0502020204030204" pitchFamily="34" charset="0"/>
                <a:cs typeface="Arial"/>
              </a:rPr>
              <a:t>lack of policy and delivery solutions for public-private collaboration. </a:t>
            </a:r>
            <a:r>
              <a:rPr lang="en-GB" sz="1600" dirty="0">
                <a:effectLst/>
                <a:latin typeface="Calibri"/>
                <a:ea typeface="Calibri" panose="020F0502020204030204" pitchFamily="34" charset="0"/>
                <a:cs typeface="Arial"/>
              </a:rPr>
              <a:t>In terms of our system level impact, this problem again presents a clear barrier in developing a single system in which platforms exist for governments to collaborate with non-state actors in delivering goals of equity and learning.</a:t>
            </a:r>
            <a:r>
              <a:rPr lang="en-GB" sz="1600" dirty="0">
                <a:latin typeface="Calibri"/>
                <a:ea typeface="Calibri" panose="020F0502020204030204" pitchFamily="34" charset="0"/>
                <a:cs typeface="Arial"/>
              </a:rPr>
              <a:t> </a:t>
            </a:r>
            <a:endParaRPr lang="en-GB" sz="1600" dirty="0">
              <a:effectLst/>
              <a:latin typeface="Calibri"/>
              <a:ea typeface="Calibri" panose="020F0502020204030204" pitchFamily="34" charset="0"/>
              <a:cs typeface="Arial" panose="020B0604020202020204" pitchFamily="34" charset="0"/>
            </a:endParaRPr>
          </a:p>
          <a:p>
            <a:r>
              <a:rPr lang="en-GB" sz="1600" b="1" dirty="0">
                <a:effectLst/>
                <a:latin typeface="Calibri"/>
                <a:ea typeface="Calibri" panose="020F0502020204030204" pitchFamily="34" charset="0"/>
                <a:cs typeface="Arial"/>
              </a:rPr>
              <a:t>Our case studies show how a combination of strong evidence generation and catalytic funding can build potential policy solutions.</a:t>
            </a:r>
            <a:r>
              <a:rPr lang="en-GB" sz="1600" dirty="0">
                <a:latin typeface="Calibri"/>
                <a:ea typeface="Calibri" panose="020F0502020204030204" pitchFamily="34" charset="0"/>
                <a:cs typeface="Arial"/>
              </a:rPr>
              <a:t> </a:t>
            </a:r>
            <a:endParaRPr lang="en-GB" sz="1600" dirty="0"/>
          </a:p>
        </p:txBody>
      </p:sp>
      <p:sp>
        <p:nvSpPr>
          <p:cNvPr id="2" name="Title 1">
            <a:extLst>
              <a:ext uri="{FF2B5EF4-FFF2-40B4-BE49-F238E27FC236}">
                <a16:creationId xmlns:a16="http://schemas.microsoft.com/office/drawing/2014/main" id="{9AF64F57-E8ED-86D0-73C2-0E4E59252488}"/>
              </a:ext>
            </a:extLst>
          </p:cNvPr>
          <p:cNvSpPr>
            <a:spLocks noGrp="1"/>
          </p:cNvSpPr>
          <p:nvPr>
            <p:ph type="title"/>
          </p:nvPr>
        </p:nvSpPr>
        <p:spPr>
          <a:xfrm>
            <a:off x="838200" y="365126"/>
            <a:ext cx="6204431" cy="1153562"/>
          </a:xfrm>
        </p:spPr>
        <p:txBody>
          <a:bodyPr/>
          <a:lstStyle/>
          <a:p>
            <a:r>
              <a:rPr lang="en-GB">
                <a:solidFill>
                  <a:srgbClr val="004AAD"/>
                </a:solidFill>
                <a:latin typeface="Arial"/>
                <a:cs typeface="Arial"/>
              </a:rPr>
              <a:t>Pathway 2 – Modelling and Testing Solutions</a:t>
            </a:r>
          </a:p>
        </p:txBody>
      </p:sp>
      <p:grpSp>
        <p:nvGrpSpPr>
          <p:cNvPr id="18" name="Group 17">
            <a:extLst>
              <a:ext uri="{FF2B5EF4-FFF2-40B4-BE49-F238E27FC236}">
                <a16:creationId xmlns:a16="http://schemas.microsoft.com/office/drawing/2014/main" id="{61B1BF8F-D26A-403D-D0AE-D20F14E6747D}"/>
              </a:ext>
            </a:extLst>
          </p:cNvPr>
          <p:cNvGrpSpPr/>
          <p:nvPr/>
        </p:nvGrpSpPr>
        <p:grpSpPr>
          <a:xfrm>
            <a:off x="4180137" y="3391924"/>
            <a:ext cx="7464313" cy="2696054"/>
            <a:chOff x="1339638" y="1914152"/>
            <a:chExt cx="9294412" cy="2680026"/>
          </a:xfrm>
        </p:grpSpPr>
        <p:sp>
          <p:nvSpPr>
            <p:cNvPr id="19" name="Rounded Rectangle 1">
              <a:extLst>
                <a:ext uri="{FF2B5EF4-FFF2-40B4-BE49-F238E27FC236}">
                  <a16:creationId xmlns:a16="http://schemas.microsoft.com/office/drawing/2014/main" id="{FB323A9C-E949-6914-4F3E-D7F9398EF079}"/>
                </a:ext>
              </a:extLst>
            </p:cNvPr>
            <p:cNvSpPr/>
            <p:nvPr/>
          </p:nvSpPr>
          <p:spPr>
            <a:xfrm>
              <a:off x="5189642" y="3286174"/>
              <a:ext cx="1275861" cy="659677"/>
            </a:xfrm>
            <a:prstGeom prst="round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50" b="1" i="0" u="none" strike="noStrike" kern="0" cap="none" spc="0" normalizeH="0" baseline="0" noProof="0">
                  <a:ln>
                    <a:noFill/>
                  </a:ln>
                  <a:solidFill>
                    <a:srgbClr val="34302F"/>
                  </a:solidFill>
                  <a:effectLst/>
                  <a:uLnTx/>
                  <a:uFillTx/>
                  <a:latin typeface="Calibri" panose="020F0502020204030204"/>
                  <a:ea typeface="+mn-ea"/>
                  <a:cs typeface="+mn-cs"/>
                </a:rPr>
                <a:t>Modelling &amp; Testing solutions</a:t>
              </a:r>
            </a:p>
          </p:txBody>
        </p:sp>
        <p:sp>
          <p:nvSpPr>
            <p:cNvPr id="20" name="Rectangle 19">
              <a:extLst>
                <a:ext uri="{FF2B5EF4-FFF2-40B4-BE49-F238E27FC236}">
                  <a16:creationId xmlns:a16="http://schemas.microsoft.com/office/drawing/2014/main" id="{15B3B1D4-8103-C116-9073-80E8AA19DC14}"/>
                </a:ext>
              </a:extLst>
            </p:cNvPr>
            <p:cNvSpPr/>
            <p:nvPr/>
          </p:nvSpPr>
          <p:spPr>
            <a:xfrm>
              <a:off x="1339638" y="1914152"/>
              <a:ext cx="1671729" cy="2680026"/>
            </a:xfrm>
            <a:prstGeom prst="rect">
              <a:avLst/>
            </a:prstGeom>
            <a:solidFill>
              <a:schemeClr val="accent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21" name="Rounded Rectangle 20">
              <a:extLst>
                <a:ext uri="{FF2B5EF4-FFF2-40B4-BE49-F238E27FC236}">
                  <a16:creationId xmlns:a16="http://schemas.microsoft.com/office/drawing/2014/main" id="{1156BFA3-A5C4-C4C8-1011-8EF804B184EE}"/>
                </a:ext>
              </a:extLst>
            </p:cNvPr>
            <p:cNvSpPr/>
            <p:nvPr/>
          </p:nvSpPr>
          <p:spPr>
            <a:xfrm>
              <a:off x="8812535" y="2512843"/>
              <a:ext cx="1805049" cy="1832311"/>
            </a:xfrm>
            <a:prstGeom prst="roundRect">
              <a:avLst/>
            </a:prstGeom>
            <a:solidFill>
              <a:srgbClr val="FFFFFF">
                <a:lumMod val="95000"/>
              </a:srgbClr>
            </a:solidFill>
            <a:ln w="12700" cap="flat" cmpd="sng" algn="ctr">
              <a:noFill/>
              <a:prstDash val="solid"/>
              <a:miter lim="800000"/>
            </a:ln>
            <a:effectLst/>
          </p:spPr>
          <p:txBody>
            <a:bodyPr lIns="91440" tIns="45720" rIns="91440" bIns="4572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50" b="1" i="0" u="none" strike="noStrike" kern="0" cap="none" spc="0" normalizeH="0" baseline="0" noProof="0">
                  <a:ln>
                    <a:noFill/>
                  </a:ln>
                  <a:solidFill>
                    <a:srgbClr val="34302F"/>
                  </a:solidFill>
                  <a:effectLst/>
                  <a:uLnTx/>
                  <a:uFillTx/>
                  <a:latin typeface="Calibri" panose="020F0502020204030204"/>
                  <a:ea typeface="+mn-ea"/>
                  <a:cs typeface="+mn-cs"/>
                </a:rPr>
                <a:t>System Level Goal</a:t>
              </a:r>
              <a:r>
                <a:rPr kumimoji="0" lang="en-GB" sz="1050" b="0" i="0" u="none" strike="noStrike" kern="0" cap="none" spc="0" normalizeH="0" baseline="0" noProof="0">
                  <a:ln>
                    <a:noFill/>
                  </a:ln>
                  <a:solidFill>
                    <a:srgbClr val="34302F"/>
                  </a:solidFill>
                  <a:effectLst/>
                  <a:uLnTx/>
                  <a:uFillTx/>
                  <a:latin typeface="Calibri" panose="020F0502020204030204"/>
                  <a:ea typeface="+mn-ea"/>
                  <a:cs typeface="+mn-cs"/>
                </a:rPr>
                <a:t>: public &amp; private seen as one system supported by government oversight &amp; partnerships; and delivering goals of equity &amp; learning</a:t>
              </a:r>
            </a:p>
          </p:txBody>
        </p:sp>
        <p:sp>
          <p:nvSpPr>
            <p:cNvPr id="22" name="Rounded Rectangle 21">
              <a:extLst>
                <a:ext uri="{FF2B5EF4-FFF2-40B4-BE49-F238E27FC236}">
                  <a16:creationId xmlns:a16="http://schemas.microsoft.com/office/drawing/2014/main" id="{4A10D7E5-6A46-613B-ABFC-600FA835142D}"/>
                </a:ext>
              </a:extLst>
            </p:cNvPr>
            <p:cNvSpPr/>
            <p:nvPr/>
          </p:nvSpPr>
          <p:spPr>
            <a:xfrm>
              <a:off x="6904053" y="3320391"/>
              <a:ext cx="1543793" cy="585636"/>
            </a:xfrm>
            <a:prstGeom prst="roundRect">
              <a:avLst/>
            </a:prstGeom>
            <a:solidFill>
              <a:schemeClr val="accent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noProof="0">
                  <a:ln>
                    <a:noFill/>
                  </a:ln>
                  <a:solidFill>
                    <a:srgbClr val="34302F"/>
                  </a:solidFill>
                  <a:effectLst/>
                  <a:uLnTx/>
                  <a:uFillTx/>
                  <a:latin typeface="Calibri" panose="020F0502020204030204"/>
                  <a:ea typeface="+mn-ea"/>
                  <a:cs typeface="+mn-cs"/>
                </a:rPr>
                <a:t>Tested </a:t>
              </a:r>
              <a:r>
                <a:rPr kumimoji="0" lang="en-GB" sz="1050" b="1" i="0" u="none" strike="noStrike" kern="0" cap="none" spc="0" normalizeH="0" baseline="0" noProof="0">
                  <a:ln>
                    <a:noFill/>
                  </a:ln>
                  <a:solidFill>
                    <a:srgbClr val="34302F"/>
                  </a:solidFill>
                  <a:effectLst/>
                  <a:uLnTx/>
                  <a:uFillTx/>
                  <a:latin typeface="Calibri" panose="020F0502020204030204"/>
                  <a:ea typeface="+mn-ea"/>
                  <a:cs typeface="+mn-cs"/>
                </a:rPr>
                <a:t>policy solutions</a:t>
              </a:r>
              <a:endParaRPr kumimoji="0" lang="en-GB" sz="1050" b="0" i="0" u="none" strike="noStrike" kern="0" cap="none" spc="0" normalizeH="0" baseline="0" noProof="0">
                <a:ln>
                  <a:noFill/>
                </a:ln>
                <a:solidFill>
                  <a:srgbClr val="34302F"/>
                </a:solidFill>
                <a:effectLst/>
                <a:uLnTx/>
                <a:uFillTx/>
                <a:latin typeface="Calibri" panose="020F0502020204030204"/>
                <a:ea typeface="+mn-ea"/>
                <a:cs typeface="+mn-cs"/>
              </a:endParaRPr>
            </a:p>
          </p:txBody>
        </p:sp>
        <p:sp>
          <p:nvSpPr>
            <p:cNvPr id="23" name="Rounded Rectangle 22">
              <a:extLst>
                <a:ext uri="{FF2B5EF4-FFF2-40B4-BE49-F238E27FC236}">
                  <a16:creationId xmlns:a16="http://schemas.microsoft.com/office/drawing/2014/main" id="{2C5C8EDA-D43D-EF73-E725-6D18A90177A6}"/>
                </a:ext>
              </a:extLst>
            </p:cNvPr>
            <p:cNvSpPr/>
            <p:nvPr/>
          </p:nvSpPr>
          <p:spPr>
            <a:xfrm>
              <a:off x="1359151" y="3233251"/>
              <a:ext cx="1698172" cy="815664"/>
            </a:xfrm>
            <a:prstGeom prst="roundRect">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noProof="0">
                  <a:ln>
                    <a:noFill/>
                  </a:ln>
                  <a:solidFill>
                    <a:srgbClr val="34302F"/>
                  </a:solidFill>
                  <a:effectLst/>
                  <a:uLnTx/>
                  <a:uFillTx/>
                  <a:latin typeface="Calibri" panose="020F0502020204030204"/>
                  <a:ea typeface="+mn-ea"/>
                  <a:cs typeface="+mn-cs"/>
                </a:rPr>
                <a:t>Lack of </a:t>
              </a:r>
              <a:r>
                <a:rPr kumimoji="0" lang="en-GB" sz="1050" b="1" i="0" u="none" strike="noStrike" kern="0" cap="none" spc="0" normalizeH="0" baseline="0" noProof="0">
                  <a:ln>
                    <a:noFill/>
                  </a:ln>
                  <a:solidFill>
                    <a:srgbClr val="34302F"/>
                  </a:solidFill>
                  <a:effectLst/>
                  <a:uLnTx/>
                  <a:uFillTx/>
                  <a:latin typeface="Calibri" panose="020F0502020204030204"/>
                  <a:ea typeface="+mn-ea"/>
                  <a:cs typeface="+mn-cs"/>
                </a:rPr>
                <a:t>policy &amp; delivery solutions</a:t>
              </a:r>
              <a:r>
                <a:rPr kumimoji="0" lang="en-GB" sz="1050" b="0" i="0" u="none" strike="noStrike" kern="0" cap="none" spc="0" normalizeH="0" baseline="0" noProof="0">
                  <a:ln>
                    <a:noFill/>
                  </a:ln>
                  <a:solidFill>
                    <a:srgbClr val="34302F"/>
                  </a:solidFill>
                  <a:effectLst/>
                  <a:uLnTx/>
                  <a:uFillTx/>
                  <a:latin typeface="Calibri" panose="020F0502020204030204"/>
                  <a:ea typeface="+mn-ea"/>
                  <a:cs typeface="+mn-cs"/>
                </a:rPr>
                <a:t> for public-private collaboration </a:t>
              </a:r>
            </a:p>
          </p:txBody>
        </p:sp>
        <p:sp>
          <p:nvSpPr>
            <p:cNvPr id="24" name="TextBox 23">
              <a:extLst>
                <a:ext uri="{FF2B5EF4-FFF2-40B4-BE49-F238E27FC236}">
                  <a16:creationId xmlns:a16="http://schemas.microsoft.com/office/drawing/2014/main" id="{F5ABD32C-DE93-5099-CDA5-CE7692A07B1F}"/>
                </a:ext>
              </a:extLst>
            </p:cNvPr>
            <p:cNvSpPr txBox="1"/>
            <p:nvPr/>
          </p:nvSpPr>
          <p:spPr>
            <a:xfrm>
              <a:off x="1397508" y="2124258"/>
              <a:ext cx="1611028" cy="49150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a:ln>
                    <a:noFill/>
                  </a:ln>
                  <a:solidFill>
                    <a:srgbClr val="34302F"/>
                  </a:solidFill>
                  <a:effectLst/>
                  <a:uLnTx/>
                  <a:uFillTx/>
                </a:rPr>
                <a:t>Problem Statements</a:t>
              </a:r>
            </a:p>
          </p:txBody>
        </p:sp>
        <p:sp>
          <p:nvSpPr>
            <p:cNvPr id="25" name="Rounded Rectangle 24">
              <a:extLst>
                <a:ext uri="{FF2B5EF4-FFF2-40B4-BE49-F238E27FC236}">
                  <a16:creationId xmlns:a16="http://schemas.microsoft.com/office/drawing/2014/main" id="{259223E5-1B89-3729-6D7B-46D0891025DF}"/>
                </a:ext>
              </a:extLst>
            </p:cNvPr>
            <p:cNvSpPr/>
            <p:nvPr/>
          </p:nvSpPr>
          <p:spPr>
            <a:xfrm>
              <a:off x="3552421" y="2976445"/>
              <a:ext cx="1255421" cy="664638"/>
            </a:xfrm>
            <a:prstGeom prst="round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50" b="1" i="0" u="none" strike="noStrike" kern="0" cap="none" spc="0" normalizeH="0" baseline="0" noProof="0" dirty="0">
                  <a:ln>
                    <a:noFill/>
                  </a:ln>
                  <a:solidFill>
                    <a:srgbClr val="34302F"/>
                  </a:solidFill>
                  <a:effectLst/>
                  <a:uLnTx/>
                  <a:uFillTx/>
                  <a:latin typeface="Calibri" panose="020F0502020204030204"/>
                  <a:ea typeface="+mn-ea"/>
                  <a:cs typeface="+mn-cs"/>
                </a:rPr>
                <a:t>Data &amp; Evidence</a:t>
              </a:r>
              <a:r>
                <a:rPr kumimoji="0" lang="en-GB" sz="1050" b="0" i="0" u="none" strike="noStrike" kern="0" cap="none" spc="0" normalizeH="0" baseline="0" noProof="0" dirty="0">
                  <a:ln>
                    <a:noFill/>
                  </a:ln>
                  <a:solidFill>
                    <a:srgbClr val="34302F"/>
                  </a:solidFill>
                  <a:effectLst/>
                  <a:uLnTx/>
                  <a:uFillTx/>
                  <a:latin typeface="Calibri" panose="020F0502020204030204"/>
                  <a:ea typeface="+mn-ea"/>
                  <a:cs typeface="+mn-cs"/>
                </a:rPr>
                <a:t> </a:t>
              </a:r>
              <a:r>
                <a:rPr lang="en-GB" sz="1050" b="1" kern="0" dirty="0">
                  <a:solidFill>
                    <a:srgbClr val="34302F"/>
                  </a:solidFill>
                  <a:latin typeface="Calibri" panose="020F0502020204030204"/>
                </a:rPr>
                <a:t>G</a:t>
              </a:r>
              <a:r>
                <a:rPr kumimoji="0" lang="en-GB" sz="1050" b="1" i="0" u="none" strike="noStrike" kern="0" cap="none" spc="0" normalizeH="0" baseline="0" noProof="0" dirty="0" err="1">
                  <a:ln>
                    <a:noFill/>
                  </a:ln>
                  <a:solidFill>
                    <a:srgbClr val="34302F"/>
                  </a:solidFill>
                  <a:effectLst/>
                  <a:uLnTx/>
                  <a:uFillTx/>
                  <a:latin typeface="Calibri" panose="020F0502020204030204"/>
                  <a:ea typeface="+mn-ea"/>
                  <a:cs typeface="+mn-cs"/>
                </a:rPr>
                <a:t>eneration</a:t>
              </a:r>
              <a:endParaRPr kumimoji="0" lang="en-GB" sz="1050" b="1" i="0" u="none" strike="noStrike" kern="0" cap="none" spc="0" normalizeH="0" baseline="0" noProof="0" dirty="0">
                <a:ln>
                  <a:noFill/>
                </a:ln>
                <a:solidFill>
                  <a:srgbClr val="34302F"/>
                </a:solidFill>
                <a:effectLst/>
                <a:uLnTx/>
                <a:uFillTx/>
                <a:latin typeface="Calibri" panose="020F0502020204030204"/>
                <a:ea typeface="+mn-ea"/>
                <a:cs typeface="+mn-cs"/>
              </a:endParaRPr>
            </a:p>
          </p:txBody>
        </p:sp>
        <p:sp>
          <p:nvSpPr>
            <p:cNvPr id="26" name="Rounded Rectangle 1">
              <a:extLst>
                <a:ext uri="{FF2B5EF4-FFF2-40B4-BE49-F238E27FC236}">
                  <a16:creationId xmlns:a16="http://schemas.microsoft.com/office/drawing/2014/main" id="{57799305-010E-2C3A-EAAE-5B0F6B3E0206}"/>
                </a:ext>
              </a:extLst>
            </p:cNvPr>
            <p:cNvSpPr/>
            <p:nvPr/>
          </p:nvSpPr>
          <p:spPr>
            <a:xfrm>
              <a:off x="3552421" y="3837609"/>
              <a:ext cx="1275861" cy="659677"/>
            </a:xfrm>
            <a:prstGeom prst="round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50" b="1" i="0" u="none" strike="noStrike" kern="0" cap="none" spc="0" normalizeH="0" baseline="0" noProof="0">
                  <a:ln>
                    <a:noFill/>
                  </a:ln>
                  <a:solidFill>
                    <a:srgbClr val="34302F"/>
                  </a:solidFill>
                  <a:effectLst/>
                  <a:uLnTx/>
                  <a:uFillTx/>
                  <a:latin typeface="Calibri" panose="020F0502020204030204"/>
                  <a:ea typeface="+mn-ea"/>
                  <a:cs typeface="+mn-cs"/>
                </a:rPr>
                <a:t>Catalytic Funding</a:t>
              </a:r>
            </a:p>
          </p:txBody>
        </p:sp>
        <p:sp>
          <p:nvSpPr>
            <p:cNvPr id="27" name="Right Bracket 26">
              <a:extLst>
                <a:ext uri="{FF2B5EF4-FFF2-40B4-BE49-F238E27FC236}">
                  <a16:creationId xmlns:a16="http://schemas.microsoft.com/office/drawing/2014/main" id="{845C7C82-BC6B-31FA-FD4C-48DE8113DABE}"/>
                </a:ext>
              </a:extLst>
            </p:cNvPr>
            <p:cNvSpPr/>
            <p:nvPr/>
          </p:nvSpPr>
          <p:spPr>
            <a:xfrm rot="16200000">
              <a:off x="4790320" y="802848"/>
              <a:ext cx="402351" cy="3019669"/>
            </a:xfrm>
            <a:prstGeom prst="rightBracket">
              <a:avLst>
                <a:gd name="adj" fmla="val 78477"/>
              </a:avLst>
            </a:prstGeom>
            <a:noFill/>
            <a:ln w="19050" cap="flat" cmpd="sng" algn="ctr">
              <a:solidFill>
                <a:schemeClr val="accent3"/>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34302F"/>
                </a:solidFill>
                <a:effectLst/>
                <a:uLnTx/>
                <a:uFillTx/>
                <a:latin typeface="Calibri" panose="020F0502020204030204"/>
                <a:ea typeface="+mn-ea"/>
                <a:cs typeface="+mn-cs"/>
              </a:endParaRPr>
            </a:p>
          </p:txBody>
        </p:sp>
        <p:sp>
          <p:nvSpPr>
            <p:cNvPr id="28" name="TextBox 27">
              <a:extLst>
                <a:ext uri="{FF2B5EF4-FFF2-40B4-BE49-F238E27FC236}">
                  <a16:creationId xmlns:a16="http://schemas.microsoft.com/office/drawing/2014/main" id="{5287EED1-063D-EBFD-A3C7-53F4A19B1BE0}"/>
                </a:ext>
              </a:extLst>
            </p:cNvPr>
            <p:cNvSpPr txBox="1"/>
            <p:nvPr/>
          </p:nvSpPr>
          <p:spPr>
            <a:xfrm>
              <a:off x="4505376" y="1914153"/>
              <a:ext cx="952429" cy="298412"/>
            </a:xfrm>
            <a:prstGeom prst="rect">
              <a:avLst/>
            </a:prstGeom>
            <a:solidFill>
              <a:srgbClr val="FFFFFF"/>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a:ln>
                    <a:noFill/>
                  </a:ln>
                  <a:solidFill>
                    <a:srgbClr val="34302F"/>
                  </a:solidFill>
                  <a:effectLst/>
                  <a:uLnTx/>
                  <a:uFillTx/>
                </a:rPr>
                <a:t>Activities</a:t>
              </a:r>
            </a:p>
          </p:txBody>
        </p:sp>
        <p:sp>
          <p:nvSpPr>
            <p:cNvPr id="29" name="Right Bracket 28">
              <a:extLst>
                <a:ext uri="{FF2B5EF4-FFF2-40B4-BE49-F238E27FC236}">
                  <a16:creationId xmlns:a16="http://schemas.microsoft.com/office/drawing/2014/main" id="{2AE2420D-207F-6026-BB57-ECB419D9A74D}"/>
                </a:ext>
              </a:extLst>
            </p:cNvPr>
            <p:cNvSpPr/>
            <p:nvPr/>
          </p:nvSpPr>
          <p:spPr>
            <a:xfrm rot="16200000">
              <a:off x="7365645" y="1345173"/>
              <a:ext cx="402351" cy="1916430"/>
            </a:xfrm>
            <a:prstGeom prst="rightBracket">
              <a:avLst>
                <a:gd name="adj" fmla="val 78477"/>
              </a:avLst>
            </a:prstGeom>
            <a:noFill/>
            <a:ln w="19050" cap="flat" cmpd="sng" algn="ctr">
              <a:solidFill>
                <a:schemeClr val="accent3"/>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34302F"/>
                </a:solidFill>
                <a:effectLst/>
                <a:uLnTx/>
                <a:uFillTx/>
                <a:latin typeface="Calibri" panose="020F0502020204030204"/>
                <a:ea typeface="+mn-ea"/>
                <a:cs typeface="+mn-cs"/>
              </a:endParaRPr>
            </a:p>
          </p:txBody>
        </p:sp>
        <p:sp>
          <p:nvSpPr>
            <p:cNvPr id="30" name="TextBox 29">
              <a:extLst>
                <a:ext uri="{FF2B5EF4-FFF2-40B4-BE49-F238E27FC236}">
                  <a16:creationId xmlns:a16="http://schemas.microsoft.com/office/drawing/2014/main" id="{2B2531C0-BAEF-DBB1-AD51-CE4AC1DFAC5F}"/>
                </a:ext>
              </a:extLst>
            </p:cNvPr>
            <p:cNvSpPr txBox="1"/>
            <p:nvPr/>
          </p:nvSpPr>
          <p:spPr>
            <a:xfrm>
              <a:off x="7066070" y="1914152"/>
              <a:ext cx="1001500" cy="298412"/>
            </a:xfrm>
            <a:prstGeom prst="rect">
              <a:avLst/>
            </a:prstGeom>
            <a:solidFill>
              <a:srgbClr val="FFFFFF"/>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a:ln>
                    <a:noFill/>
                  </a:ln>
                  <a:solidFill>
                    <a:srgbClr val="34302F"/>
                  </a:solidFill>
                  <a:effectLst/>
                  <a:uLnTx/>
                  <a:uFillTx/>
                </a:rPr>
                <a:t>Outcomes</a:t>
              </a:r>
            </a:p>
          </p:txBody>
        </p:sp>
        <p:sp>
          <p:nvSpPr>
            <p:cNvPr id="31" name="Right Bracket 30">
              <a:extLst>
                <a:ext uri="{FF2B5EF4-FFF2-40B4-BE49-F238E27FC236}">
                  <a16:creationId xmlns:a16="http://schemas.microsoft.com/office/drawing/2014/main" id="{35571267-0EF4-1AC1-E1C6-2974D4EB442E}"/>
                </a:ext>
              </a:extLst>
            </p:cNvPr>
            <p:cNvSpPr/>
            <p:nvPr/>
          </p:nvSpPr>
          <p:spPr>
            <a:xfrm rot="16200000">
              <a:off x="9474659" y="1345173"/>
              <a:ext cx="402351" cy="1916430"/>
            </a:xfrm>
            <a:prstGeom prst="rightBracket">
              <a:avLst>
                <a:gd name="adj" fmla="val 78477"/>
              </a:avLst>
            </a:prstGeom>
            <a:noFill/>
            <a:ln w="19050" cap="flat" cmpd="sng" algn="ctr">
              <a:solidFill>
                <a:schemeClr val="accent3"/>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34302F"/>
                </a:solidFill>
                <a:effectLst/>
                <a:uLnTx/>
                <a:uFillTx/>
                <a:latin typeface="Calibri" panose="020F0502020204030204"/>
                <a:ea typeface="+mn-ea"/>
                <a:cs typeface="+mn-cs"/>
              </a:endParaRPr>
            </a:p>
          </p:txBody>
        </p:sp>
        <p:sp>
          <p:nvSpPr>
            <p:cNvPr id="32" name="TextBox 31">
              <a:extLst>
                <a:ext uri="{FF2B5EF4-FFF2-40B4-BE49-F238E27FC236}">
                  <a16:creationId xmlns:a16="http://schemas.microsoft.com/office/drawing/2014/main" id="{A3B6BFC4-FE7C-68F7-4779-0F1DF0F0EC9B}"/>
                </a:ext>
              </a:extLst>
            </p:cNvPr>
            <p:cNvSpPr txBox="1"/>
            <p:nvPr/>
          </p:nvSpPr>
          <p:spPr>
            <a:xfrm>
              <a:off x="9175084" y="1914152"/>
              <a:ext cx="1001500" cy="298412"/>
            </a:xfrm>
            <a:prstGeom prst="rect">
              <a:avLst/>
            </a:prstGeom>
            <a:solidFill>
              <a:srgbClr val="FFFFFF"/>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a:ln>
                    <a:noFill/>
                  </a:ln>
                  <a:solidFill>
                    <a:srgbClr val="34302F"/>
                  </a:solidFill>
                  <a:effectLst/>
                  <a:uLnTx/>
                  <a:uFillTx/>
                </a:rPr>
                <a:t>Impact</a:t>
              </a:r>
            </a:p>
          </p:txBody>
        </p:sp>
      </p:grpSp>
      <p:sp>
        <p:nvSpPr>
          <p:cNvPr id="33" name="Rectangle 32">
            <a:extLst>
              <a:ext uri="{FF2B5EF4-FFF2-40B4-BE49-F238E27FC236}">
                <a16:creationId xmlns:a16="http://schemas.microsoft.com/office/drawing/2014/main" id="{D53DF3AE-730A-F62E-7016-6BF5214803E4}"/>
              </a:ext>
            </a:extLst>
          </p:cNvPr>
          <p:cNvSpPr/>
          <p:nvPr/>
        </p:nvSpPr>
        <p:spPr>
          <a:xfrm>
            <a:off x="809390" y="3092115"/>
            <a:ext cx="3215967" cy="299586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TextBox 33">
            <a:extLst>
              <a:ext uri="{FF2B5EF4-FFF2-40B4-BE49-F238E27FC236}">
                <a16:creationId xmlns:a16="http://schemas.microsoft.com/office/drawing/2014/main" id="{1CA9E210-E253-99D7-33DC-F8FC7434D470}"/>
              </a:ext>
            </a:extLst>
          </p:cNvPr>
          <p:cNvSpPr txBox="1"/>
          <p:nvPr/>
        </p:nvSpPr>
        <p:spPr>
          <a:xfrm>
            <a:off x="964170" y="3753792"/>
            <a:ext cx="2944814" cy="2031325"/>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GB" sz="1400"/>
              <a:t>For solutions to be accepted, they need to be aligned to a </a:t>
            </a:r>
            <a:r>
              <a:rPr lang="en-GB" sz="1400" b="1"/>
              <a:t>clearly recognised need. </a:t>
            </a:r>
            <a:endParaRPr lang="en-GB" sz="1400"/>
          </a:p>
          <a:p>
            <a:pPr marL="285750" indent="-285750">
              <a:buFont typeface="Arial" panose="020B0604020202020204" pitchFamily="34" charset="0"/>
              <a:buChar char="•"/>
            </a:pPr>
            <a:r>
              <a:rPr lang="en-GB" sz="1400" b="1"/>
              <a:t>Robust, credible evidence </a:t>
            </a:r>
            <a:r>
              <a:rPr lang="en-GB" sz="1400"/>
              <a:t>is central to demonstrating impact and scaling solutions. </a:t>
            </a:r>
            <a:endParaRPr lang="en-GB" sz="1400">
              <a:cs typeface="Calibri"/>
            </a:endParaRPr>
          </a:p>
          <a:p>
            <a:pPr marL="285750" indent="-285750">
              <a:buFont typeface="Arial" panose="020B0604020202020204" pitchFamily="34" charset="0"/>
              <a:buChar char="•"/>
            </a:pPr>
            <a:r>
              <a:rPr lang="en-GB" sz="1400"/>
              <a:t>Scale in the education system can only be achieved in </a:t>
            </a:r>
            <a:r>
              <a:rPr lang="en-GB" sz="1400" b="1"/>
              <a:t>partnership with governments.</a:t>
            </a:r>
            <a:endParaRPr lang="en-GB" sz="1400"/>
          </a:p>
        </p:txBody>
      </p:sp>
      <p:sp>
        <p:nvSpPr>
          <p:cNvPr id="35" name="TextBox 34">
            <a:extLst>
              <a:ext uri="{FF2B5EF4-FFF2-40B4-BE49-F238E27FC236}">
                <a16:creationId xmlns:a16="http://schemas.microsoft.com/office/drawing/2014/main" id="{76B9D26F-6DB3-8917-9AB4-A0302DF6C83D}"/>
              </a:ext>
            </a:extLst>
          </p:cNvPr>
          <p:cNvSpPr txBox="1"/>
          <p:nvPr/>
        </p:nvSpPr>
        <p:spPr>
          <a:xfrm>
            <a:off x="964170" y="3326125"/>
            <a:ext cx="2208531" cy="338554"/>
          </a:xfrm>
          <a:prstGeom prst="rect">
            <a:avLst/>
          </a:prstGeom>
          <a:noFill/>
        </p:spPr>
        <p:txBody>
          <a:bodyPr wrap="square" rtlCol="0">
            <a:spAutoFit/>
          </a:bodyPr>
          <a:lstStyle/>
          <a:p>
            <a:r>
              <a:rPr lang="en-GB" sz="1600" b="1">
                <a:solidFill>
                  <a:srgbClr val="004AAD"/>
                </a:solidFill>
              </a:rPr>
              <a:t>What we have learned:</a:t>
            </a:r>
          </a:p>
        </p:txBody>
      </p:sp>
    </p:spTree>
    <p:extLst>
      <p:ext uri="{BB962C8B-B14F-4D97-AF65-F5344CB8AC3E}">
        <p14:creationId xmlns:p14="http://schemas.microsoft.com/office/powerpoint/2010/main" val="26237392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a:extLst>
              <a:ext uri="{FF2B5EF4-FFF2-40B4-BE49-F238E27FC236}">
                <a16:creationId xmlns:a16="http://schemas.microsoft.com/office/drawing/2014/main" id="{189B6325-C4ED-E64B-B89F-26C30D24E049}"/>
              </a:ext>
            </a:extLst>
          </p:cNvPr>
          <p:cNvSpPr txBox="1"/>
          <p:nvPr/>
        </p:nvSpPr>
        <p:spPr>
          <a:xfrm>
            <a:off x="809390" y="1424615"/>
            <a:ext cx="10829850" cy="1645387"/>
          </a:xfrm>
          <a:prstGeom prst="rect">
            <a:avLst/>
          </a:prstGeom>
          <a:noFill/>
        </p:spPr>
        <p:txBody>
          <a:bodyPr wrap="square" lIns="91440" tIns="45720" rIns="91440" bIns="45720" anchor="t">
            <a:spAutoFit/>
          </a:bodyPr>
          <a:lstStyle/>
          <a:p>
            <a:pPr>
              <a:lnSpc>
                <a:spcPct val="115000"/>
              </a:lnSpc>
              <a:spcBef>
                <a:spcPts val="600"/>
              </a:spcBef>
              <a:spcAft>
                <a:spcPts val="600"/>
              </a:spcAft>
            </a:pPr>
            <a:r>
              <a:rPr lang="en-GB" sz="1600">
                <a:effectLst/>
                <a:latin typeface="Calibri"/>
                <a:ea typeface="Calibri" panose="020F0502020204030204" pitchFamily="34" charset="0"/>
                <a:cs typeface="Arial"/>
              </a:rPr>
              <a:t>A lack of support and regulation allows poor quality and bad practices to slip into the non-state education sector, eroding public and government trust. Conversely, a lack of support and appropriate regulation reduces trust in the government by non-state actors.</a:t>
            </a:r>
            <a:r>
              <a:rPr lang="en-GB" sz="1600">
                <a:latin typeface="Calibri"/>
                <a:ea typeface="Calibri" panose="020F0502020204030204" pitchFamily="34" charset="0"/>
                <a:cs typeface="Arial"/>
              </a:rPr>
              <a:t> </a:t>
            </a:r>
            <a:endParaRPr lang="en-GB" sz="1600">
              <a:effectLst/>
              <a:latin typeface="Calibri" panose="020F0502020204030204" pitchFamily="34" charset="0"/>
              <a:ea typeface="Calibri" panose="020F0502020204030204" pitchFamily="34" charset="0"/>
              <a:cs typeface="Arial" panose="020B0604020202020204" pitchFamily="34" charset="0"/>
            </a:endParaRPr>
          </a:p>
          <a:p>
            <a:pPr>
              <a:lnSpc>
                <a:spcPct val="115000"/>
              </a:lnSpc>
              <a:spcBef>
                <a:spcPts val="600"/>
              </a:spcBef>
              <a:spcAft>
                <a:spcPts val="600"/>
              </a:spcAft>
            </a:pPr>
            <a:r>
              <a:rPr lang="en-GB" sz="1600" b="1">
                <a:effectLst/>
                <a:latin typeface="Calibri"/>
                <a:ea typeface="Calibri" panose="020F0502020204030204" pitchFamily="34" charset="0"/>
                <a:cs typeface="Arial"/>
              </a:rPr>
              <a:t>From our case studies</a:t>
            </a:r>
            <a:r>
              <a:rPr lang="en-GB" sz="1600" b="1">
                <a:latin typeface="Calibri"/>
                <a:ea typeface="Calibri" panose="020F0502020204030204" pitchFamily="34" charset="0"/>
                <a:cs typeface="Arial"/>
              </a:rPr>
              <a:t>,</a:t>
            </a:r>
            <a:r>
              <a:rPr lang="en-GB" sz="1600" b="1">
                <a:effectLst/>
                <a:latin typeface="Calibri"/>
                <a:ea typeface="Calibri" panose="020F0502020204030204" pitchFamily="34" charset="0"/>
                <a:cs typeface="Arial"/>
              </a:rPr>
              <a:t> we saw how bringing diverse coalitions together around evidence generation was a pathway to building trust.</a:t>
            </a:r>
            <a:r>
              <a:rPr lang="en-GB" sz="1600" b="1">
                <a:latin typeface="Calibri"/>
                <a:ea typeface="Calibri" panose="020F0502020204030204" pitchFamily="34" charset="0"/>
                <a:cs typeface="Arial"/>
              </a:rPr>
              <a:t> </a:t>
            </a:r>
            <a:endParaRPr lang="en-GB" sz="1600"/>
          </a:p>
        </p:txBody>
      </p:sp>
      <p:sp>
        <p:nvSpPr>
          <p:cNvPr id="2" name="Title 1">
            <a:extLst>
              <a:ext uri="{FF2B5EF4-FFF2-40B4-BE49-F238E27FC236}">
                <a16:creationId xmlns:a16="http://schemas.microsoft.com/office/drawing/2014/main" id="{9AF64F57-E8ED-86D0-73C2-0E4E59252488}"/>
              </a:ext>
            </a:extLst>
          </p:cNvPr>
          <p:cNvSpPr>
            <a:spLocks noGrp="1"/>
          </p:cNvSpPr>
          <p:nvPr>
            <p:ph type="title"/>
          </p:nvPr>
        </p:nvSpPr>
        <p:spPr>
          <a:xfrm>
            <a:off x="838200" y="365126"/>
            <a:ext cx="6204431" cy="1153562"/>
          </a:xfrm>
        </p:spPr>
        <p:txBody>
          <a:bodyPr/>
          <a:lstStyle/>
          <a:p>
            <a:r>
              <a:rPr lang="en-GB">
                <a:solidFill>
                  <a:srgbClr val="004AAD"/>
                </a:solidFill>
                <a:latin typeface="Arial"/>
                <a:cs typeface="Arial"/>
              </a:rPr>
              <a:t>Pathway 3 – Trust Building</a:t>
            </a:r>
          </a:p>
        </p:txBody>
      </p:sp>
      <p:sp>
        <p:nvSpPr>
          <p:cNvPr id="33" name="Rectangle 32">
            <a:extLst>
              <a:ext uri="{FF2B5EF4-FFF2-40B4-BE49-F238E27FC236}">
                <a16:creationId xmlns:a16="http://schemas.microsoft.com/office/drawing/2014/main" id="{D53DF3AE-730A-F62E-7016-6BF5214803E4}"/>
              </a:ext>
            </a:extLst>
          </p:cNvPr>
          <p:cNvSpPr/>
          <p:nvPr/>
        </p:nvSpPr>
        <p:spPr>
          <a:xfrm>
            <a:off x="809390" y="3092115"/>
            <a:ext cx="3215967" cy="315227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TextBox 33">
            <a:extLst>
              <a:ext uri="{FF2B5EF4-FFF2-40B4-BE49-F238E27FC236}">
                <a16:creationId xmlns:a16="http://schemas.microsoft.com/office/drawing/2014/main" id="{1CA9E210-E253-99D7-33DC-F8FC7434D470}"/>
              </a:ext>
            </a:extLst>
          </p:cNvPr>
          <p:cNvSpPr txBox="1"/>
          <p:nvPr/>
        </p:nvSpPr>
        <p:spPr>
          <a:xfrm>
            <a:off x="964170" y="3753792"/>
            <a:ext cx="2851746" cy="2246769"/>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GB" sz="1400" b="1"/>
              <a:t>Credible, up-to-date evidence </a:t>
            </a:r>
            <a:r>
              <a:rPr lang="en-GB" sz="1400"/>
              <a:t>is central to creating trust between parties. </a:t>
            </a:r>
          </a:p>
          <a:p>
            <a:pPr marL="285750" indent="-285750">
              <a:buFont typeface="Arial" panose="020B0604020202020204" pitchFamily="34" charset="0"/>
              <a:buChar char="•"/>
            </a:pPr>
            <a:r>
              <a:rPr lang="en-GB" sz="1400"/>
              <a:t>Trust is effectively built through </a:t>
            </a:r>
            <a:r>
              <a:rPr lang="en-GB" sz="1400" b="1"/>
              <a:t>long-term</a:t>
            </a:r>
            <a:r>
              <a:rPr lang="en-GB" sz="1400"/>
              <a:t> collaborative work.</a:t>
            </a:r>
            <a:endParaRPr lang="en-GB" sz="1400">
              <a:cs typeface="Calibri"/>
            </a:endParaRPr>
          </a:p>
          <a:p>
            <a:pPr marL="285750" indent="-285750">
              <a:buFont typeface="Arial" panose="020B0604020202020204" pitchFamily="34" charset="0"/>
              <a:buChar char="•"/>
            </a:pPr>
            <a:r>
              <a:rPr lang="en-GB" sz="1400">
                <a:effectLst/>
                <a:latin typeface="Calibri"/>
                <a:ea typeface="Calibri" panose="020F0502020204030204" pitchFamily="34" charset="0"/>
                <a:cs typeface="Arial"/>
              </a:rPr>
              <a:t>To build </a:t>
            </a:r>
            <a:r>
              <a:rPr lang="en-GB" sz="1400">
                <a:latin typeface="Calibri"/>
                <a:ea typeface="Calibri" panose="020F0502020204030204" pitchFamily="34" charset="0"/>
                <a:cs typeface="Arial"/>
              </a:rPr>
              <a:t>trust, it</a:t>
            </a:r>
            <a:r>
              <a:rPr lang="en-GB" sz="1400">
                <a:effectLst/>
                <a:latin typeface="Calibri"/>
                <a:ea typeface="Calibri" panose="020F0502020204030204" pitchFamily="34" charset="0"/>
                <a:cs typeface="Arial"/>
              </a:rPr>
              <a:t> is important to have regular </a:t>
            </a:r>
            <a:r>
              <a:rPr lang="en-GB" sz="1400" b="1">
                <a:effectLst/>
                <a:latin typeface="Calibri"/>
                <a:ea typeface="Calibri" panose="020F0502020204030204" pitchFamily="34" charset="0"/>
                <a:cs typeface="Arial"/>
              </a:rPr>
              <a:t>platforms for collaboration and communication </a:t>
            </a:r>
            <a:r>
              <a:rPr lang="en-GB" sz="1400">
                <a:effectLst/>
                <a:latin typeface="Calibri"/>
                <a:ea typeface="Calibri" panose="020F0502020204030204" pitchFamily="34" charset="0"/>
                <a:cs typeface="Arial"/>
              </a:rPr>
              <a:t>between state and non-state actors.</a:t>
            </a:r>
            <a:r>
              <a:rPr lang="en-GB" sz="1400">
                <a:latin typeface="Calibri"/>
                <a:ea typeface="Calibri" panose="020F0502020204030204" pitchFamily="34" charset="0"/>
                <a:cs typeface="Arial"/>
              </a:rPr>
              <a:t> </a:t>
            </a:r>
            <a:endParaRPr lang="en-GB" sz="1400"/>
          </a:p>
        </p:txBody>
      </p:sp>
      <p:sp>
        <p:nvSpPr>
          <p:cNvPr id="35" name="TextBox 34">
            <a:extLst>
              <a:ext uri="{FF2B5EF4-FFF2-40B4-BE49-F238E27FC236}">
                <a16:creationId xmlns:a16="http://schemas.microsoft.com/office/drawing/2014/main" id="{76B9D26F-6DB3-8917-9AB4-A0302DF6C83D}"/>
              </a:ext>
            </a:extLst>
          </p:cNvPr>
          <p:cNvSpPr txBox="1"/>
          <p:nvPr/>
        </p:nvSpPr>
        <p:spPr>
          <a:xfrm>
            <a:off x="964170" y="3326125"/>
            <a:ext cx="2208531" cy="338554"/>
          </a:xfrm>
          <a:prstGeom prst="rect">
            <a:avLst/>
          </a:prstGeom>
          <a:noFill/>
        </p:spPr>
        <p:txBody>
          <a:bodyPr wrap="square" rtlCol="0">
            <a:spAutoFit/>
          </a:bodyPr>
          <a:lstStyle/>
          <a:p>
            <a:r>
              <a:rPr lang="en-GB" sz="1600" b="1">
                <a:solidFill>
                  <a:srgbClr val="004AAD"/>
                </a:solidFill>
              </a:rPr>
              <a:t>What we have learned:</a:t>
            </a:r>
          </a:p>
        </p:txBody>
      </p:sp>
      <p:grpSp>
        <p:nvGrpSpPr>
          <p:cNvPr id="3" name="Group 2">
            <a:extLst>
              <a:ext uri="{FF2B5EF4-FFF2-40B4-BE49-F238E27FC236}">
                <a16:creationId xmlns:a16="http://schemas.microsoft.com/office/drawing/2014/main" id="{B60CF56A-ACE9-4FC5-F5AC-C81F94EBD39C}"/>
              </a:ext>
            </a:extLst>
          </p:cNvPr>
          <p:cNvGrpSpPr/>
          <p:nvPr/>
        </p:nvGrpSpPr>
        <p:grpSpPr>
          <a:xfrm>
            <a:off x="4180136" y="3367690"/>
            <a:ext cx="7459104" cy="2876697"/>
            <a:chOff x="1272665" y="2142929"/>
            <a:chExt cx="9317285" cy="2876697"/>
          </a:xfrm>
        </p:grpSpPr>
        <p:sp>
          <p:nvSpPr>
            <p:cNvPr id="4" name="Rounded Rectangle 3">
              <a:extLst>
                <a:ext uri="{FF2B5EF4-FFF2-40B4-BE49-F238E27FC236}">
                  <a16:creationId xmlns:a16="http://schemas.microsoft.com/office/drawing/2014/main" id="{AA092124-A9D8-D552-201C-A7728EB3F27D}"/>
                </a:ext>
              </a:extLst>
            </p:cNvPr>
            <p:cNvSpPr/>
            <p:nvPr/>
          </p:nvSpPr>
          <p:spPr>
            <a:xfrm>
              <a:off x="6744868" y="3976985"/>
              <a:ext cx="1698172" cy="708621"/>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050" b="1">
                  <a:solidFill>
                    <a:schemeClr val="tx1"/>
                  </a:solidFill>
                </a:rPr>
                <a:t>Platforms &amp; delivery partners </a:t>
              </a:r>
              <a:r>
                <a:rPr lang="en-GB" sz="1050">
                  <a:solidFill>
                    <a:schemeClr val="tx1"/>
                  </a:solidFill>
                </a:rPr>
                <a:t>to implement solutions</a:t>
              </a:r>
              <a:endParaRPr lang="en-GB" sz="1050" b="1">
                <a:solidFill>
                  <a:schemeClr val="tx1"/>
                </a:solidFill>
              </a:endParaRPr>
            </a:p>
          </p:txBody>
        </p:sp>
        <p:sp>
          <p:nvSpPr>
            <p:cNvPr id="5" name="Rectangle 4">
              <a:extLst>
                <a:ext uri="{FF2B5EF4-FFF2-40B4-BE49-F238E27FC236}">
                  <a16:creationId xmlns:a16="http://schemas.microsoft.com/office/drawing/2014/main" id="{E732AFB6-F0A4-AE12-92C9-687597D3EA1E}"/>
                </a:ext>
              </a:extLst>
            </p:cNvPr>
            <p:cNvSpPr/>
            <p:nvPr/>
          </p:nvSpPr>
          <p:spPr>
            <a:xfrm>
              <a:off x="1272665" y="2289423"/>
              <a:ext cx="1803994" cy="27302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6" name="Rounded Rectangle 5">
              <a:extLst>
                <a:ext uri="{FF2B5EF4-FFF2-40B4-BE49-F238E27FC236}">
                  <a16:creationId xmlns:a16="http://schemas.microsoft.com/office/drawing/2014/main" id="{D2BA46DC-CBAE-C83D-F639-D04001157C33}"/>
                </a:ext>
              </a:extLst>
            </p:cNvPr>
            <p:cNvSpPr/>
            <p:nvPr/>
          </p:nvSpPr>
          <p:spPr>
            <a:xfrm>
              <a:off x="8829936" y="2924324"/>
              <a:ext cx="1640954" cy="1832311"/>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050" b="1">
                  <a:solidFill>
                    <a:schemeClr val="tx1"/>
                  </a:solidFill>
                </a:rPr>
                <a:t>System Level Goal</a:t>
              </a:r>
              <a:r>
                <a:rPr lang="en-GB" sz="1050">
                  <a:solidFill>
                    <a:schemeClr val="tx1"/>
                  </a:solidFill>
                </a:rPr>
                <a:t>: public &amp; private seen as one system supported by government oversight &amp; partnerships; and delivering goals of equity &amp; learning</a:t>
              </a:r>
            </a:p>
          </p:txBody>
        </p:sp>
        <p:sp>
          <p:nvSpPr>
            <p:cNvPr id="7" name="Rounded Rectangle 6">
              <a:extLst>
                <a:ext uri="{FF2B5EF4-FFF2-40B4-BE49-F238E27FC236}">
                  <a16:creationId xmlns:a16="http://schemas.microsoft.com/office/drawing/2014/main" id="{B09239EB-27D8-636B-67B5-825C5DC3BB03}"/>
                </a:ext>
              </a:extLst>
            </p:cNvPr>
            <p:cNvSpPr/>
            <p:nvPr/>
          </p:nvSpPr>
          <p:spPr>
            <a:xfrm>
              <a:off x="1335640" y="2989484"/>
              <a:ext cx="1698172" cy="692346"/>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a:solidFill>
                    <a:schemeClr val="tx1"/>
                  </a:solidFill>
                </a:rPr>
                <a:t>A </a:t>
              </a:r>
              <a:r>
                <a:rPr lang="en-GB" sz="1050" b="1">
                  <a:solidFill>
                    <a:schemeClr val="tx1"/>
                  </a:solidFill>
                </a:rPr>
                <a:t>mindset</a:t>
              </a:r>
              <a:r>
                <a:rPr lang="en-GB" sz="1050">
                  <a:solidFill>
                    <a:schemeClr val="tx1"/>
                  </a:solidFill>
                </a:rPr>
                <a:t> that sees non-state education as outside public policy</a:t>
              </a:r>
            </a:p>
          </p:txBody>
        </p:sp>
        <p:sp>
          <p:nvSpPr>
            <p:cNvPr id="8" name="TextBox 7">
              <a:extLst>
                <a:ext uri="{FF2B5EF4-FFF2-40B4-BE49-F238E27FC236}">
                  <a16:creationId xmlns:a16="http://schemas.microsoft.com/office/drawing/2014/main" id="{CC2BB066-8DFE-EABD-9896-915C66366178}"/>
                </a:ext>
              </a:extLst>
            </p:cNvPr>
            <p:cNvSpPr txBox="1"/>
            <p:nvPr/>
          </p:nvSpPr>
          <p:spPr>
            <a:xfrm>
              <a:off x="1379212" y="2394591"/>
              <a:ext cx="1611028" cy="261610"/>
            </a:xfrm>
            <a:prstGeom prst="rect">
              <a:avLst/>
            </a:prstGeom>
            <a:noFill/>
          </p:spPr>
          <p:txBody>
            <a:bodyPr wrap="square" rtlCol="0">
              <a:spAutoFit/>
            </a:bodyPr>
            <a:lstStyle/>
            <a:p>
              <a:pPr algn="ctr"/>
              <a:r>
                <a:rPr lang="en-GB" sz="1100" b="1"/>
                <a:t>Problem Statements</a:t>
              </a:r>
            </a:p>
          </p:txBody>
        </p:sp>
        <p:sp>
          <p:nvSpPr>
            <p:cNvPr id="9" name="Rounded Rectangle 8">
              <a:extLst>
                <a:ext uri="{FF2B5EF4-FFF2-40B4-BE49-F238E27FC236}">
                  <a16:creationId xmlns:a16="http://schemas.microsoft.com/office/drawing/2014/main" id="{1D8142AD-5E22-11D7-3128-236F9E28B188}"/>
                </a:ext>
              </a:extLst>
            </p:cNvPr>
            <p:cNvSpPr/>
            <p:nvPr/>
          </p:nvSpPr>
          <p:spPr>
            <a:xfrm>
              <a:off x="3505126" y="3125084"/>
              <a:ext cx="1255421" cy="664638"/>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b="1" dirty="0">
                  <a:solidFill>
                    <a:schemeClr val="tx1"/>
                  </a:solidFill>
                </a:rPr>
                <a:t>Data &amp; Evidence</a:t>
              </a:r>
              <a:r>
                <a:rPr lang="en-GB" sz="1050" dirty="0">
                  <a:solidFill>
                    <a:schemeClr val="tx1"/>
                  </a:solidFill>
                </a:rPr>
                <a:t> </a:t>
              </a:r>
              <a:r>
                <a:rPr lang="en-GB" sz="1050" b="1" dirty="0">
                  <a:solidFill>
                    <a:schemeClr val="tx1"/>
                  </a:solidFill>
                </a:rPr>
                <a:t>Generation</a:t>
              </a:r>
            </a:p>
          </p:txBody>
        </p:sp>
        <p:sp>
          <p:nvSpPr>
            <p:cNvPr id="10" name="Rounded Rectangle 1">
              <a:extLst>
                <a:ext uri="{FF2B5EF4-FFF2-40B4-BE49-F238E27FC236}">
                  <a16:creationId xmlns:a16="http://schemas.microsoft.com/office/drawing/2014/main" id="{980D95FC-9F66-3616-7613-D95D059EB134}"/>
                </a:ext>
              </a:extLst>
            </p:cNvPr>
            <p:cNvSpPr/>
            <p:nvPr/>
          </p:nvSpPr>
          <p:spPr>
            <a:xfrm>
              <a:off x="5121909" y="3632028"/>
              <a:ext cx="1275861" cy="659677"/>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b="1">
                  <a:solidFill>
                    <a:schemeClr val="tx1"/>
                  </a:solidFill>
                </a:rPr>
                <a:t>Trust Building</a:t>
              </a:r>
            </a:p>
          </p:txBody>
        </p:sp>
        <p:sp>
          <p:nvSpPr>
            <p:cNvPr id="11" name="Rounded Rectangle 5">
              <a:extLst>
                <a:ext uri="{FF2B5EF4-FFF2-40B4-BE49-F238E27FC236}">
                  <a16:creationId xmlns:a16="http://schemas.microsoft.com/office/drawing/2014/main" id="{FACFFE57-F539-7217-1BB6-97198FFB43B1}"/>
                </a:ext>
              </a:extLst>
            </p:cNvPr>
            <p:cNvSpPr/>
            <p:nvPr/>
          </p:nvSpPr>
          <p:spPr>
            <a:xfrm>
              <a:off x="6744868" y="3074047"/>
              <a:ext cx="1698172" cy="709906"/>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a:solidFill>
                    <a:schemeClr val="tx1"/>
                  </a:solidFill>
                </a:rPr>
                <a:t>A </a:t>
              </a:r>
              <a:r>
                <a:rPr lang="en-GB" sz="1050" b="1">
                  <a:solidFill>
                    <a:schemeClr val="tx1"/>
                  </a:solidFill>
                </a:rPr>
                <a:t>shared understanding, trust and common goals </a:t>
              </a:r>
            </a:p>
          </p:txBody>
        </p:sp>
        <p:sp>
          <p:nvSpPr>
            <p:cNvPr id="12" name="Right Bracket 11">
              <a:extLst>
                <a:ext uri="{FF2B5EF4-FFF2-40B4-BE49-F238E27FC236}">
                  <a16:creationId xmlns:a16="http://schemas.microsoft.com/office/drawing/2014/main" id="{78F07AEE-AC13-5801-6FE1-ED9B49CF03E9}"/>
                </a:ext>
              </a:extLst>
            </p:cNvPr>
            <p:cNvSpPr/>
            <p:nvPr/>
          </p:nvSpPr>
          <p:spPr>
            <a:xfrm rot="16200000">
              <a:off x="4768654" y="967625"/>
              <a:ext cx="357482" cy="3019669"/>
            </a:xfrm>
            <a:prstGeom prst="rightBracket">
              <a:avLst>
                <a:gd name="adj" fmla="val 78477"/>
              </a:avLst>
            </a:prstGeom>
            <a:ln w="19050">
              <a:solidFill>
                <a:srgbClr val="004AA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400"/>
            </a:p>
          </p:txBody>
        </p:sp>
        <p:sp>
          <p:nvSpPr>
            <p:cNvPr id="13" name="TextBox 12">
              <a:extLst>
                <a:ext uri="{FF2B5EF4-FFF2-40B4-BE49-F238E27FC236}">
                  <a16:creationId xmlns:a16="http://schemas.microsoft.com/office/drawing/2014/main" id="{18551F8C-8ACD-3D98-1E0E-3897EC772015}"/>
                </a:ext>
              </a:extLst>
            </p:cNvPr>
            <p:cNvSpPr txBox="1"/>
            <p:nvPr/>
          </p:nvSpPr>
          <p:spPr>
            <a:xfrm>
              <a:off x="4461276" y="2156785"/>
              <a:ext cx="952430" cy="261610"/>
            </a:xfrm>
            <a:prstGeom prst="rect">
              <a:avLst/>
            </a:prstGeom>
            <a:solidFill>
              <a:schemeClr val="bg1"/>
            </a:solidFill>
          </p:spPr>
          <p:txBody>
            <a:bodyPr wrap="square" rtlCol="0">
              <a:spAutoFit/>
            </a:bodyPr>
            <a:lstStyle/>
            <a:p>
              <a:pPr algn="ctr"/>
              <a:r>
                <a:rPr lang="en-GB" sz="1100" b="1"/>
                <a:t>Activities</a:t>
              </a:r>
            </a:p>
          </p:txBody>
        </p:sp>
        <p:sp>
          <p:nvSpPr>
            <p:cNvPr id="14" name="Right Bracket 13">
              <a:extLst>
                <a:ext uri="{FF2B5EF4-FFF2-40B4-BE49-F238E27FC236}">
                  <a16:creationId xmlns:a16="http://schemas.microsoft.com/office/drawing/2014/main" id="{96D2C097-BC53-C83D-94C1-1E05BBF01950}"/>
                </a:ext>
              </a:extLst>
            </p:cNvPr>
            <p:cNvSpPr/>
            <p:nvPr/>
          </p:nvSpPr>
          <p:spPr>
            <a:xfrm rot="16200000">
              <a:off x="7339331" y="1514597"/>
              <a:ext cx="366777" cy="1916430"/>
            </a:xfrm>
            <a:prstGeom prst="rightBracket">
              <a:avLst>
                <a:gd name="adj" fmla="val 50930"/>
              </a:avLst>
            </a:prstGeom>
            <a:ln w="19050">
              <a:solidFill>
                <a:srgbClr val="004AA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400"/>
            </a:p>
          </p:txBody>
        </p:sp>
        <p:sp>
          <p:nvSpPr>
            <p:cNvPr id="15" name="TextBox 14">
              <a:extLst>
                <a:ext uri="{FF2B5EF4-FFF2-40B4-BE49-F238E27FC236}">
                  <a16:creationId xmlns:a16="http://schemas.microsoft.com/office/drawing/2014/main" id="{F8E2F5C4-4307-E1A3-83F4-84D208742E20}"/>
                </a:ext>
              </a:extLst>
            </p:cNvPr>
            <p:cNvSpPr txBox="1"/>
            <p:nvPr/>
          </p:nvSpPr>
          <p:spPr>
            <a:xfrm>
              <a:off x="7021969" y="2142929"/>
              <a:ext cx="1001500" cy="261610"/>
            </a:xfrm>
            <a:prstGeom prst="rect">
              <a:avLst/>
            </a:prstGeom>
            <a:solidFill>
              <a:schemeClr val="bg1"/>
            </a:solidFill>
          </p:spPr>
          <p:txBody>
            <a:bodyPr wrap="square" rtlCol="0">
              <a:spAutoFit/>
            </a:bodyPr>
            <a:lstStyle/>
            <a:p>
              <a:pPr algn="ctr"/>
              <a:r>
                <a:rPr lang="en-GB" sz="1100" b="1"/>
                <a:t>Outcomes</a:t>
              </a:r>
            </a:p>
          </p:txBody>
        </p:sp>
        <p:sp>
          <p:nvSpPr>
            <p:cNvPr id="16" name="Right Bracket 15">
              <a:extLst>
                <a:ext uri="{FF2B5EF4-FFF2-40B4-BE49-F238E27FC236}">
                  <a16:creationId xmlns:a16="http://schemas.microsoft.com/office/drawing/2014/main" id="{8702829A-4958-5A96-BBA9-1A3DEA93E039}"/>
                </a:ext>
              </a:extLst>
            </p:cNvPr>
            <p:cNvSpPr/>
            <p:nvPr/>
          </p:nvSpPr>
          <p:spPr>
            <a:xfrm rot="16200000">
              <a:off x="9448347" y="1514597"/>
              <a:ext cx="366776" cy="1916430"/>
            </a:xfrm>
            <a:prstGeom prst="rightBracket">
              <a:avLst>
                <a:gd name="adj" fmla="val 44043"/>
              </a:avLst>
            </a:prstGeom>
            <a:ln w="19050">
              <a:solidFill>
                <a:srgbClr val="004AA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400"/>
            </a:p>
          </p:txBody>
        </p:sp>
        <p:sp>
          <p:nvSpPr>
            <p:cNvPr id="17" name="TextBox 16">
              <a:extLst>
                <a:ext uri="{FF2B5EF4-FFF2-40B4-BE49-F238E27FC236}">
                  <a16:creationId xmlns:a16="http://schemas.microsoft.com/office/drawing/2014/main" id="{FA91BF78-F4EE-AA05-CD25-13F6D8182AB6}"/>
                </a:ext>
              </a:extLst>
            </p:cNvPr>
            <p:cNvSpPr txBox="1"/>
            <p:nvPr/>
          </p:nvSpPr>
          <p:spPr>
            <a:xfrm>
              <a:off x="9130983" y="2156784"/>
              <a:ext cx="1001500" cy="261610"/>
            </a:xfrm>
            <a:prstGeom prst="rect">
              <a:avLst/>
            </a:prstGeom>
            <a:solidFill>
              <a:schemeClr val="bg1"/>
            </a:solidFill>
          </p:spPr>
          <p:txBody>
            <a:bodyPr wrap="square" rtlCol="0">
              <a:spAutoFit/>
            </a:bodyPr>
            <a:lstStyle/>
            <a:p>
              <a:pPr algn="ctr"/>
              <a:r>
                <a:rPr lang="en-GB" sz="1100" b="1"/>
                <a:t>Impact</a:t>
              </a:r>
            </a:p>
          </p:txBody>
        </p:sp>
        <p:sp>
          <p:nvSpPr>
            <p:cNvPr id="36" name="Rounded Rectangle 35">
              <a:extLst>
                <a:ext uri="{FF2B5EF4-FFF2-40B4-BE49-F238E27FC236}">
                  <a16:creationId xmlns:a16="http://schemas.microsoft.com/office/drawing/2014/main" id="{7826760D-4724-0DF0-DFAB-5E507F482450}"/>
                </a:ext>
              </a:extLst>
            </p:cNvPr>
            <p:cNvSpPr/>
            <p:nvPr/>
          </p:nvSpPr>
          <p:spPr>
            <a:xfrm>
              <a:off x="3505126" y="4014746"/>
              <a:ext cx="1255421" cy="665279"/>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b="1">
                  <a:solidFill>
                    <a:schemeClr val="tx1"/>
                  </a:solidFill>
                </a:rPr>
                <a:t>Coalition Building</a:t>
              </a:r>
            </a:p>
          </p:txBody>
        </p:sp>
        <p:sp>
          <p:nvSpPr>
            <p:cNvPr id="38" name="Rounded Rectangle 37">
              <a:extLst>
                <a:ext uri="{FF2B5EF4-FFF2-40B4-BE49-F238E27FC236}">
                  <a16:creationId xmlns:a16="http://schemas.microsoft.com/office/drawing/2014/main" id="{62D8D41D-242A-CF69-EE96-9E11D5488928}"/>
                </a:ext>
              </a:extLst>
            </p:cNvPr>
            <p:cNvSpPr/>
            <p:nvPr/>
          </p:nvSpPr>
          <p:spPr>
            <a:xfrm>
              <a:off x="1320972" y="3749963"/>
              <a:ext cx="1698172" cy="1014185"/>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050">
                  <a:solidFill>
                    <a:schemeClr val="tx1"/>
                  </a:solidFill>
                </a:rPr>
                <a:t>Lack of </a:t>
              </a:r>
              <a:r>
                <a:rPr lang="en-GB" sz="1050" b="1">
                  <a:solidFill>
                    <a:schemeClr val="tx1"/>
                  </a:solidFill>
                </a:rPr>
                <a:t>platforms</a:t>
              </a:r>
              <a:r>
                <a:rPr lang="en-GB" sz="1050">
                  <a:solidFill>
                    <a:schemeClr val="tx1"/>
                  </a:solidFill>
                </a:rPr>
                <a:t> to support innovations in public-private collaboration</a:t>
              </a:r>
              <a:endParaRPr lang="en-GB" sz="1050" b="1">
                <a:solidFill>
                  <a:schemeClr val="tx1"/>
                </a:solidFill>
              </a:endParaRPr>
            </a:p>
          </p:txBody>
        </p:sp>
      </p:grpSp>
    </p:spTree>
    <p:extLst>
      <p:ext uri="{BB962C8B-B14F-4D97-AF65-F5344CB8AC3E}">
        <p14:creationId xmlns:p14="http://schemas.microsoft.com/office/powerpoint/2010/main" val="18284108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04C17F7-EAC3-6721-3635-CD1D3B21FA1E}"/>
              </a:ext>
            </a:extLst>
          </p:cNvPr>
          <p:cNvSpPr txBox="1"/>
          <p:nvPr/>
        </p:nvSpPr>
        <p:spPr>
          <a:xfrm>
            <a:off x="4812962" y="1754021"/>
            <a:ext cx="5470906" cy="2308324"/>
          </a:xfrm>
          <a:prstGeom prst="rect">
            <a:avLst/>
          </a:prstGeom>
          <a:noFill/>
        </p:spPr>
        <p:txBody>
          <a:bodyPr wrap="square" rtlCol="0">
            <a:spAutoFit/>
          </a:bodyPr>
          <a:lstStyle/>
          <a:p>
            <a:r>
              <a:rPr lang="en-GB" sz="7200" b="1">
                <a:solidFill>
                  <a:schemeClr val="bg1"/>
                </a:solidFill>
              </a:rPr>
              <a:t>Where to next</a:t>
            </a:r>
          </a:p>
        </p:txBody>
      </p:sp>
      <p:sp>
        <p:nvSpPr>
          <p:cNvPr id="4" name="TextBox 3">
            <a:extLst>
              <a:ext uri="{FF2B5EF4-FFF2-40B4-BE49-F238E27FC236}">
                <a16:creationId xmlns:a16="http://schemas.microsoft.com/office/drawing/2014/main" id="{2DF10890-085F-E37B-D735-FBB4675E74D5}"/>
              </a:ext>
            </a:extLst>
          </p:cNvPr>
          <p:cNvSpPr txBox="1"/>
          <p:nvPr/>
        </p:nvSpPr>
        <p:spPr>
          <a:xfrm>
            <a:off x="4812961" y="4070536"/>
            <a:ext cx="6485515" cy="461665"/>
          </a:xfrm>
          <a:prstGeom prst="rect">
            <a:avLst/>
          </a:prstGeom>
          <a:noFill/>
        </p:spPr>
        <p:txBody>
          <a:bodyPr wrap="square" rtlCol="0">
            <a:spAutoFit/>
          </a:bodyPr>
          <a:lstStyle/>
          <a:p>
            <a:r>
              <a:rPr lang="en-GB" sz="2400">
                <a:solidFill>
                  <a:schemeClr val="bg1"/>
                </a:solidFill>
              </a:rPr>
              <a:t>Conclusions and recommendations for action</a:t>
            </a:r>
          </a:p>
        </p:txBody>
      </p:sp>
      <p:pic>
        <p:nvPicPr>
          <p:cNvPr id="6" name="Graphic 5" descr="Shoe footprints with solid fill">
            <a:extLst>
              <a:ext uri="{FF2B5EF4-FFF2-40B4-BE49-F238E27FC236}">
                <a16:creationId xmlns:a16="http://schemas.microsoft.com/office/drawing/2014/main" id="{2B16D2CA-A769-397F-FBD6-498F21CA61E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27180" y="1336109"/>
            <a:ext cx="4185781" cy="4185781"/>
          </a:xfrm>
          <a:prstGeom prst="rect">
            <a:avLst/>
          </a:prstGeom>
        </p:spPr>
      </p:pic>
    </p:spTree>
    <p:extLst>
      <p:ext uri="{BB962C8B-B14F-4D97-AF65-F5344CB8AC3E}">
        <p14:creationId xmlns:p14="http://schemas.microsoft.com/office/powerpoint/2010/main" val="16603136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7F031-4AF7-F0BB-9BDC-C423FA44E646}"/>
              </a:ext>
            </a:extLst>
          </p:cNvPr>
          <p:cNvSpPr>
            <a:spLocks noGrp="1"/>
          </p:cNvSpPr>
          <p:nvPr>
            <p:ph type="title"/>
          </p:nvPr>
        </p:nvSpPr>
        <p:spPr/>
        <p:txBody>
          <a:bodyPr/>
          <a:lstStyle/>
          <a:p>
            <a:r>
              <a:rPr lang="en-GB">
                <a:solidFill>
                  <a:srgbClr val="004AAD"/>
                </a:solidFill>
                <a:latin typeface="Arial"/>
                <a:cs typeface="Arial"/>
              </a:rPr>
              <a:t>Three Needs for the Future</a:t>
            </a:r>
          </a:p>
        </p:txBody>
      </p:sp>
      <p:sp>
        <p:nvSpPr>
          <p:cNvPr id="4" name="TextBox 3">
            <a:extLst>
              <a:ext uri="{FF2B5EF4-FFF2-40B4-BE49-F238E27FC236}">
                <a16:creationId xmlns:a16="http://schemas.microsoft.com/office/drawing/2014/main" id="{77195620-6254-E723-181E-7B4AD6B4C2BC}"/>
              </a:ext>
            </a:extLst>
          </p:cNvPr>
          <p:cNvSpPr txBox="1"/>
          <p:nvPr/>
        </p:nvSpPr>
        <p:spPr>
          <a:xfrm>
            <a:off x="838200" y="1564089"/>
            <a:ext cx="10494818" cy="4610236"/>
          </a:xfrm>
          <a:prstGeom prst="rect">
            <a:avLst/>
          </a:prstGeom>
          <a:noFill/>
        </p:spPr>
        <p:txBody>
          <a:bodyPr wrap="square" lIns="91440" tIns="45720" rIns="91440" bIns="45720" anchor="t">
            <a:spAutoFit/>
          </a:bodyPr>
          <a:lstStyle/>
          <a:p>
            <a:pPr marL="342900" indent="-342900">
              <a:lnSpc>
                <a:spcPct val="115000"/>
              </a:lnSpc>
              <a:spcBef>
                <a:spcPts val="600"/>
              </a:spcBef>
              <a:buFont typeface="+mj-lt"/>
              <a:buAutoNum type="arabicPeriod"/>
            </a:pPr>
            <a:r>
              <a:rPr lang="en-GB" sz="1800" b="1">
                <a:effectLst/>
                <a:latin typeface="Calibri"/>
                <a:ea typeface="Calibri" panose="020F0502020204030204" pitchFamily="34" charset="0"/>
                <a:cs typeface="Arial"/>
              </a:rPr>
              <a:t>Global recognition of the need for greater engagement and collaboration</a:t>
            </a:r>
            <a:r>
              <a:rPr lang="en-GB" b="1">
                <a:latin typeface="Calibri"/>
                <a:ea typeface="Calibri" panose="020F0502020204030204" pitchFamily="34" charset="0"/>
                <a:cs typeface="Arial"/>
              </a:rPr>
              <a:t> between state and non-state actors</a:t>
            </a:r>
            <a:r>
              <a:rPr lang="en-GB" sz="1800" b="1">
                <a:effectLst/>
                <a:latin typeface="Calibri"/>
                <a:ea typeface="Calibri" panose="020F0502020204030204" pitchFamily="34" charset="0"/>
                <a:cs typeface="Arial"/>
              </a:rPr>
              <a:t>, and discussion on how to achieve it.</a:t>
            </a:r>
            <a:r>
              <a:rPr lang="en-GB">
                <a:latin typeface="Calibri"/>
                <a:ea typeface="Calibri" panose="020F0502020204030204" pitchFamily="34" charset="0"/>
                <a:cs typeface="Arial"/>
              </a:rPr>
              <a:t> The</a:t>
            </a:r>
            <a:r>
              <a:rPr lang="en-GB" sz="1800">
                <a:effectLst/>
                <a:latin typeface="Calibri"/>
                <a:ea typeface="Calibri" panose="020F0502020204030204" pitchFamily="34" charset="0"/>
                <a:cs typeface="Arial"/>
              </a:rPr>
              <a:t> guide has outlined case studies of where positive engagement has been fostered, and provides a framework for how better engagement can support a pathway towards access to quality education for all.</a:t>
            </a:r>
          </a:p>
          <a:p>
            <a:pPr marL="342900" lvl="0" indent="-342900">
              <a:lnSpc>
                <a:spcPct val="115000"/>
              </a:lnSpc>
              <a:spcBef>
                <a:spcPts val="600"/>
              </a:spcBef>
              <a:buFont typeface="+mj-lt"/>
              <a:buAutoNum type="arabicPeriod"/>
            </a:pPr>
            <a:endParaRPr lang="en-GB" sz="1800">
              <a:effectLst/>
              <a:latin typeface="Calibri" panose="020F0502020204030204" pitchFamily="34" charset="0"/>
              <a:ea typeface="Calibri" panose="020F0502020204030204" pitchFamily="34" charset="0"/>
              <a:cs typeface="Arial" panose="020B0604020202020204" pitchFamily="34" charset="0"/>
            </a:endParaRPr>
          </a:p>
          <a:p>
            <a:pPr marL="342900" indent="-342900">
              <a:lnSpc>
                <a:spcPct val="115000"/>
              </a:lnSpc>
              <a:buFont typeface="+mj-lt"/>
              <a:buAutoNum type="arabicPeriod"/>
            </a:pPr>
            <a:r>
              <a:rPr lang="en-GB" sz="1800" b="1">
                <a:effectLst/>
                <a:latin typeface="Calibri"/>
                <a:ea typeface="Calibri" panose="020F0502020204030204" pitchFamily="34" charset="0"/>
                <a:cs typeface="Arial"/>
              </a:rPr>
              <a:t>Organisations </a:t>
            </a:r>
            <a:r>
              <a:rPr lang="en-GB" b="1">
                <a:latin typeface="Calibri"/>
                <a:ea typeface="Calibri" panose="020F0502020204030204" pitchFamily="34" charset="0"/>
                <a:cs typeface="Arial"/>
              </a:rPr>
              <a:t>well-positioned</a:t>
            </a:r>
            <a:r>
              <a:rPr lang="en-GB" sz="1800" b="1">
                <a:effectLst/>
                <a:latin typeface="Calibri"/>
                <a:ea typeface="Calibri" panose="020F0502020204030204" pitchFamily="34" charset="0"/>
                <a:cs typeface="Arial"/>
              </a:rPr>
              <a:t> to create or take advantage of opportunities for greater engagement and collaboration. </a:t>
            </a:r>
            <a:r>
              <a:rPr lang="en-GB">
                <a:latin typeface="Calibri"/>
                <a:ea typeface="Calibri" panose="020F0502020204030204" pitchFamily="34" charset="0"/>
                <a:cs typeface="Arial"/>
              </a:rPr>
              <a:t>This</a:t>
            </a:r>
            <a:r>
              <a:rPr lang="en-GB" sz="1800">
                <a:effectLst/>
                <a:latin typeface="Calibri"/>
                <a:ea typeface="Calibri" panose="020F0502020204030204" pitchFamily="34" charset="0"/>
                <a:cs typeface="Arial"/>
              </a:rPr>
              <a:t> guide can be used by </a:t>
            </a:r>
            <a:r>
              <a:rPr lang="en-GB">
                <a:latin typeface="Calibri"/>
                <a:ea typeface="Calibri" panose="020F0502020204030204" pitchFamily="34" charset="0"/>
                <a:cs typeface="Arial"/>
              </a:rPr>
              <a:t>change-making</a:t>
            </a:r>
            <a:r>
              <a:rPr lang="en-GB" sz="1800">
                <a:effectLst/>
                <a:latin typeface="Calibri"/>
                <a:ea typeface="Calibri" panose="020F0502020204030204" pitchFamily="34" charset="0"/>
                <a:cs typeface="Arial"/>
              </a:rPr>
              <a:t> organisations to help them in a) reflecting on their characteristics and assets to support them with organisational growth and positioning, and b) in shaping their strategies and planning their activities to foster engagement with governments.</a:t>
            </a:r>
            <a:endParaRPr lang="en-GB">
              <a:cs typeface="Arial"/>
            </a:endParaRPr>
          </a:p>
          <a:p>
            <a:pPr marL="342900" lvl="0" indent="-342900">
              <a:lnSpc>
                <a:spcPct val="115000"/>
              </a:lnSpc>
              <a:buFont typeface="+mj-lt"/>
              <a:buAutoNum type="arabicPeriod"/>
            </a:pPr>
            <a:endParaRPr lang="en-GB" sz="1800">
              <a:effectLst/>
              <a:latin typeface="Calibri" panose="020F0502020204030204" pitchFamily="34" charset="0"/>
              <a:ea typeface="Calibri" panose="020F0502020204030204" pitchFamily="34" charset="0"/>
              <a:cs typeface="Arial" panose="020B0604020202020204" pitchFamily="34" charset="0"/>
            </a:endParaRPr>
          </a:p>
          <a:p>
            <a:pPr marL="342900" indent="-342900">
              <a:lnSpc>
                <a:spcPct val="115000"/>
              </a:lnSpc>
              <a:spcAft>
                <a:spcPts val="600"/>
              </a:spcAft>
              <a:buFont typeface="+mj-lt"/>
              <a:buAutoNum type="arabicPeriod"/>
            </a:pPr>
            <a:r>
              <a:rPr lang="en-GB" sz="1800" b="1">
                <a:effectLst/>
                <a:latin typeface="Calibri"/>
                <a:ea typeface="Calibri" panose="020F0502020204030204" pitchFamily="34" charset="0"/>
                <a:cs typeface="Arial"/>
              </a:rPr>
              <a:t>Funding and technical support for design and delivery of </a:t>
            </a:r>
            <a:r>
              <a:rPr lang="en-GB" b="1">
                <a:latin typeface="Calibri"/>
                <a:ea typeface="Calibri" panose="020F0502020204030204" pitchFamily="34" charset="0"/>
                <a:cs typeface="Arial"/>
              </a:rPr>
              <a:t>activities that can</a:t>
            </a:r>
            <a:r>
              <a:rPr lang="en-GB" sz="1800" b="1">
                <a:effectLst/>
                <a:latin typeface="Calibri"/>
                <a:ea typeface="Calibri" panose="020F0502020204030204" pitchFamily="34" charset="0"/>
                <a:cs typeface="Arial"/>
              </a:rPr>
              <a:t> push towards more productive engagement and collaboration. </a:t>
            </a:r>
            <a:r>
              <a:rPr lang="en-GB">
                <a:latin typeface="Calibri"/>
                <a:ea typeface="Calibri" panose="020F0502020204030204" pitchFamily="34" charset="0"/>
                <a:cs typeface="Arial"/>
              </a:rPr>
              <a:t>This</a:t>
            </a:r>
            <a:r>
              <a:rPr lang="en-GB" sz="1800">
                <a:effectLst/>
                <a:latin typeface="Calibri"/>
                <a:ea typeface="Calibri" panose="020F0502020204030204" pitchFamily="34" charset="0"/>
                <a:cs typeface="Arial"/>
              </a:rPr>
              <a:t> guide can help funders in designing their funding strategies to target initiatives that can foster better collaboration in the education sector. It can also provide funders with a framework for providing technical support to their grantees.</a:t>
            </a:r>
          </a:p>
        </p:txBody>
      </p:sp>
    </p:spTree>
    <p:extLst>
      <p:ext uri="{BB962C8B-B14F-4D97-AF65-F5344CB8AC3E}">
        <p14:creationId xmlns:p14="http://schemas.microsoft.com/office/powerpoint/2010/main" val="2795757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9CCBC-3FE8-5ECF-A79B-C43A6E40939F}"/>
              </a:ext>
            </a:extLst>
          </p:cNvPr>
          <p:cNvSpPr>
            <a:spLocks noGrp="1"/>
          </p:cNvSpPr>
          <p:nvPr>
            <p:ph type="title"/>
          </p:nvPr>
        </p:nvSpPr>
        <p:spPr/>
        <p:txBody>
          <a:bodyPr/>
          <a:lstStyle/>
          <a:p>
            <a:r>
              <a:rPr lang="en-GB">
                <a:solidFill>
                  <a:srgbClr val="004AAD"/>
                </a:solidFill>
                <a:latin typeface="Arial"/>
                <a:cs typeface="Arial"/>
              </a:rPr>
              <a:t>Next Steps</a:t>
            </a:r>
          </a:p>
        </p:txBody>
      </p:sp>
      <p:sp>
        <p:nvSpPr>
          <p:cNvPr id="4" name="TextBox 3">
            <a:extLst>
              <a:ext uri="{FF2B5EF4-FFF2-40B4-BE49-F238E27FC236}">
                <a16:creationId xmlns:a16="http://schemas.microsoft.com/office/drawing/2014/main" id="{8720CC9A-6B52-E65B-1FFA-F35148CB0032}"/>
              </a:ext>
            </a:extLst>
          </p:cNvPr>
          <p:cNvSpPr txBox="1"/>
          <p:nvPr/>
        </p:nvSpPr>
        <p:spPr>
          <a:xfrm>
            <a:off x="838202" y="1590454"/>
            <a:ext cx="5063836" cy="1208344"/>
          </a:xfrm>
          <a:prstGeom prst="rect">
            <a:avLst/>
          </a:prstGeom>
          <a:solidFill>
            <a:schemeClr val="bg1">
              <a:lumMod val="95000"/>
            </a:schemeClr>
          </a:solidFill>
        </p:spPr>
        <p:txBody>
          <a:bodyPr wrap="square">
            <a:spAutoFit/>
          </a:bodyPr>
          <a:lstStyle/>
          <a:p>
            <a:pPr lvl="0">
              <a:lnSpc>
                <a:spcPct val="115000"/>
              </a:lnSpc>
              <a:spcBef>
                <a:spcPts val="600"/>
              </a:spcBef>
            </a:pPr>
            <a:r>
              <a:rPr lang="en-GB" sz="1600" b="1">
                <a:effectLst/>
                <a:latin typeface="Calibri" panose="020F0502020204030204" pitchFamily="34" charset="0"/>
                <a:ea typeface="Calibri" panose="020F0502020204030204" pitchFamily="34" charset="0"/>
                <a:cs typeface="Arial" panose="020B0604020202020204" pitchFamily="34" charset="0"/>
              </a:rPr>
              <a:t>Action 1: </a:t>
            </a:r>
            <a:r>
              <a:rPr lang="en-GB" sz="1600">
                <a:effectLst/>
                <a:latin typeface="Calibri" panose="020F0502020204030204" pitchFamily="34" charset="0"/>
                <a:ea typeface="Calibri" panose="020F0502020204030204" pitchFamily="34" charset="0"/>
                <a:cs typeface="Arial" panose="020B0604020202020204" pitchFamily="34" charset="0"/>
              </a:rPr>
              <a:t>Non-state actors, particularly the affordable non-state sector plan to collaborate with each other, establish collective voice, generate evidence, and look for opportunities to engage with governments. </a:t>
            </a:r>
          </a:p>
        </p:txBody>
      </p:sp>
      <p:sp>
        <p:nvSpPr>
          <p:cNvPr id="5" name="TextBox 4">
            <a:extLst>
              <a:ext uri="{FF2B5EF4-FFF2-40B4-BE49-F238E27FC236}">
                <a16:creationId xmlns:a16="http://schemas.microsoft.com/office/drawing/2014/main" id="{964CAE20-0842-4E72-8DEC-996C82623FEB}"/>
              </a:ext>
            </a:extLst>
          </p:cNvPr>
          <p:cNvSpPr txBox="1"/>
          <p:nvPr/>
        </p:nvSpPr>
        <p:spPr>
          <a:xfrm>
            <a:off x="838201" y="3132090"/>
            <a:ext cx="5063837" cy="1491499"/>
          </a:xfrm>
          <a:prstGeom prst="rect">
            <a:avLst/>
          </a:prstGeom>
          <a:solidFill>
            <a:schemeClr val="bg1">
              <a:lumMod val="95000"/>
            </a:schemeClr>
          </a:solidFill>
        </p:spPr>
        <p:txBody>
          <a:bodyPr wrap="square" lIns="91440" tIns="45720" rIns="91440" bIns="45720" anchor="t">
            <a:spAutoFit/>
          </a:bodyPr>
          <a:lstStyle/>
          <a:p>
            <a:pPr>
              <a:lnSpc>
                <a:spcPct val="115000"/>
              </a:lnSpc>
            </a:pPr>
            <a:r>
              <a:rPr lang="en-GB" sz="1600" b="1">
                <a:effectLst/>
                <a:latin typeface="Calibri"/>
                <a:ea typeface="Calibri" panose="020F0502020204030204" pitchFamily="34" charset="0"/>
                <a:cs typeface="Arial"/>
              </a:rPr>
              <a:t>Action 2: </a:t>
            </a:r>
            <a:r>
              <a:rPr lang="en-GB" sz="1600">
                <a:effectLst/>
                <a:latin typeface="Calibri"/>
                <a:ea typeface="Calibri" panose="020F0502020204030204" pitchFamily="34" charset="0"/>
                <a:cs typeface="Arial"/>
              </a:rPr>
              <a:t>Governments create platforms and opportunities for collaboration with non-state actors in education. These platforms should create </a:t>
            </a:r>
            <a:r>
              <a:rPr lang="en-GB" sz="1600">
                <a:latin typeface="Calibri"/>
                <a:ea typeface="Calibri" panose="020F0502020204030204" pitchFamily="34" charset="0"/>
                <a:cs typeface="Arial"/>
              </a:rPr>
              <a:t>two-way </a:t>
            </a:r>
            <a:r>
              <a:rPr lang="en-GB" sz="1600">
                <a:effectLst/>
                <a:latin typeface="Calibri"/>
                <a:ea typeface="Calibri" panose="020F0502020204030204" pitchFamily="34" charset="0"/>
                <a:cs typeface="Arial"/>
              </a:rPr>
              <a:t>engagement, leveraging innovation and expertise from the non-state sector, while also creating an enabling environment through regulation.</a:t>
            </a:r>
            <a:r>
              <a:rPr lang="en-GB" sz="1600">
                <a:latin typeface="Calibri"/>
                <a:ea typeface="Calibri" panose="020F0502020204030204" pitchFamily="34" charset="0"/>
                <a:cs typeface="Arial"/>
              </a:rPr>
              <a:t> </a:t>
            </a:r>
            <a:endParaRPr lang="en-GB" sz="1600">
              <a:effectLst/>
              <a:latin typeface="Calibri"/>
              <a:ea typeface="Calibri" panose="020F0502020204030204" pitchFamily="34" charset="0"/>
              <a:cs typeface="Arial" panose="020B0604020202020204" pitchFamily="34" charset="0"/>
            </a:endParaRPr>
          </a:p>
        </p:txBody>
      </p:sp>
      <p:sp>
        <p:nvSpPr>
          <p:cNvPr id="7" name="TextBox 6">
            <a:extLst>
              <a:ext uri="{FF2B5EF4-FFF2-40B4-BE49-F238E27FC236}">
                <a16:creationId xmlns:a16="http://schemas.microsoft.com/office/drawing/2014/main" id="{355081B8-46B0-D2B2-8E5C-7A6A01E024AE}"/>
              </a:ext>
            </a:extLst>
          </p:cNvPr>
          <p:cNvSpPr txBox="1"/>
          <p:nvPr/>
        </p:nvSpPr>
        <p:spPr>
          <a:xfrm>
            <a:off x="838200" y="4992275"/>
            <a:ext cx="5063838" cy="1208344"/>
          </a:xfrm>
          <a:prstGeom prst="rect">
            <a:avLst/>
          </a:prstGeom>
          <a:solidFill>
            <a:schemeClr val="bg1">
              <a:lumMod val="95000"/>
            </a:schemeClr>
          </a:solidFill>
        </p:spPr>
        <p:txBody>
          <a:bodyPr wrap="square">
            <a:spAutoFit/>
          </a:bodyPr>
          <a:lstStyle/>
          <a:p>
            <a:pPr lvl="0">
              <a:lnSpc>
                <a:spcPct val="115000"/>
              </a:lnSpc>
            </a:pPr>
            <a:r>
              <a:rPr lang="en-GB" sz="1600" b="1">
                <a:effectLst/>
                <a:latin typeface="Calibri" panose="020F0502020204030204" pitchFamily="34" charset="0"/>
                <a:ea typeface="Calibri" panose="020F0502020204030204" pitchFamily="34" charset="0"/>
                <a:cs typeface="Arial" panose="020B0604020202020204" pitchFamily="34" charset="0"/>
              </a:rPr>
              <a:t>Action 3: </a:t>
            </a:r>
            <a:r>
              <a:rPr lang="en-GB" sz="1600">
                <a:effectLst/>
                <a:latin typeface="Calibri" panose="020F0502020204030204" pitchFamily="34" charset="0"/>
                <a:ea typeface="Calibri" panose="020F0502020204030204" pitchFamily="34" charset="0"/>
                <a:cs typeface="Arial" panose="020B0604020202020204" pitchFamily="34" charset="0"/>
              </a:rPr>
              <a:t>Research organisations contribute to expanding the evidence base to understand education in the affordable non-state sector, and how engagement can be fostered between state and non-state sectors. </a:t>
            </a:r>
          </a:p>
        </p:txBody>
      </p:sp>
      <p:sp>
        <p:nvSpPr>
          <p:cNvPr id="9" name="TextBox 8">
            <a:extLst>
              <a:ext uri="{FF2B5EF4-FFF2-40B4-BE49-F238E27FC236}">
                <a16:creationId xmlns:a16="http://schemas.microsoft.com/office/drawing/2014/main" id="{D1497F80-CCC9-AE6B-88C1-4A3181AE5134}"/>
              </a:ext>
            </a:extLst>
          </p:cNvPr>
          <p:cNvSpPr txBox="1"/>
          <p:nvPr/>
        </p:nvSpPr>
        <p:spPr>
          <a:xfrm>
            <a:off x="6289964" y="1590454"/>
            <a:ext cx="5063838" cy="1774653"/>
          </a:xfrm>
          <a:prstGeom prst="rect">
            <a:avLst/>
          </a:prstGeom>
          <a:solidFill>
            <a:schemeClr val="bg1">
              <a:lumMod val="95000"/>
            </a:schemeClr>
          </a:solidFill>
        </p:spPr>
        <p:txBody>
          <a:bodyPr wrap="square">
            <a:spAutoFit/>
          </a:bodyPr>
          <a:lstStyle/>
          <a:p>
            <a:pPr lvl="0">
              <a:lnSpc>
                <a:spcPct val="115000"/>
              </a:lnSpc>
            </a:pPr>
            <a:r>
              <a:rPr lang="en-GB" sz="1600" b="1">
                <a:effectLst/>
                <a:latin typeface="Calibri" panose="020F0502020204030204" pitchFamily="34" charset="0"/>
                <a:ea typeface="Calibri" panose="020F0502020204030204" pitchFamily="34" charset="0"/>
                <a:cs typeface="Arial" panose="020B0604020202020204" pitchFamily="34" charset="0"/>
              </a:rPr>
              <a:t>Action 4: </a:t>
            </a:r>
            <a:r>
              <a:rPr lang="en-GB" sz="1600">
                <a:effectLst/>
                <a:latin typeface="Calibri" panose="020F0502020204030204" pitchFamily="34" charset="0"/>
                <a:ea typeface="Calibri" panose="020F0502020204030204" pitchFamily="34" charset="0"/>
                <a:cs typeface="Arial" panose="020B0604020202020204" pitchFamily="34" charset="0"/>
              </a:rPr>
              <a:t>Funding organisations contribute catalytic funding and facilitate technical support to initiatives seeking to foster engagement. This funding can be to research for mapping the sector, or testing solutions, or it can be for coalition building to support organisations looking to establish collective voice in the sector. </a:t>
            </a:r>
          </a:p>
        </p:txBody>
      </p:sp>
      <p:sp>
        <p:nvSpPr>
          <p:cNvPr id="11" name="TextBox 10">
            <a:extLst>
              <a:ext uri="{FF2B5EF4-FFF2-40B4-BE49-F238E27FC236}">
                <a16:creationId xmlns:a16="http://schemas.microsoft.com/office/drawing/2014/main" id="{C0C96013-27BA-24F2-DCFA-DB805054EF74}"/>
              </a:ext>
            </a:extLst>
          </p:cNvPr>
          <p:cNvSpPr txBox="1"/>
          <p:nvPr/>
        </p:nvSpPr>
        <p:spPr>
          <a:xfrm>
            <a:off x="6289964" y="3599794"/>
            <a:ext cx="5063838" cy="1208344"/>
          </a:xfrm>
          <a:prstGeom prst="rect">
            <a:avLst/>
          </a:prstGeom>
          <a:solidFill>
            <a:schemeClr val="bg1">
              <a:lumMod val="95000"/>
            </a:schemeClr>
          </a:solidFill>
        </p:spPr>
        <p:txBody>
          <a:bodyPr wrap="square">
            <a:spAutoFit/>
          </a:bodyPr>
          <a:lstStyle/>
          <a:p>
            <a:pPr lvl="0">
              <a:lnSpc>
                <a:spcPct val="115000"/>
              </a:lnSpc>
              <a:spcAft>
                <a:spcPts val="600"/>
              </a:spcAft>
            </a:pPr>
            <a:r>
              <a:rPr lang="en-GB" sz="1600" b="1">
                <a:effectLst/>
                <a:latin typeface="Calibri" panose="020F0502020204030204" pitchFamily="34" charset="0"/>
                <a:ea typeface="Calibri" panose="020F0502020204030204" pitchFamily="34" charset="0"/>
                <a:cs typeface="Arial" panose="020B0604020202020204" pitchFamily="34" charset="0"/>
              </a:rPr>
              <a:t>Action 5:</a:t>
            </a:r>
            <a:r>
              <a:rPr lang="en-GB" sz="1600">
                <a:effectLst/>
                <a:latin typeface="Calibri" panose="020F0502020204030204" pitchFamily="34" charset="0"/>
                <a:ea typeface="Calibri" panose="020F0502020204030204" pitchFamily="34" charset="0"/>
                <a:cs typeface="Arial" panose="020B0604020202020204" pitchFamily="34" charset="0"/>
              </a:rPr>
              <a:t> International and multi-lateral organisations support collaboration through the production of materials, consolidation of research, and provision of technical support to organisations fostering collaboration nationally. </a:t>
            </a:r>
          </a:p>
        </p:txBody>
      </p:sp>
    </p:spTree>
    <p:extLst>
      <p:ext uri="{BB962C8B-B14F-4D97-AF65-F5344CB8AC3E}">
        <p14:creationId xmlns:p14="http://schemas.microsoft.com/office/powerpoint/2010/main" val="4732764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CA685FD-F52A-CAB7-941C-6C6E97F81E99}"/>
              </a:ext>
            </a:extLst>
          </p:cNvPr>
          <p:cNvSpPr txBox="1"/>
          <p:nvPr/>
        </p:nvSpPr>
        <p:spPr>
          <a:xfrm>
            <a:off x="3996269" y="6248413"/>
            <a:ext cx="8432798" cy="392159"/>
          </a:xfrm>
          <a:prstGeom prst="rect">
            <a:avLst/>
          </a:prstGeom>
          <a:noFill/>
        </p:spPr>
        <p:txBody>
          <a:bodyPr wrap="square" lIns="91440" tIns="45720" rIns="91440" bIns="45720" anchor="t">
            <a:spAutoFit/>
          </a:bodyPr>
          <a:lstStyle/>
          <a:p>
            <a:pPr lvl="0">
              <a:lnSpc>
                <a:spcPct val="114999"/>
              </a:lnSpc>
              <a:spcBef>
                <a:spcPts val="600"/>
              </a:spcBef>
            </a:pPr>
            <a:r>
              <a:rPr lang="en-GB" dirty="0">
                <a:solidFill>
                  <a:srgbClr val="004AAD"/>
                </a:solidFill>
                <a:effectLst/>
                <a:ea typeface="+mn-lt"/>
                <a:cs typeface="+mn-lt"/>
                <a:hlinkClick r:id="rId2">
                  <a:extLst>
                    <a:ext uri="{A12FA001-AC4F-418D-AE19-62706E023703}">
                      <ahyp:hlinkClr xmlns:ahyp="http://schemas.microsoft.com/office/drawing/2018/hyperlinkcolor" val="tx"/>
                    </a:ext>
                  </a:extLst>
                </a:hlinkClick>
              </a:rPr>
              <a:t>globalschoolsforum.org</a:t>
            </a:r>
            <a:r>
              <a:rPr lang="en-GB" dirty="0">
                <a:solidFill>
                  <a:srgbClr val="004AAD"/>
                </a:solidFill>
                <a:ea typeface="+mn-lt"/>
                <a:cs typeface="+mn-lt"/>
                <a:hlinkClick r:id="rId2">
                  <a:extLst>
                    <a:ext uri="{A12FA001-AC4F-418D-AE19-62706E023703}">
                      <ahyp:hlinkClr xmlns:ahyp="http://schemas.microsoft.com/office/drawing/2018/hyperlinkcolor" val="tx"/>
                    </a:ext>
                  </a:extLst>
                </a:hlinkClick>
              </a:rPr>
              <a:t>/all-hands-deck</a:t>
            </a:r>
            <a:endParaRPr lang="en-US">
              <a:solidFill>
                <a:srgbClr val="004AAD"/>
              </a:solidFill>
              <a:cs typeface="Calibri" panose="020F0502020204030204"/>
              <a:hlinkClick r:id="rId2">
                <a:extLst>
                  <a:ext uri="{A12FA001-AC4F-418D-AE19-62706E023703}">
                    <ahyp:hlinkClr xmlns:ahyp="http://schemas.microsoft.com/office/drawing/2018/hyperlinkcolor" val="tx"/>
                  </a:ext>
                </a:extLst>
              </a:hlinkClick>
            </a:endParaRPr>
          </a:p>
        </p:txBody>
      </p:sp>
      <p:pic>
        <p:nvPicPr>
          <p:cNvPr id="13" name="Picture 12" descr="A logo for a company&#10;&#10;Description automatically generated">
            <a:extLst>
              <a:ext uri="{FF2B5EF4-FFF2-40B4-BE49-F238E27FC236}">
                <a16:creationId xmlns:a16="http://schemas.microsoft.com/office/drawing/2014/main" id="{3E3D438A-80DF-BD5C-D4ED-88CAE91A9205}"/>
              </a:ext>
            </a:extLst>
          </p:cNvPr>
          <p:cNvPicPr>
            <a:picLocks noChangeAspect="1"/>
          </p:cNvPicPr>
          <p:nvPr/>
        </p:nvPicPr>
        <p:blipFill>
          <a:blip r:embed="rId3"/>
          <a:stretch>
            <a:fillRect/>
          </a:stretch>
        </p:blipFill>
        <p:spPr>
          <a:xfrm>
            <a:off x="2360569" y="348342"/>
            <a:ext cx="6922672" cy="5537200"/>
          </a:xfrm>
          <a:prstGeom prst="rect">
            <a:avLst/>
          </a:prstGeom>
        </p:spPr>
      </p:pic>
    </p:spTree>
    <p:extLst>
      <p:ext uri="{BB962C8B-B14F-4D97-AF65-F5344CB8AC3E}">
        <p14:creationId xmlns:p14="http://schemas.microsoft.com/office/powerpoint/2010/main" val="38254293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AB018-DA30-DB83-7B51-2108F75F65FE}"/>
              </a:ext>
            </a:extLst>
          </p:cNvPr>
          <p:cNvSpPr>
            <a:spLocks noGrp="1"/>
          </p:cNvSpPr>
          <p:nvPr>
            <p:ph type="title"/>
          </p:nvPr>
        </p:nvSpPr>
        <p:spPr/>
        <p:txBody>
          <a:bodyPr/>
          <a:lstStyle/>
          <a:p>
            <a:r>
              <a:rPr lang="en-GB">
                <a:solidFill>
                  <a:srgbClr val="004AAD"/>
                </a:solidFill>
                <a:latin typeface="Arial"/>
                <a:cs typeface="Arial"/>
              </a:rPr>
              <a:t>Where are we going? </a:t>
            </a:r>
            <a:endParaRPr lang="en-GB">
              <a:solidFill>
                <a:srgbClr val="004AAD"/>
              </a:solidFill>
            </a:endParaRPr>
          </a:p>
        </p:txBody>
      </p:sp>
      <p:pic>
        <p:nvPicPr>
          <p:cNvPr id="3" name="Graphic 2" descr="Sunrise outline">
            <a:extLst>
              <a:ext uri="{FF2B5EF4-FFF2-40B4-BE49-F238E27FC236}">
                <a16:creationId xmlns:a16="http://schemas.microsoft.com/office/drawing/2014/main" id="{06F827F7-7F15-00A9-5BDF-FC0E3EF8EE9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78748" y="1548637"/>
            <a:ext cx="1442639" cy="1442639"/>
          </a:xfrm>
          <a:prstGeom prst="rect">
            <a:avLst/>
          </a:prstGeom>
        </p:spPr>
      </p:pic>
      <p:pic>
        <p:nvPicPr>
          <p:cNvPr id="4" name="Graphic 3" descr="Shoe footprints outline">
            <a:extLst>
              <a:ext uri="{FF2B5EF4-FFF2-40B4-BE49-F238E27FC236}">
                <a16:creationId xmlns:a16="http://schemas.microsoft.com/office/drawing/2014/main" id="{F5EA95B4-33DD-9D1B-6E33-9525C8FC5EC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78748" y="4009238"/>
            <a:ext cx="1300125" cy="1300125"/>
          </a:xfrm>
          <a:prstGeom prst="rect">
            <a:avLst/>
          </a:prstGeom>
        </p:spPr>
      </p:pic>
      <p:sp>
        <p:nvSpPr>
          <p:cNvPr id="5" name="Rectangle 1">
            <a:extLst>
              <a:ext uri="{FF2B5EF4-FFF2-40B4-BE49-F238E27FC236}">
                <a16:creationId xmlns:a16="http://schemas.microsoft.com/office/drawing/2014/main" id="{F64662A1-3AC9-8C6A-4C6F-D568FF5851EF}"/>
              </a:ext>
            </a:extLst>
          </p:cNvPr>
          <p:cNvSpPr>
            <a:spLocks noChangeArrowheads="1"/>
          </p:cNvSpPr>
          <p:nvPr/>
        </p:nvSpPr>
        <p:spPr bwMode="auto">
          <a:xfrm>
            <a:off x="2211848" y="1821725"/>
            <a:ext cx="5707082" cy="1169551"/>
          </a:xfrm>
          <a:prstGeom prst="rect">
            <a:avLst/>
          </a:prstGeom>
          <a:solidFill>
            <a:schemeClr val="bg2"/>
          </a:solidFill>
          <a:ln>
            <a:noFill/>
          </a:ln>
          <a:effec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kumimoji="0" lang="en-US" altLang="en-US" sz="1400" b="0" i="0" u="none" strike="noStrike" cap="none" normalizeH="0" baseline="0">
                <a:ln>
                  <a:noFill/>
                </a:ln>
                <a:effectLst/>
                <a:latin typeface="Calibri"/>
                <a:ea typeface="Calibri" panose="020F0502020204030204" pitchFamily="34" charset="0"/>
                <a:cs typeface="Calibri"/>
              </a:rPr>
              <a:t>In an ideal future, governments, as duty bearers for education, will be able to rely on expertise from all non-state actors involved in education.</a:t>
            </a:r>
            <a:r>
              <a:rPr lang="en-GB" altLang="en-US" sz="1400">
                <a:latin typeface="Calibri"/>
                <a:ea typeface="Calibri" panose="020F0502020204030204" pitchFamily="34" charset="0"/>
                <a:cs typeface="Calibri"/>
              </a:rPr>
              <a:t> T</a:t>
            </a:r>
            <a:r>
              <a:rPr kumimoji="0" lang="en-US" altLang="en-US" sz="1400" b="0" i="0" u="none" strike="noStrike" cap="none" normalizeH="0" baseline="0">
                <a:ln>
                  <a:noFill/>
                </a:ln>
                <a:effectLst/>
                <a:latin typeface="Calibri"/>
                <a:ea typeface="Calibri" panose="020F0502020204030204" pitchFamily="34" charset="0"/>
                <a:cs typeface="Calibri"/>
              </a:rPr>
              <a:t>his would allow them to leverage the different experiences and expertise that exist within the affordable non-state sector, helping to contribute to policy dialogue and delivery</a:t>
            </a:r>
            <a:r>
              <a:rPr lang="en-US" altLang="en-US" sz="1400">
                <a:latin typeface="Calibri"/>
                <a:ea typeface="Calibri" panose="020F0502020204030204" pitchFamily="34" charset="0"/>
                <a:cs typeface="Calibri"/>
              </a:rPr>
              <a:t>,</a:t>
            </a:r>
            <a:r>
              <a:rPr kumimoji="0" lang="en-US" altLang="en-US" sz="1400" b="0" i="0" u="none" strike="noStrike" cap="none" normalizeH="0" baseline="0">
                <a:ln>
                  <a:noFill/>
                </a:ln>
                <a:effectLst/>
                <a:latin typeface="Calibri"/>
                <a:ea typeface="Calibri" panose="020F0502020204030204" pitchFamily="34" charset="0"/>
                <a:cs typeface="Calibri"/>
              </a:rPr>
              <a:t> to expand equitable access to quality education.</a:t>
            </a:r>
            <a:r>
              <a:rPr lang="en-US" altLang="en-US" sz="1400">
                <a:latin typeface="Calibri"/>
                <a:cs typeface="Calibri"/>
              </a:rPr>
              <a:t> </a:t>
            </a:r>
            <a:endParaRPr kumimoji="0" lang="en-US" altLang="en-US" sz="1400" b="0" i="0" u="none" strike="noStrike" cap="none" normalizeH="0" baseline="0">
              <a:ln>
                <a:noFill/>
              </a:ln>
              <a:effectLst/>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840E1E27-7102-A628-0359-0D42431227F3}"/>
              </a:ext>
            </a:extLst>
          </p:cNvPr>
          <p:cNvSpPr txBox="1"/>
          <p:nvPr/>
        </p:nvSpPr>
        <p:spPr>
          <a:xfrm>
            <a:off x="2211848" y="4009238"/>
            <a:ext cx="7357248" cy="2213683"/>
          </a:xfrm>
          <a:prstGeom prst="rect">
            <a:avLst/>
          </a:prstGeom>
          <a:solidFill>
            <a:schemeClr val="bg2"/>
          </a:solidFill>
        </p:spPr>
        <p:txBody>
          <a:bodyPr wrap="square" lIns="91440" tIns="45720" rIns="91440" bIns="45720" anchor="t">
            <a:spAutoFit/>
          </a:bodyPr>
          <a:lstStyle/>
          <a:p>
            <a:pPr>
              <a:lnSpc>
                <a:spcPct val="115000"/>
              </a:lnSpc>
              <a:spcBef>
                <a:spcPts val="600"/>
              </a:spcBef>
              <a:spcAft>
                <a:spcPts val="600"/>
              </a:spcAft>
            </a:pPr>
            <a:r>
              <a:rPr lang="en-GB" sz="1400">
                <a:effectLst/>
                <a:latin typeface="Calibri"/>
                <a:ea typeface="Calibri" panose="020F0502020204030204" pitchFamily="34" charset="0"/>
                <a:cs typeface="Calibri"/>
              </a:rPr>
              <a:t>The All Hands on Deck strategy guide aims to support greater engagement between non-state actors and governments by:</a:t>
            </a:r>
          </a:p>
          <a:p>
            <a:pPr marL="342900" indent="-342900">
              <a:lnSpc>
                <a:spcPct val="115000"/>
              </a:lnSpc>
              <a:spcBef>
                <a:spcPts val="600"/>
              </a:spcBef>
              <a:buFont typeface="+mj-lt"/>
              <a:buAutoNum type="alphaLcParenR"/>
            </a:pPr>
            <a:r>
              <a:rPr lang="en-GB" sz="1400">
                <a:effectLst/>
                <a:latin typeface="Calibri"/>
                <a:ea typeface="Calibri" panose="020F0502020204030204" pitchFamily="34" charset="0"/>
                <a:cs typeface="Arial"/>
              </a:rPr>
              <a:t>Using the literature on systems change to develop our understanding of how initiatives can lead to systemic change</a:t>
            </a:r>
            <a:r>
              <a:rPr lang="en-GB" sz="1400">
                <a:latin typeface="Calibri"/>
                <a:ea typeface="Calibri" panose="020F0502020204030204" pitchFamily="34" charset="0"/>
                <a:cs typeface="Arial"/>
              </a:rPr>
              <a:t>,</a:t>
            </a:r>
            <a:r>
              <a:rPr lang="en-GB" sz="1400">
                <a:effectLst/>
                <a:latin typeface="Calibri"/>
                <a:ea typeface="Calibri" panose="020F0502020204030204" pitchFamily="34" charset="0"/>
                <a:cs typeface="Arial"/>
              </a:rPr>
              <a:t> through better engagement </a:t>
            </a:r>
            <a:r>
              <a:rPr lang="en-GB" sz="1400">
                <a:latin typeface="Calibri"/>
                <a:ea typeface="Calibri" panose="020F0502020204030204" pitchFamily="34" charset="0"/>
                <a:cs typeface="Arial"/>
              </a:rPr>
              <a:t>between</a:t>
            </a:r>
            <a:r>
              <a:rPr lang="en-GB" sz="1400">
                <a:effectLst/>
                <a:latin typeface="Calibri"/>
                <a:ea typeface="Calibri" panose="020F0502020204030204" pitchFamily="34" charset="0"/>
                <a:cs typeface="Arial"/>
              </a:rPr>
              <a:t> state and non-state actors.</a:t>
            </a:r>
            <a:r>
              <a:rPr lang="en-GB" sz="1400">
                <a:latin typeface="Calibri"/>
                <a:ea typeface="Calibri" panose="020F0502020204030204" pitchFamily="34" charset="0"/>
                <a:cs typeface="Arial"/>
              </a:rPr>
              <a:t> </a:t>
            </a:r>
            <a:endParaRPr lang="en-GB" sz="1400">
              <a:effectLst/>
              <a:latin typeface="Calibri"/>
              <a:ea typeface="Calibri" panose="020F0502020204030204" pitchFamily="34" charset="0"/>
              <a:cs typeface="Arial" panose="020B0604020202020204" pitchFamily="34" charset="0"/>
            </a:endParaRPr>
          </a:p>
          <a:p>
            <a:pPr marL="342900" lvl="0" indent="-342900">
              <a:lnSpc>
                <a:spcPct val="115000"/>
              </a:lnSpc>
              <a:buFont typeface="+mj-lt"/>
              <a:buAutoNum type="alphaLcParenR"/>
            </a:pPr>
            <a:r>
              <a:rPr lang="en-GB" sz="1400">
                <a:effectLst/>
                <a:latin typeface="Calibri"/>
                <a:ea typeface="Calibri" panose="020F0502020204030204" pitchFamily="34" charset="0"/>
                <a:cs typeface="Arial"/>
              </a:rPr>
              <a:t>Using that understanding to develop case studies of successful initiatives which have shifted narratives to more productive engagement between state and non-state sectors.</a:t>
            </a:r>
          </a:p>
          <a:p>
            <a:pPr marL="342900" indent="-342900">
              <a:lnSpc>
                <a:spcPct val="115000"/>
              </a:lnSpc>
              <a:spcAft>
                <a:spcPts val="600"/>
              </a:spcAft>
              <a:buFont typeface="+mj-lt"/>
              <a:buAutoNum type="alphaLcParenR"/>
            </a:pPr>
            <a:r>
              <a:rPr lang="en-GB" sz="1400">
                <a:effectLst/>
                <a:latin typeface="Calibri"/>
                <a:ea typeface="Calibri" panose="020F0502020204030204" pitchFamily="34" charset="0"/>
                <a:cs typeface="Arial"/>
              </a:rPr>
              <a:t>Create a publicly available toolkit based on the case studies</a:t>
            </a:r>
            <a:r>
              <a:rPr lang="en-GB" sz="1400">
                <a:latin typeface="Calibri"/>
                <a:ea typeface="Calibri" panose="020F0502020204030204" pitchFamily="34" charset="0"/>
                <a:cs typeface="Arial"/>
              </a:rPr>
              <a:t>,</a:t>
            </a:r>
            <a:r>
              <a:rPr lang="en-GB" sz="1400">
                <a:effectLst/>
                <a:latin typeface="Calibri"/>
                <a:ea typeface="Calibri" panose="020F0502020204030204" pitchFamily="34" charset="0"/>
                <a:cs typeface="Arial"/>
              </a:rPr>
              <a:t> to guide non-state actors through their planning for increasing productive engagements with governments.</a:t>
            </a:r>
            <a:r>
              <a:rPr lang="en-GB" sz="1400">
                <a:latin typeface="Calibri"/>
                <a:ea typeface="Calibri" panose="020F0502020204030204" pitchFamily="34" charset="0"/>
                <a:cs typeface="Arial"/>
              </a:rPr>
              <a:t> </a:t>
            </a:r>
            <a:endParaRPr lang="en-GB" sz="1400">
              <a:effectLst/>
              <a:latin typeface="Calibri"/>
              <a:ea typeface="Calibri" panose="020F0502020204030204" pitchFamily="34" charset="0"/>
              <a:cs typeface="Arial" panose="020B0604020202020204" pitchFamily="34" charset="0"/>
            </a:endParaRPr>
          </a:p>
        </p:txBody>
      </p:sp>
      <p:sp>
        <p:nvSpPr>
          <p:cNvPr id="8" name="TextBox 7">
            <a:extLst>
              <a:ext uri="{FF2B5EF4-FFF2-40B4-BE49-F238E27FC236}">
                <a16:creationId xmlns:a16="http://schemas.microsoft.com/office/drawing/2014/main" id="{EB28BEC5-9244-0367-B7C3-0328F59B99EA}"/>
              </a:ext>
            </a:extLst>
          </p:cNvPr>
          <p:cNvSpPr txBox="1"/>
          <p:nvPr/>
        </p:nvSpPr>
        <p:spPr>
          <a:xfrm>
            <a:off x="2211848" y="1352557"/>
            <a:ext cx="6096000" cy="392159"/>
          </a:xfrm>
          <a:prstGeom prst="rect">
            <a:avLst/>
          </a:prstGeom>
          <a:noFill/>
        </p:spPr>
        <p:txBody>
          <a:bodyPr wrap="square">
            <a:spAutoFit/>
          </a:bodyPr>
          <a:lstStyle/>
          <a:p>
            <a:pPr>
              <a:lnSpc>
                <a:spcPct val="115000"/>
              </a:lnSpc>
              <a:spcBef>
                <a:spcPts val="600"/>
              </a:spcBef>
              <a:spcAft>
                <a:spcPts val="600"/>
              </a:spcAft>
            </a:pPr>
            <a:r>
              <a:rPr lang="en-US" sz="1800" b="1">
                <a:effectLst/>
                <a:latin typeface="Calibri" panose="020F0502020204030204" pitchFamily="34" charset="0"/>
                <a:ea typeface="Calibri" panose="020F0502020204030204" pitchFamily="34" charset="0"/>
                <a:cs typeface="Calibri" panose="020F0502020204030204" pitchFamily="34" charset="0"/>
              </a:rPr>
              <a:t>Imagining the future</a:t>
            </a:r>
            <a:endParaRPr lang="en-GB" sz="1400">
              <a:effectLst/>
              <a:latin typeface="Calibri" panose="020F0502020204030204" pitchFamily="34" charset="0"/>
              <a:ea typeface="Calibri" panose="020F0502020204030204" pitchFamily="34" charset="0"/>
              <a:cs typeface="Arial" panose="020B0604020202020204" pitchFamily="34" charset="0"/>
            </a:endParaRPr>
          </a:p>
        </p:txBody>
      </p:sp>
      <p:sp>
        <p:nvSpPr>
          <p:cNvPr id="10" name="TextBox 9">
            <a:extLst>
              <a:ext uri="{FF2B5EF4-FFF2-40B4-BE49-F238E27FC236}">
                <a16:creationId xmlns:a16="http://schemas.microsoft.com/office/drawing/2014/main" id="{80E109AE-C8D3-1A83-058B-6CE34EBE4EF9}"/>
              </a:ext>
            </a:extLst>
          </p:cNvPr>
          <p:cNvSpPr txBox="1"/>
          <p:nvPr/>
        </p:nvSpPr>
        <p:spPr>
          <a:xfrm>
            <a:off x="2211848" y="3586368"/>
            <a:ext cx="6096000" cy="392159"/>
          </a:xfrm>
          <a:prstGeom prst="rect">
            <a:avLst/>
          </a:prstGeom>
          <a:noFill/>
        </p:spPr>
        <p:txBody>
          <a:bodyPr wrap="square">
            <a:spAutoFit/>
          </a:bodyPr>
          <a:lstStyle/>
          <a:p>
            <a:pPr>
              <a:lnSpc>
                <a:spcPct val="115000"/>
              </a:lnSpc>
              <a:spcBef>
                <a:spcPts val="600"/>
              </a:spcBef>
              <a:spcAft>
                <a:spcPts val="600"/>
              </a:spcAft>
            </a:pPr>
            <a:r>
              <a:rPr lang="en-GB" sz="1800" b="1">
                <a:effectLst/>
                <a:latin typeface="Calibri" panose="020F0502020204030204" pitchFamily="34" charset="0"/>
                <a:ea typeface="Calibri" panose="020F0502020204030204" pitchFamily="34" charset="0"/>
                <a:cs typeface="Calibri" panose="020F0502020204030204" pitchFamily="34" charset="0"/>
              </a:rPr>
              <a:t>How we are helping to get there</a:t>
            </a:r>
            <a:endParaRPr lang="en-GB" sz="140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9270939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lock Arc 6">
            <a:extLst>
              <a:ext uri="{FF2B5EF4-FFF2-40B4-BE49-F238E27FC236}">
                <a16:creationId xmlns:a16="http://schemas.microsoft.com/office/drawing/2014/main" id="{906E1FD5-4291-55B1-13F1-C7362DE39DFF}"/>
              </a:ext>
            </a:extLst>
          </p:cNvPr>
          <p:cNvSpPr/>
          <p:nvPr/>
        </p:nvSpPr>
        <p:spPr>
          <a:xfrm rot="5400000">
            <a:off x="6591298" y="2382653"/>
            <a:ext cx="3180444" cy="3180444"/>
          </a:xfrm>
          <a:prstGeom prst="blockArc">
            <a:avLst>
              <a:gd name="adj1" fmla="val 10800000"/>
              <a:gd name="adj2" fmla="val 21507834"/>
              <a:gd name="adj3" fmla="val 1288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8" name="Block Arc 7">
            <a:extLst>
              <a:ext uri="{FF2B5EF4-FFF2-40B4-BE49-F238E27FC236}">
                <a16:creationId xmlns:a16="http://schemas.microsoft.com/office/drawing/2014/main" id="{6E5FC341-9FC7-E14D-6276-1F0FA26A06ED}"/>
              </a:ext>
            </a:extLst>
          </p:cNvPr>
          <p:cNvSpPr/>
          <p:nvPr/>
        </p:nvSpPr>
        <p:spPr>
          <a:xfrm rot="16200000">
            <a:off x="6591298" y="2382653"/>
            <a:ext cx="3180444" cy="3180444"/>
          </a:xfrm>
          <a:prstGeom prst="blockArc">
            <a:avLst>
              <a:gd name="adj1" fmla="val 10800000"/>
              <a:gd name="adj2" fmla="val 21507834"/>
              <a:gd name="adj3" fmla="val 12882"/>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4" name="TextBox 13">
            <a:extLst>
              <a:ext uri="{FF2B5EF4-FFF2-40B4-BE49-F238E27FC236}">
                <a16:creationId xmlns:a16="http://schemas.microsoft.com/office/drawing/2014/main" id="{E0A6399F-0C10-F2B9-179E-A3B56505C8A0}"/>
              </a:ext>
            </a:extLst>
          </p:cNvPr>
          <p:cNvSpPr txBox="1"/>
          <p:nvPr/>
        </p:nvSpPr>
        <p:spPr>
          <a:xfrm rot="19305521">
            <a:off x="6771540" y="2559754"/>
            <a:ext cx="3154710" cy="3075394"/>
          </a:xfrm>
          <a:prstGeom prst="rect">
            <a:avLst/>
          </a:prstGeom>
          <a:noFill/>
        </p:spPr>
        <p:txBody>
          <a:bodyPr wrap="square" rtlCol="0">
            <a:prstTxWarp prst="textArchUp">
              <a:avLst/>
            </a:prstTxWarp>
            <a:spAutoFit/>
          </a:bodyPr>
          <a:lstStyle/>
          <a:p>
            <a:pPr algn="ctr"/>
            <a:r>
              <a:rPr lang="en-GB" sz="1600" b="1">
                <a:solidFill>
                  <a:schemeClr val="bg1"/>
                </a:solidFill>
              </a:rPr>
              <a:t>State Actors</a:t>
            </a:r>
          </a:p>
        </p:txBody>
      </p:sp>
      <p:sp>
        <p:nvSpPr>
          <p:cNvPr id="15" name="TextBox 14">
            <a:extLst>
              <a:ext uri="{FF2B5EF4-FFF2-40B4-BE49-F238E27FC236}">
                <a16:creationId xmlns:a16="http://schemas.microsoft.com/office/drawing/2014/main" id="{3D745569-88C1-C649-7C78-ED033274EE22}"/>
              </a:ext>
            </a:extLst>
          </p:cNvPr>
          <p:cNvSpPr txBox="1"/>
          <p:nvPr/>
        </p:nvSpPr>
        <p:spPr>
          <a:xfrm rot="18480847">
            <a:off x="6562435" y="2445089"/>
            <a:ext cx="3098233" cy="2976241"/>
          </a:xfrm>
          <a:prstGeom prst="rect">
            <a:avLst/>
          </a:prstGeom>
          <a:noFill/>
        </p:spPr>
        <p:txBody>
          <a:bodyPr wrap="square" rtlCol="0">
            <a:prstTxWarp prst="textArchDown">
              <a:avLst/>
            </a:prstTxWarp>
            <a:spAutoFit/>
          </a:bodyPr>
          <a:lstStyle/>
          <a:p>
            <a:pPr algn="ctr"/>
            <a:r>
              <a:rPr lang="en-GB" sz="1600" b="1">
                <a:solidFill>
                  <a:schemeClr val="bg1"/>
                </a:solidFill>
              </a:rPr>
              <a:t>Non-State Actors</a:t>
            </a:r>
          </a:p>
        </p:txBody>
      </p:sp>
      <p:sp>
        <p:nvSpPr>
          <p:cNvPr id="2" name="Title 1">
            <a:extLst>
              <a:ext uri="{FF2B5EF4-FFF2-40B4-BE49-F238E27FC236}">
                <a16:creationId xmlns:a16="http://schemas.microsoft.com/office/drawing/2014/main" id="{5A4FCC6F-B9F5-16EA-639B-6BD49475CA90}"/>
              </a:ext>
            </a:extLst>
          </p:cNvPr>
          <p:cNvSpPr>
            <a:spLocks noGrp="1"/>
          </p:cNvSpPr>
          <p:nvPr>
            <p:ph type="title"/>
          </p:nvPr>
        </p:nvSpPr>
        <p:spPr/>
        <p:txBody>
          <a:bodyPr/>
          <a:lstStyle/>
          <a:p>
            <a:r>
              <a:rPr lang="en-GB">
                <a:solidFill>
                  <a:srgbClr val="004AAD"/>
                </a:solidFill>
                <a:latin typeface="Arial"/>
                <a:cs typeface="Arial"/>
              </a:rPr>
              <a:t>Who is our audience?</a:t>
            </a:r>
          </a:p>
        </p:txBody>
      </p:sp>
      <p:sp>
        <p:nvSpPr>
          <p:cNvPr id="3" name="TextBox 2">
            <a:extLst>
              <a:ext uri="{FF2B5EF4-FFF2-40B4-BE49-F238E27FC236}">
                <a16:creationId xmlns:a16="http://schemas.microsoft.com/office/drawing/2014/main" id="{67A5A71A-8E9C-86A5-7A65-A0D3F596703C}"/>
              </a:ext>
            </a:extLst>
          </p:cNvPr>
          <p:cNvSpPr txBox="1"/>
          <p:nvPr/>
        </p:nvSpPr>
        <p:spPr>
          <a:xfrm>
            <a:off x="6316921" y="2314162"/>
            <a:ext cx="3748862" cy="4060239"/>
          </a:xfrm>
          <a:prstGeom prst="rect">
            <a:avLst/>
          </a:prstGeom>
          <a:noFill/>
        </p:spPr>
        <p:txBody>
          <a:bodyPr wrap="square" rtlCol="0">
            <a:prstTxWarp prst="textArchUp">
              <a:avLst/>
            </a:prstTxWarp>
            <a:spAutoFit/>
          </a:bodyPr>
          <a:lstStyle/>
          <a:p>
            <a:pPr algn="ctr"/>
            <a:r>
              <a:rPr lang="en-GB" sz="1200" b="1">
                <a:solidFill>
                  <a:schemeClr val="tx2"/>
                </a:solidFill>
              </a:rPr>
              <a:t>(2) </a:t>
            </a:r>
            <a:r>
              <a:rPr lang="en-GB" sz="1200" b="1">
                <a:solidFill>
                  <a:schemeClr val="accent5"/>
                </a:solidFill>
              </a:rPr>
              <a:t>State</a:t>
            </a:r>
            <a:r>
              <a:rPr lang="en-GB" sz="1200" b="1">
                <a:solidFill>
                  <a:schemeClr val="accent4"/>
                </a:solidFill>
              </a:rPr>
              <a:t> </a:t>
            </a:r>
            <a:r>
              <a:rPr lang="en-GB" sz="1200"/>
              <a:t>and </a:t>
            </a:r>
            <a:r>
              <a:rPr lang="en-GB" sz="1200" b="1">
                <a:solidFill>
                  <a:schemeClr val="accent5"/>
                </a:solidFill>
              </a:rPr>
              <a:t>non-state actors </a:t>
            </a:r>
            <a:r>
              <a:rPr lang="en-GB" sz="1200"/>
              <a:t>collaboratively supporting </a:t>
            </a:r>
          </a:p>
          <a:p>
            <a:pPr algn="ctr"/>
            <a:r>
              <a:rPr lang="en-GB" sz="1200"/>
              <a:t>government with delivering education</a:t>
            </a:r>
          </a:p>
        </p:txBody>
      </p:sp>
      <p:sp>
        <p:nvSpPr>
          <p:cNvPr id="4" name="Oval 3">
            <a:extLst>
              <a:ext uri="{FF2B5EF4-FFF2-40B4-BE49-F238E27FC236}">
                <a16:creationId xmlns:a16="http://schemas.microsoft.com/office/drawing/2014/main" id="{A7843E1B-3EC7-A86C-C705-3E3B281D78BE}"/>
              </a:ext>
            </a:extLst>
          </p:cNvPr>
          <p:cNvSpPr/>
          <p:nvPr/>
        </p:nvSpPr>
        <p:spPr>
          <a:xfrm>
            <a:off x="7190015" y="2982275"/>
            <a:ext cx="1981200" cy="198120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4205767D-96E7-AC04-96D3-4DFE4FB81255}"/>
              </a:ext>
            </a:extLst>
          </p:cNvPr>
          <p:cNvSpPr txBox="1"/>
          <p:nvPr/>
        </p:nvSpPr>
        <p:spPr>
          <a:xfrm>
            <a:off x="7483929" y="3972875"/>
            <a:ext cx="1393371" cy="646331"/>
          </a:xfrm>
          <a:prstGeom prst="rect">
            <a:avLst/>
          </a:prstGeom>
          <a:noFill/>
        </p:spPr>
        <p:txBody>
          <a:bodyPr wrap="square" rtlCol="0">
            <a:spAutoFit/>
          </a:bodyPr>
          <a:lstStyle/>
          <a:p>
            <a:pPr algn="ctr"/>
            <a:r>
              <a:rPr lang="en-GB" sz="1200" b="1"/>
              <a:t>(1) Government</a:t>
            </a:r>
          </a:p>
          <a:p>
            <a:pPr algn="ctr"/>
            <a:r>
              <a:rPr lang="en-GB" sz="1200"/>
              <a:t>Duty bearer for education planning</a:t>
            </a:r>
          </a:p>
        </p:txBody>
      </p:sp>
      <p:sp>
        <p:nvSpPr>
          <p:cNvPr id="9" name="Left Arrow 8">
            <a:extLst>
              <a:ext uri="{FF2B5EF4-FFF2-40B4-BE49-F238E27FC236}">
                <a16:creationId xmlns:a16="http://schemas.microsoft.com/office/drawing/2014/main" id="{282DA1CF-64AE-EBF6-1566-01841E789865}"/>
              </a:ext>
            </a:extLst>
          </p:cNvPr>
          <p:cNvSpPr/>
          <p:nvPr/>
        </p:nvSpPr>
        <p:spPr>
          <a:xfrm rot="10800000">
            <a:off x="6883402" y="3807774"/>
            <a:ext cx="482603" cy="330200"/>
          </a:xfrm>
          <a:prstGeom prst="left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Left Arrow 9">
            <a:extLst>
              <a:ext uri="{FF2B5EF4-FFF2-40B4-BE49-F238E27FC236}">
                <a16:creationId xmlns:a16="http://schemas.microsoft.com/office/drawing/2014/main" id="{4D398253-4845-7480-12E2-22F21DF06731}"/>
              </a:ext>
            </a:extLst>
          </p:cNvPr>
          <p:cNvSpPr/>
          <p:nvPr/>
        </p:nvSpPr>
        <p:spPr>
          <a:xfrm rot="10800000" flipH="1">
            <a:off x="8995225" y="3809366"/>
            <a:ext cx="482603" cy="330200"/>
          </a:xfrm>
          <a:prstGeom prst="lef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Freeform 10">
            <a:extLst>
              <a:ext uri="{FF2B5EF4-FFF2-40B4-BE49-F238E27FC236}">
                <a16:creationId xmlns:a16="http://schemas.microsoft.com/office/drawing/2014/main" id="{27233784-9BDD-FA7F-BE82-71DC57AFCAA5}"/>
              </a:ext>
            </a:extLst>
          </p:cNvPr>
          <p:cNvSpPr/>
          <p:nvPr/>
        </p:nvSpPr>
        <p:spPr>
          <a:xfrm>
            <a:off x="5660613" y="1452874"/>
            <a:ext cx="5040000" cy="5040000"/>
          </a:xfrm>
          <a:custGeom>
            <a:avLst/>
            <a:gdLst>
              <a:gd name="connsiteX0" fmla="*/ 2520000 w 5040000"/>
              <a:gd name="connsiteY0" fmla="*/ 478145 h 5040000"/>
              <a:gd name="connsiteX1" fmla="*/ 488687 w 5040000"/>
              <a:gd name="connsiteY1" fmla="*/ 2311232 h 5040000"/>
              <a:gd name="connsiteX2" fmla="*/ 486161 w 5040000"/>
              <a:gd name="connsiteY2" fmla="*/ 2361251 h 5040000"/>
              <a:gd name="connsiteX3" fmla="*/ 834531 w 5040000"/>
              <a:gd name="connsiteY3" fmla="*/ 2361251 h 5040000"/>
              <a:gd name="connsiteX4" fmla="*/ 834531 w 5040000"/>
              <a:gd name="connsiteY4" fmla="*/ 2240601 h 5040000"/>
              <a:gd name="connsiteX5" fmla="*/ 1075831 w 5040000"/>
              <a:gd name="connsiteY5" fmla="*/ 2481901 h 5040000"/>
              <a:gd name="connsiteX6" fmla="*/ 834531 w 5040000"/>
              <a:gd name="connsiteY6" fmla="*/ 2723201 h 5040000"/>
              <a:gd name="connsiteX7" fmla="*/ 834531 w 5040000"/>
              <a:gd name="connsiteY7" fmla="*/ 2602551 h 5040000"/>
              <a:gd name="connsiteX8" fmla="*/ 482313 w 5040000"/>
              <a:gd name="connsiteY8" fmla="*/ 2602551 h 5040000"/>
              <a:gd name="connsiteX9" fmla="*/ 488687 w 5040000"/>
              <a:gd name="connsiteY9" fmla="*/ 2728768 h 5040000"/>
              <a:gd name="connsiteX10" fmla="*/ 2520000 w 5040000"/>
              <a:gd name="connsiteY10" fmla="*/ 4561855 h 5040000"/>
              <a:gd name="connsiteX11" fmla="*/ 4551313 w 5040000"/>
              <a:gd name="connsiteY11" fmla="*/ 2728768 h 5040000"/>
              <a:gd name="connsiteX12" fmla="*/ 4555763 w 5040000"/>
              <a:gd name="connsiteY12" fmla="*/ 2640650 h 5040000"/>
              <a:gd name="connsiteX13" fmla="*/ 4218053 w 5040000"/>
              <a:gd name="connsiteY13" fmla="*/ 2640650 h 5040000"/>
              <a:gd name="connsiteX14" fmla="*/ 4218053 w 5040000"/>
              <a:gd name="connsiteY14" fmla="*/ 2761300 h 5040000"/>
              <a:gd name="connsiteX15" fmla="*/ 3976753 w 5040000"/>
              <a:gd name="connsiteY15" fmla="*/ 2520000 h 5040000"/>
              <a:gd name="connsiteX16" fmla="*/ 4218053 w 5040000"/>
              <a:gd name="connsiteY16" fmla="*/ 2278700 h 5040000"/>
              <a:gd name="connsiteX17" fmla="*/ 4218053 w 5040000"/>
              <a:gd name="connsiteY17" fmla="*/ 2399350 h 5040000"/>
              <a:gd name="connsiteX18" fmla="*/ 4555763 w 5040000"/>
              <a:gd name="connsiteY18" fmla="*/ 2399350 h 5040000"/>
              <a:gd name="connsiteX19" fmla="*/ 4551313 w 5040000"/>
              <a:gd name="connsiteY19" fmla="*/ 2311232 h 5040000"/>
              <a:gd name="connsiteX20" fmla="*/ 2520000 w 5040000"/>
              <a:gd name="connsiteY20" fmla="*/ 478145 h 5040000"/>
              <a:gd name="connsiteX21" fmla="*/ 2520000 w 5040000"/>
              <a:gd name="connsiteY21" fmla="*/ 0 h 5040000"/>
              <a:gd name="connsiteX22" fmla="*/ 5040000 w 5040000"/>
              <a:gd name="connsiteY22" fmla="*/ 2520000 h 5040000"/>
              <a:gd name="connsiteX23" fmla="*/ 2520000 w 5040000"/>
              <a:gd name="connsiteY23" fmla="*/ 5040000 h 5040000"/>
              <a:gd name="connsiteX24" fmla="*/ 0 w 5040000"/>
              <a:gd name="connsiteY24" fmla="*/ 2520000 h 5040000"/>
              <a:gd name="connsiteX25" fmla="*/ 2520000 w 5040000"/>
              <a:gd name="connsiteY25" fmla="*/ 0 h 50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040000" h="5040000">
                <a:moveTo>
                  <a:pt x="2520000" y="478145"/>
                </a:moveTo>
                <a:cubicBezTo>
                  <a:pt x="1462795" y="478145"/>
                  <a:pt x="593250" y="1281615"/>
                  <a:pt x="488687" y="2311232"/>
                </a:cubicBezTo>
                <a:lnTo>
                  <a:pt x="486161" y="2361251"/>
                </a:lnTo>
                <a:lnTo>
                  <a:pt x="834531" y="2361251"/>
                </a:lnTo>
                <a:lnTo>
                  <a:pt x="834531" y="2240601"/>
                </a:lnTo>
                <a:lnTo>
                  <a:pt x="1075831" y="2481901"/>
                </a:lnTo>
                <a:lnTo>
                  <a:pt x="834531" y="2723201"/>
                </a:lnTo>
                <a:lnTo>
                  <a:pt x="834531" y="2602551"/>
                </a:lnTo>
                <a:lnTo>
                  <a:pt x="482313" y="2602551"/>
                </a:lnTo>
                <a:lnTo>
                  <a:pt x="488687" y="2728768"/>
                </a:lnTo>
                <a:cubicBezTo>
                  <a:pt x="593250" y="3758386"/>
                  <a:pt x="1462795" y="4561855"/>
                  <a:pt x="2520000" y="4561855"/>
                </a:cubicBezTo>
                <a:cubicBezTo>
                  <a:pt x="3577204" y="4561855"/>
                  <a:pt x="4446750" y="3758386"/>
                  <a:pt x="4551313" y="2728768"/>
                </a:cubicBezTo>
                <a:lnTo>
                  <a:pt x="4555763" y="2640650"/>
                </a:lnTo>
                <a:lnTo>
                  <a:pt x="4218053" y="2640650"/>
                </a:lnTo>
                <a:lnTo>
                  <a:pt x="4218053" y="2761300"/>
                </a:lnTo>
                <a:lnTo>
                  <a:pt x="3976753" y="2520000"/>
                </a:lnTo>
                <a:lnTo>
                  <a:pt x="4218053" y="2278700"/>
                </a:lnTo>
                <a:lnTo>
                  <a:pt x="4218053" y="2399350"/>
                </a:lnTo>
                <a:lnTo>
                  <a:pt x="4555763" y="2399350"/>
                </a:lnTo>
                <a:lnTo>
                  <a:pt x="4551313" y="2311232"/>
                </a:lnTo>
                <a:cubicBezTo>
                  <a:pt x="4446750" y="1281615"/>
                  <a:pt x="3577204" y="478145"/>
                  <a:pt x="2520000" y="478145"/>
                </a:cubicBezTo>
                <a:close/>
                <a:moveTo>
                  <a:pt x="2520000" y="0"/>
                </a:moveTo>
                <a:cubicBezTo>
                  <a:pt x="3911758" y="0"/>
                  <a:pt x="5040000" y="1128242"/>
                  <a:pt x="5040000" y="2520000"/>
                </a:cubicBezTo>
                <a:cubicBezTo>
                  <a:pt x="5040000" y="3911758"/>
                  <a:pt x="3911758" y="5040000"/>
                  <a:pt x="2520000" y="5040000"/>
                </a:cubicBezTo>
                <a:cubicBezTo>
                  <a:pt x="1128242" y="5040000"/>
                  <a:pt x="0" y="3911758"/>
                  <a:pt x="0" y="2520000"/>
                </a:cubicBezTo>
                <a:cubicBezTo>
                  <a:pt x="0" y="1128242"/>
                  <a:pt x="1128242" y="0"/>
                  <a:pt x="2520000" y="0"/>
                </a:cubicBezTo>
                <a:close/>
              </a:path>
            </a:pathLst>
          </a:cu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2" name="Triangle 11">
            <a:extLst>
              <a:ext uri="{FF2B5EF4-FFF2-40B4-BE49-F238E27FC236}">
                <a16:creationId xmlns:a16="http://schemas.microsoft.com/office/drawing/2014/main" id="{94BCE098-A78F-7552-143A-6C728592D84D}"/>
              </a:ext>
            </a:extLst>
          </p:cNvPr>
          <p:cNvSpPr/>
          <p:nvPr/>
        </p:nvSpPr>
        <p:spPr>
          <a:xfrm rot="5400000">
            <a:off x="8141911" y="5181594"/>
            <a:ext cx="413971" cy="349034"/>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riangle 12">
            <a:extLst>
              <a:ext uri="{FF2B5EF4-FFF2-40B4-BE49-F238E27FC236}">
                <a16:creationId xmlns:a16="http://schemas.microsoft.com/office/drawing/2014/main" id="{D2CB31EA-9DC0-7629-F4BD-E5C5E36B3E29}"/>
              </a:ext>
            </a:extLst>
          </p:cNvPr>
          <p:cNvSpPr/>
          <p:nvPr/>
        </p:nvSpPr>
        <p:spPr>
          <a:xfrm rot="16200000" flipH="1">
            <a:off x="7811511" y="2413461"/>
            <a:ext cx="410648" cy="349034"/>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Graphic 4" descr="Bank outline">
            <a:extLst>
              <a:ext uri="{FF2B5EF4-FFF2-40B4-BE49-F238E27FC236}">
                <a16:creationId xmlns:a16="http://schemas.microsoft.com/office/drawing/2014/main" id="{A85530B8-DCB6-3C43-A13D-B0AB429F991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723414" y="3058475"/>
            <a:ext cx="914400" cy="914400"/>
          </a:xfrm>
          <a:prstGeom prst="rect">
            <a:avLst/>
          </a:prstGeom>
        </p:spPr>
      </p:pic>
      <p:sp>
        <p:nvSpPr>
          <p:cNvPr id="16" name="TextBox 15">
            <a:extLst>
              <a:ext uri="{FF2B5EF4-FFF2-40B4-BE49-F238E27FC236}">
                <a16:creationId xmlns:a16="http://schemas.microsoft.com/office/drawing/2014/main" id="{13A5ED5A-1460-BE5B-B9FA-FBEC544856D3}"/>
              </a:ext>
            </a:extLst>
          </p:cNvPr>
          <p:cNvSpPr txBox="1"/>
          <p:nvPr/>
        </p:nvSpPr>
        <p:spPr>
          <a:xfrm>
            <a:off x="5985090" y="1604146"/>
            <a:ext cx="4381337" cy="4602691"/>
          </a:xfrm>
          <a:prstGeom prst="rect">
            <a:avLst/>
          </a:prstGeom>
          <a:noFill/>
        </p:spPr>
        <p:txBody>
          <a:bodyPr wrap="square" rtlCol="0">
            <a:prstTxWarp prst="textArchDown">
              <a:avLst>
                <a:gd name="adj" fmla="val 330226"/>
              </a:avLst>
            </a:prstTxWarp>
            <a:spAutoFit/>
          </a:bodyPr>
          <a:lstStyle/>
          <a:p>
            <a:pPr algn="ctr"/>
            <a:r>
              <a:rPr lang="en-GB" sz="1200"/>
              <a:t>(3) </a:t>
            </a:r>
            <a:r>
              <a:rPr lang="en-GB" sz="1200" b="1">
                <a:solidFill>
                  <a:schemeClr val="accent5"/>
                </a:solidFill>
              </a:rPr>
              <a:t>International Organisations</a:t>
            </a:r>
            <a:r>
              <a:rPr lang="en-GB" sz="1200" b="1"/>
              <a:t> </a:t>
            </a:r>
            <a:r>
              <a:rPr lang="en-GB" sz="1200"/>
              <a:t>providing financing and </a:t>
            </a:r>
          </a:p>
          <a:p>
            <a:pPr algn="ctr"/>
            <a:r>
              <a:rPr lang="en-GB" sz="1200"/>
              <a:t>technical assistance to governments and non-state organisations</a:t>
            </a:r>
          </a:p>
        </p:txBody>
      </p:sp>
      <p:sp>
        <p:nvSpPr>
          <p:cNvPr id="18" name="TextBox 17">
            <a:extLst>
              <a:ext uri="{FF2B5EF4-FFF2-40B4-BE49-F238E27FC236}">
                <a16:creationId xmlns:a16="http://schemas.microsoft.com/office/drawing/2014/main" id="{5A73940C-8EC5-0513-698E-95F3CA2428D3}"/>
              </a:ext>
            </a:extLst>
          </p:cNvPr>
          <p:cNvSpPr txBox="1"/>
          <p:nvPr/>
        </p:nvSpPr>
        <p:spPr>
          <a:xfrm>
            <a:off x="832457" y="2012665"/>
            <a:ext cx="4540592" cy="3785652"/>
          </a:xfrm>
          <a:prstGeom prst="rect">
            <a:avLst/>
          </a:prstGeom>
          <a:noFill/>
        </p:spPr>
        <p:txBody>
          <a:bodyPr wrap="square" lIns="91440" tIns="45720" rIns="91440" bIns="45720" anchor="t">
            <a:spAutoFit/>
          </a:bodyPr>
          <a:lstStyle/>
          <a:p>
            <a:r>
              <a:rPr lang="en-GB" sz="1600" b="1">
                <a:ea typeface="+mn-lt"/>
                <a:cs typeface="+mn-lt"/>
              </a:rPr>
              <a:t>Governments sit at </a:t>
            </a:r>
            <a:r>
              <a:rPr lang="en-GB" sz="1600" b="1">
                <a:effectLst/>
                <a:ea typeface="+mn-lt"/>
                <a:cs typeface="+mn-lt"/>
              </a:rPr>
              <a:t>the heart of education systems</a:t>
            </a:r>
            <a:r>
              <a:rPr lang="en-GB" sz="1600" b="1">
                <a:ea typeface="+mn-lt"/>
                <a:cs typeface="+mn-lt"/>
              </a:rPr>
              <a:t>, </a:t>
            </a:r>
            <a:r>
              <a:rPr lang="en-GB" sz="1600" b="1">
                <a:effectLst/>
                <a:ea typeface="+mn-lt"/>
                <a:cs typeface="+mn-lt"/>
              </a:rPr>
              <a:t>as the duty bearers for education </a:t>
            </a:r>
            <a:r>
              <a:rPr lang="en-GB" sz="1600" b="1">
                <a:ea typeface="+mn-lt"/>
                <a:cs typeface="+mn-lt"/>
              </a:rPr>
              <a:t>planning</a:t>
            </a:r>
            <a:r>
              <a:rPr lang="en-GB" sz="1600" b="1">
                <a:effectLst/>
                <a:ea typeface="+mn-lt"/>
                <a:cs typeface="+mn-lt"/>
              </a:rPr>
              <a:t>.</a:t>
            </a:r>
            <a:endParaRPr lang="en-US" b="1">
              <a:ea typeface="+mn-lt"/>
              <a:cs typeface="+mn-lt"/>
            </a:endParaRPr>
          </a:p>
          <a:p>
            <a:endParaRPr lang="en-GB" sz="1600">
              <a:latin typeface="Calibri" panose="020F0502020204030204" pitchFamily="34" charset="0"/>
              <a:ea typeface="Calibri" panose="020F0502020204030204" pitchFamily="34" charset="0"/>
            </a:endParaRPr>
          </a:p>
          <a:p>
            <a:r>
              <a:rPr lang="en-GB" sz="1600">
                <a:effectLst/>
                <a:latin typeface="Calibri"/>
                <a:ea typeface="Calibri" panose="020F0502020204030204" pitchFamily="34" charset="0"/>
                <a:cs typeface="Calibri"/>
              </a:rPr>
              <a:t>Around governments sit a wide </a:t>
            </a:r>
            <a:r>
              <a:rPr lang="en-GB" sz="1600" b="1">
                <a:effectLst/>
                <a:latin typeface="Calibri"/>
                <a:ea typeface="Calibri" panose="020F0502020204030204" pitchFamily="34" charset="0"/>
                <a:cs typeface="Calibri"/>
              </a:rPr>
              <a:t>constellation of state and non-state actors</a:t>
            </a:r>
            <a:r>
              <a:rPr lang="en-GB" sz="1600" b="1">
                <a:latin typeface="Calibri"/>
                <a:ea typeface="Calibri" panose="020F0502020204030204" pitchFamily="34" charset="0"/>
                <a:cs typeface="Calibri"/>
              </a:rPr>
              <a:t>,</a:t>
            </a:r>
            <a:r>
              <a:rPr lang="en-GB" sz="1600">
                <a:effectLst/>
                <a:latin typeface="Calibri"/>
                <a:ea typeface="Calibri" panose="020F0502020204030204" pitchFamily="34" charset="0"/>
                <a:cs typeface="Calibri"/>
              </a:rPr>
              <a:t> who collaborate to support the delivery of education for all. These national actors include state and non-state schools, as well as state schools managed by non-state actors, non-formal education providers, tertiary institutions, teacher training colleges, providers of curricular materials and other ancillary services.</a:t>
            </a:r>
            <a:r>
              <a:rPr lang="en-GB" sz="1600">
                <a:latin typeface="Calibri"/>
                <a:ea typeface="Calibri" panose="020F0502020204030204" pitchFamily="34" charset="0"/>
                <a:cs typeface="Calibri"/>
              </a:rPr>
              <a:t> </a:t>
            </a:r>
            <a:endParaRPr lang="en-GB" sz="1600">
              <a:effectLst/>
              <a:latin typeface="Calibri"/>
              <a:ea typeface="Calibri" panose="020F0502020204030204" pitchFamily="34" charset="0"/>
              <a:cs typeface="Calibri"/>
            </a:endParaRPr>
          </a:p>
          <a:p>
            <a:endParaRPr lang="en-GB" sz="1600">
              <a:latin typeface="Calibri" panose="020F0502020204030204" pitchFamily="34" charset="0"/>
            </a:endParaRPr>
          </a:p>
          <a:p>
            <a:r>
              <a:rPr lang="en-GB" sz="1600">
                <a:effectLst/>
                <a:latin typeface="Calibri"/>
                <a:ea typeface="Calibri" panose="020F0502020204030204" pitchFamily="34" charset="0"/>
                <a:cs typeface="Calibri"/>
              </a:rPr>
              <a:t>Surrounding these national eco-systems are an array of</a:t>
            </a:r>
            <a:r>
              <a:rPr lang="en-GB" sz="1600" b="1">
                <a:effectLst/>
                <a:latin typeface="Calibri"/>
                <a:ea typeface="Calibri" panose="020F0502020204030204" pitchFamily="34" charset="0"/>
                <a:cs typeface="Calibri"/>
              </a:rPr>
              <a:t> international actors </a:t>
            </a:r>
            <a:r>
              <a:rPr lang="en-GB" sz="1600">
                <a:effectLst/>
                <a:latin typeface="Calibri"/>
                <a:ea typeface="Calibri" panose="020F0502020204030204" pitchFamily="34" charset="0"/>
                <a:cs typeface="Calibri"/>
              </a:rPr>
              <a:t>who support both governments and those involved in service delivery.</a:t>
            </a:r>
            <a:r>
              <a:rPr lang="en-GB" sz="1600">
                <a:latin typeface="Calibri"/>
                <a:ea typeface="Calibri" panose="020F0502020204030204" pitchFamily="34" charset="0"/>
                <a:cs typeface="Calibri"/>
              </a:rPr>
              <a:t> </a:t>
            </a:r>
            <a:endParaRPr lang="en-GB" sz="1600"/>
          </a:p>
        </p:txBody>
      </p:sp>
    </p:spTree>
    <p:extLst>
      <p:ext uri="{BB962C8B-B14F-4D97-AF65-F5344CB8AC3E}">
        <p14:creationId xmlns:p14="http://schemas.microsoft.com/office/powerpoint/2010/main" val="38477098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72C9E-FD2C-E39F-3F9B-A88573FCB9A4}"/>
              </a:ext>
            </a:extLst>
          </p:cNvPr>
          <p:cNvSpPr>
            <a:spLocks noGrp="1"/>
          </p:cNvSpPr>
          <p:nvPr>
            <p:ph type="title"/>
          </p:nvPr>
        </p:nvSpPr>
        <p:spPr/>
        <p:txBody>
          <a:bodyPr/>
          <a:lstStyle/>
          <a:p>
            <a:r>
              <a:rPr lang="en-GB">
                <a:solidFill>
                  <a:srgbClr val="004AAD"/>
                </a:solidFill>
                <a:latin typeface="Arial"/>
                <a:cs typeface="Arial"/>
              </a:rPr>
              <a:t>The Case Study Process</a:t>
            </a:r>
          </a:p>
        </p:txBody>
      </p:sp>
      <p:grpSp>
        <p:nvGrpSpPr>
          <p:cNvPr id="3" name="Group 2">
            <a:extLst>
              <a:ext uri="{FF2B5EF4-FFF2-40B4-BE49-F238E27FC236}">
                <a16:creationId xmlns:a16="http://schemas.microsoft.com/office/drawing/2014/main" id="{FF93D5AE-874C-22ED-4F6F-945D2C2CD701}"/>
              </a:ext>
            </a:extLst>
          </p:cNvPr>
          <p:cNvGrpSpPr/>
          <p:nvPr/>
        </p:nvGrpSpPr>
        <p:grpSpPr>
          <a:xfrm>
            <a:off x="952573" y="1925680"/>
            <a:ext cx="10286853" cy="3659784"/>
            <a:chOff x="2206422" y="1431980"/>
            <a:chExt cx="8851915" cy="3149272"/>
          </a:xfrm>
        </p:grpSpPr>
        <p:sp>
          <p:nvSpPr>
            <p:cNvPr id="4" name="Rounded Rectangle 3">
              <a:extLst>
                <a:ext uri="{FF2B5EF4-FFF2-40B4-BE49-F238E27FC236}">
                  <a16:creationId xmlns:a16="http://schemas.microsoft.com/office/drawing/2014/main" id="{2FC89D25-45F6-8378-8FFC-FA6782F1A4E3}"/>
                </a:ext>
              </a:extLst>
            </p:cNvPr>
            <p:cNvSpPr/>
            <p:nvPr/>
          </p:nvSpPr>
          <p:spPr>
            <a:xfrm>
              <a:off x="2235200" y="2168524"/>
              <a:ext cx="1422400" cy="68580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solidFill>
                </a:rPr>
                <a:t>Consultations with Members and Funders</a:t>
              </a:r>
            </a:p>
          </p:txBody>
        </p:sp>
        <p:sp>
          <p:nvSpPr>
            <p:cNvPr id="5" name="Rounded Rectangle 4">
              <a:extLst>
                <a:ext uri="{FF2B5EF4-FFF2-40B4-BE49-F238E27FC236}">
                  <a16:creationId xmlns:a16="http://schemas.microsoft.com/office/drawing/2014/main" id="{49250C15-0BD3-A15F-4F7E-E9B93B87A649}"/>
                </a:ext>
              </a:extLst>
            </p:cNvPr>
            <p:cNvSpPr/>
            <p:nvPr/>
          </p:nvSpPr>
          <p:spPr>
            <a:xfrm>
              <a:off x="2235200" y="3114676"/>
              <a:ext cx="1422400" cy="68580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solidFill>
                </a:rPr>
                <a:t>Review existing frameworks on change making</a:t>
              </a:r>
            </a:p>
          </p:txBody>
        </p:sp>
        <p:pic>
          <p:nvPicPr>
            <p:cNvPr id="6" name="Graphic 5" descr="Line arrow: Anti-clockwise curve with solid fill">
              <a:extLst>
                <a:ext uri="{FF2B5EF4-FFF2-40B4-BE49-F238E27FC236}">
                  <a16:creationId xmlns:a16="http://schemas.microsoft.com/office/drawing/2014/main" id="{C2105647-DAC2-19A2-74C7-0248CCFF82B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4889873">
              <a:off x="3642793" y="3271536"/>
              <a:ext cx="658494" cy="658494"/>
            </a:xfrm>
            <a:prstGeom prst="rect">
              <a:avLst/>
            </a:prstGeom>
          </p:spPr>
        </p:pic>
        <p:pic>
          <p:nvPicPr>
            <p:cNvPr id="7" name="Graphic 6" descr="Line arrow: Anti-clockwise curve with solid fill">
              <a:extLst>
                <a:ext uri="{FF2B5EF4-FFF2-40B4-BE49-F238E27FC236}">
                  <a16:creationId xmlns:a16="http://schemas.microsoft.com/office/drawing/2014/main" id="{F304A004-A7DE-1DBF-FECC-3C16C0BD1DB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6733153" flipV="1">
              <a:off x="3659655" y="2118215"/>
              <a:ext cx="658494" cy="658494"/>
            </a:xfrm>
            <a:prstGeom prst="rect">
              <a:avLst/>
            </a:prstGeom>
          </p:spPr>
        </p:pic>
        <p:sp>
          <p:nvSpPr>
            <p:cNvPr id="8" name="Rounded Rectangle 7">
              <a:extLst>
                <a:ext uri="{FF2B5EF4-FFF2-40B4-BE49-F238E27FC236}">
                  <a16:creationId xmlns:a16="http://schemas.microsoft.com/office/drawing/2014/main" id="{8A5D92C9-F2DF-7C5A-6F5E-BD2F92A6C879}"/>
                </a:ext>
              </a:extLst>
            </p:cNvPr>
            <p:cNvSpPr/>
            <p:nvPr/>
          </p:nvSpPr>
          <p:spPr>
            <a:xfrm>
              <a:off x="4179935" y="2671537"/>
              <a:ext cx="1037734" cy="68580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solidFill>
                </a:rPr>
                <a:t>Research Design</a:t>
              </a:r>
            </a:p>
          </p:txBody>
        </p:sp>
        <p:pic>
          <p:nvPicPr>
            <p:cNvPr id="9" name="Graphic 8" descr="Arrow Up with solid fill">
              <a:extLst>
                <a:ext uri="{FF2B5EF4-FFF2-40B4-BE49-F238E27FC236}">
                  <a16:creationId xmlns:a16="http://schemas.microsoft.com/office/drawing/2014/main" id="{7202D93D-E44F-4D2B-B476-02FF94615FD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5400000">
              <a:off x="5275725" y="2640130"/>
              <a:ext cx="748614" cy="748614"/>
            </a:xfrm>
            <a:prstGeom prst="rect">
              <a:avLst/>
            </a:prstGeom>
          </p:spPr>
        </p:pic>
        <p:sp>
          <p:nvSpPr>
            <p:cNvPr id="10" name="Rounded Rectangle 9">
              <a:extLst>
                <a:ext uri="{FF2B5EF4-FFF2-40B4-BE49-F238E27FC236}">
                  <a16:creationId xmlns:a16="http://schemas.microsoft.com/office/drawing/2014/main" id="{FD86301B-923B-F40C-60ED-FA644605949C}"/>
                </a:ext>
              </a:extLst>
            </p:cNvPr>
            <p:cNvSpPr/>
            <p:nvPr/>
          </p:nvSpPr>
          <p:spPr>
            <a:xfrm>
              <a:off x="6096000" y="2666094"/>
              <a:ext cx="1037734" cy="68580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solidFill>
                </a:rPr>
                <a:t>Landscape Mapping</a:t>
              </a:r>
            </a:p>
          </p:txBody>
        </p:sp>
        <p:sp>
          <p:nvSpPr>
            <p:cNvPr id="11" name="Rounded Rectangle 10">
              <a:extLst>
                <a:ext uri="{FF2B5EF4-FFF2-40B4-BE49-F238E27FC236}">
                  <a16:creationId xmlns:a16="http://schemas.microsoft.com/office/drawing/2014/main" id="{504B2FAB-2497-6129-7AF6-A9D22AC0BC9C}"/>
                </a:ext>
              </a:extLst>
            </p:cNvPr>
            <p:cNvSpPr/>
            <p:nvPr/>
          </p:nvSpPr>
          <p:spPr>
            <a:xfrm>
              <a:off x="7966794" y="2663716"/>
              <a:ext cx="1037734" cy="68580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solidFill>
                </a:rPr>
                <a:t>5 Deep Dive Case Studies</a:t>
              </a:r>
            </a:p>
          </p:txBody>
        </p:sp>
        <p:pic>
          <p:nvPicPr>
            <p:cNvPr id="12" name="Graphic 11" descr="Arrow Up with solid fill">
              <a:extLst>
                <a:ext uri="{FF2B5EF4-FFF2-40B4-BE49-F238E27FC236}">
                  <a16:creationId xmlns:a16="http://schemas.microsoft.com/office/drawing/2014/main" id="{039ACB78-1F0F-D071-AD8B-6C603FE5810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5400000">
              <a:off x="7148248" y="2632309"/>
              <a:ext cx="748614" cy="748614"/>
            </a:xfrm>
            <a:prstGeom prst="rect">
              <a:avLst/>
            </a:prstGeom>
          </p:spPr>
        </p:pic>
        <p:sp>
          <p:nvSpPr>
            <p:cNvPr id="13" name="TextBox 12">
              <a:extLst>
                <a:ext uri="{FF2B5EF4-FFF2-40B4-BE49-F238E27FC236}">
                  <a16:creationId xmlns:a16="http://schemas.microsoft.com/office/drawing/2014/main" id="{2B00ECD9-78A3-8236-D45A-FD4E5688DFB8}"/>
                </a:ext>
              </a:extLst>
            </p:cNvPr>
            <p:cNvSpPr txBox="1"/>
            <p:nvPr/>
          </p:nvSpPr>
          <p:spPr>
            <a:xfrm>
              <a:off x="6829479" y="1431980"/>
              <a:ext cx="1357123" cy="830997"/>
            </a:xfrm>
            <a:prstGeom prst="rect">
              <a:avLst/>
            </a:prstGeom>
            <a:noFill/>
          </p:spPr>
          <p:txBody>
            <a:bodyPr wrap="square" rtlCol="0">
              <a:spAutoFit/>
            </a:bodyPr>
            <a:lstStyle/>
            <a:p>
              <a:pPr algn="ctr"/>
              <a:r>
                <a:rPr lang="en-GB" sz="1400"/>
                <a:t>Exclusion and Selection criteria applied to select 5 Initiatives</a:t>
              </a:r>
            </a:p>
          </p:txBody>
        </p:sp>
        <p:sp>
          <p:nvSpPr>
            <p:cNvPr id="14" name="TextBox 13">
              <a:extLst>
                <a:ext uri="{FF2B5EF4-FFF2-40B4-BE49-F238E27FC236}">
                  <a16:creationId xmlns:a16="http://schemas.microsoft.com/office/drawing/2014/main" id="{917D58F7-50FD-47C5-E957-480AF2220F9A}"/>
                </a:ext>
              </a:extLst>
            </p:cNvPr>
            <p:cNvSpPr txBox="1"/>
            <p:nvPr/>
          </p:nvSpPr>
          <p:spPr>
            <a:xfrm>
              <a:off x="7966794" y="3383650"/>
              <a:ext cx="1235263" cy="1015663"/>
            </a:xfrm>
            <a:prstGeom prst="rect">
              <a:avLst/>
            </a:prstGeom>
            <a:noFill/>
          </p:spPr>
          <p:txBody>
            <a:bodyPr wrap="square" rtlCol="0">
              <a:spAutoFit/>
            </a:bodyPr>
            <a:lstStyle/>
            <a:p>
              <a:r>
                <a:rPr lang="en-GB" sz="1400"/>
                <a:t>Qualitative data from documents and KIIs used to document initiatives</a:t>
              </a:r>
            </a:p>
          </p:txBody>
        </p:sp>
        <p:sp>
          <p:nvSpPr>
            <p:cNvPr id="15" name="TextBox 14">
              <a:extLst>
                <a:ext uri="{FF2B5EF4-FFF2-40B4-BE49-F238E27FC236}">
                  <a16:creationId xmlns:a16="http://schemas.microsoft.com/office/drawing/2014/main" id="{26564648-20C3-860F-ABF9-B7090BEC7757}"/>
                </a:ext>
              </a:extLst>
            </p:cNvPr>
            <p:cNvSpPr txBox="1"/>
            <p:nvPr/>
          </p:nvSpPr>
          <p:spPr>
            <a:xfrm>
              <a:off x="6038853" y="3380923"/>
              <a:ext cx="1357123" cy="1200329"/>
            </a:xfrm>
            <a:prstGeom prst="rect">
              <a:avLst/>
            </a:prstGeom>
            <a:noFill/>
          </p:spPr>
          <p:txBody>
            <a:bodyPr wrap="square" rtlCol="0">
              <a:spAutoFit/>
            </a:bodyPr>
            <a:lstStyle/>
            <a:p>
              <a:r>
                <a:rPr lang="en-GB" sz="1400"/>
                <a:t>Summary information gathered against mapping framework for 15-20 initiatives</a:t>
              </a:r>
            </a:p>
          </p:txBody>
        </p:sp>
        <p:cxnSp>
          <p:nvCxnSpPr>
            <p:cNvPr id="16" name="Straight Connector 15">
              <a:extLst>
                <a:ext uri="{FF2B5EF4-FFF2-40B4-BE49-F238E27FC236}">
                  <a16:creationId xmlns:a16="http://schemas.microsoft.com/office/drawing/2014/main" id="{714CD0DE-3D72-8B36-ABEE-DDDD8F1FDB72}"/>
                </a:ext>
              </a:extLst>
            </p:cNvPr>
            <p:cNvCxnSpPr>
              <a:stCxn id="13" idx="2"/>
            </p:cNvCxnSpPr>
            <p:nvPr/>
          </p:nvCxnSpPr>
          <p:spPr>
            <a:xfrm flipH="1">
              <a:off x="7508040" y="2262977"/>
              <a:ext cx="1" cy="751460"/>
            </a:xfrm>
            <a:prstGeom prst="line">
              <a:avLst/>
            </a:prstGeom>
            <a:ln w="31750">
              <a:solidFill>
                <a:schemeClr val="accent5"/>
              </a:solidFill>
              <a:prstDash val="dash"/>
              <a:tailEnd type="oval" w="lg" len="lg"/>
            </a:ln>
          </p:spPr>
          <p:style>
            <a:lnRef idx="1">
              <a:schemeClr val="accent1"/>
            </a:lnRef>
            <a:fillRef idx="0">
              <a:schemeClr val="accent1"/>
            </a:fillRef>
            <a:effectRef idx="0">
              <a:schemeClr val="accent1"/>
            </a:effectRef>
            <a:fontRef idx="minor">
              <a:schemeClr val="tx1"/>
            </a:fontRef>
          </p:style>
        </p:cxnSp>
        <p:pic>
          <p:nvPicPr>
            <p:cNvPr id="17" name="Graphic 16" descr="Arrow Up with solid fill">
              <a:extLst>
                <a:ext uri="{FF2B5EF4-FFF2-40B4-BE49-F238E27FC236}">
                  <a16:creationId xmlns:a16="http://schemas.microsoft.com/office/drawing/2014/main" id="{1B4D1572-E49B-4D56-22EA-EF285AAA81A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5400000">
              <a:off x="9074460" y="2600902"/>
              <a:ext cx="748614" cy="748614"/>
            </a:xfrm>
            <a:prstGeom prst="rect">
              <a:avLst/>
            </a:prstGeom>
          </p:spPr>
        </p:pic>
        <p:sp>
          <p:nvSpPr>
            <p:cNvPr id="18" name="TextBox 17">
              <a:extLst>
                <a:ext uri="{FF2B5EF4-FFF2-40B4-BE49-F238E27FC236}">
                  <a16:creationId xmlns:a16="http://schemas.microsoft.com/office/drawing/2014/main" id="{1800797A-17E6-126C-3A01-D7CCACD13CC0}"/>
                </a:ext>
              </a:extLst>
            </p:cNvPr>
            <p:cNvSpPr txBox="1"/>
            <p:nvPr/>
          </p:nvSpPr>
          <p:spPr>
            <a:xfrm>
              <a:off x="9823074" y="2519138"/>
              <a:ext cx="1235263" cy="1015663"/>
            </a:xfrm>
            <a:prstGeom prst="rect">
              <a:avLst/>
            </a:prstGeom>
            <a:noFill/>
          </p:spPr>
          <p:txBody>
            <a:bodyPr wrap="square" rtlCol="0">
              <a:spAutoFit/>
            </a:bodyPr>
            <a:lstStyle/>
            <a:p>
              <a:r>
                <a:rPr lang="en-GB" sz="1400" b="1"/>
                <a:t>Outputs:</a:t>
              </a:r>
            </a:p>
            <a:p>
              <a:r>
                <a:rPr lang="en-GB" sz="1400"/>
                <a:t>5 internal case study briefs to support toolkit development</a:t>
              </a:r>
            </a:p>
          </p:txBody>
        </p:sp>
        <p:sp>
          <p:nvSpPr>
            <p:cNvPr id="19" name="TextBox 18">
              <a:extLst>
                <a:ext uri="{FF2B5EF4-FFF2-40B4-BE49-F238E27FC236}">
                  <a16:creationId xmlns:a16="http://schemas.microsoft.com/office/drawing/2014/main" id="{93801D90-06FE-4722-807F-714A1D6F14F9}"/>
                </a:ext>
              </a:extLst>
            </p:cNvPr>
            <p:cNvSpPr txBox="1"/>
            <p:nvPr/>
          </p:nvSpPr>
          <p:spPr>
            <a:xfrm>
              <a:off x="2235200" y="1833190"/>
              <a:ext cx="436563" cy="344298"/>
            </a:xfrm>
            <a:prstGeom prst="rect">
              <a:avLst/>
            </a:prstGeom>
            <a:noFill/>
          </p:spPr>
          <p:txBody>
            <a:bodyPr wrap="square" rtlCol="0">
              <a:spAutoFit/>
            </a:bodyPr>
            <a:lstStyle/>
            <a:p>
              <a:r>
                <a:rPr lang="en-GB" sz="2000" b="1"/>
                <a:t>1a</a:t>
              </a:r>
            </a:p>
          </p:txBody>
        </p:sp>
        <p:sp>
          <p:nvSpPr>
            <p:cNvPr id="20" name="TextBox 19">
              <a:extLst>
                <a:ext uri="{FF2B5EF4-FFF2-40B4-BE49-F238E27FC236}">
                  <a16:creationId xmlns:a16="http://schemas.microsoft.com/office/drawing/2014/main" id="{198B19D0-0924-81E6-DFE2-C87730D542C7}"/>
                </a:ext>
              </a:extLst>
            </p:cNvPr>
            <p:cNvSpPr txBox="1"/>
            <p:nvPr/>
          </p:nvSpPr>
          <p:spPr>
            <a:xfrm>
              <a:off x="2206422" y="2815483"/>
              <a:ext cx="436563" cy="344298"/>
            </a:xfrm>
            <a:prstGeom prst="rect">
              <a:avLst/>
            </a:prstGeom>
            <a:noFill/>
          </p:spPr>
          <p:txBody>
            <a:bodyPr wrap="square" rtlCol="0">
              <a:spAutoFit/>
            </a:bodyPr>
            <a:lstStyle/>
            <a:p>
              <a:r>
                <a:rPr lang="en-GB" sz="2000" b="1"/>
                <a:t>1b</a:t>
              </a:r>
            </a:p>
          </p:txBody>
        </p:sp>
        <p:sp>
          <p:nvSpPr>
            <p:cNvPr id="21" name="TextBox 20">
              <a:extLst>
                <a:ext uri="{FF2B5EF4-FFF2-40B4-BE49-F238E27FC236}">
                  <a16:creationId xmlns:a16="http://schemas.microsoft.com/office/drawing/2014/main" id="{90D3FFC5-DE94-1FE9-BA96-14A46108FE17}"/>
                </a:ext>
              </a:extLst>
            </p:cNvPr>
            <p:cNvSpPr txBox="1"/>
            <p:nvPr/>
          </p:nvSpPr>
          <p:spPr>
            <a:xfrm>
              <a:off x="4288106" y="2355334"/>
              <a:ext cx="436563" cy="344298"/>
            </a:xfrm>
            <a:prstGeom prst="rect">
              <a:avLst/>
            </a:prstGeom>
            <a:noFill/>
          </p:spPr>
          <p:txBody>
            <a:bodyPr wrap="square" rtlCol="0">
              <a:spAutoFit/>
            </a:bodyPr>
            <a:lstStyle/>
            <a:p>
              <a:r>
                <a:rPr lang="en-GB" sz="2000" b="1"/>
                <a:t>2</a:t>
              </a:r>
            </a:p>
          </p:txBody>
        </p:sp>
        <p:sp>
          <p:nvSpPr>
            <p:cNvPr id="22" name="TextBox 21">
              <a:extLst>
                <a:ext uri="{FF2B5EF4-FFF2-40B4-BE49-F238E27FC236}">
                  <a16:creationId xmlns:a16="http://schemas.microsoft.com/office/drawing/2014/main" id="{284F411F-FD9B-61F5-62FB-D01345677F7B}"/>
                </a:ext>
              </a:extLst>
            </p:cNvPr>
            <p:cNvSpPr txBox="1"/>
            <p:nvPr/>
          </p:nvSpPr>
          <p:spPr>
            <a:xfrm>
              <a:off x="6069986" y="2355334"/>
              <a:ext cx="436563" cy="344298"/>
            </a:xfrm>
            <a:prstGeom prst="rect">
              <a:avLst/>
            </a:prstGeom>
            <a:noFill/>
          </p:spPr>
          <p:txBody>
            <a:bodyPr wrap="square" rtlCol="0">
              <a:spAutoFit/>
            </a:bodyPr>
            <a:lstStyle/>
            <a:p>
              <a:r>
                <a:rPr lang="en-GB" sz="2000" b="1"/>
                <a:t>3</a:t>
              </a:r>
            </a:p>
          </p:txBody>
        </p:sp>
        <p:sp>
          <p:nvSpPr>
            <p:cNvPr id="23" name="TextBox 22">
              <a:extLst>
                <a:ext uri="{FF2B5EF4-FFF2-40B4-BE49-F238E27FC236}">
                  <a16:creationId xmlns:a16="http://schemas.microsoft.com/office/drawing/2014/main" id="{1E1F294A-4D6B-54AA-C8D3-094C7EDD08DA}"/>
                </a:ext>
              </a:extLst>
            </p:cNvPr>
            <p:cNvSpPr txBox="1"/>
            <p:nvPr/>
          </p:nvSpPr>
          <p:spPr>
            <a:xfrm>
              <a:off x="7950551" y="2355334"/>
              <a:ext cx="436563" cy="344298"/>
            </a:xfrm>
            <a:prstGeom prst="rect">
              <a:avLst/>
            </a:prstGeom>
            <a:noFill/>
          </p:spPr>
          <p:txBody>
            <a:bodyPr wrap="square" rtlCol="0">
              <a:spAutoFit/>
            </a:bodyPr>
            <a:lstStyle/>
            <a:p>
              <a:r>
                <a:rPr lang="en-GB" sz="2000" b="1"/>
                <a:t>4</a:t>
              </a:r>
            </a:p>
          </p:txBody>
        </p:sp>
      </p:grpSp>
    </p:spTree>
    <p:extLst>
      <p:ext uri="{BB962C8B-B14F-4D97-AF65-F5344CB8AC3E}">
        <p14:creationId xmlns:p14="http://schemas.microsoft.com/office/powerpoint/2010/main" val="5503523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180AF46-1939-48F3-500C-7AB8908F9DCB}"/>
              </a:ext>
            </a:extLst>
          </p:cNvPr>
          <p:cNvSpPr/>
          <p:nvPr/>
        </p:nvSpPr>
        <p:spPr>
          <a:xfrm>
            <a:off x="6281499" y="4768516"/>
            <a:ext cx="5387986" cy="142942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p>
        </p:txBody>
      </p:sp>
      <p:sp>
        <p:nvSpPr>
          <p:cNvPr id="7" name="Rectangle 6">
            <a:extLst>
              <a:ext uri="{FF2B5EF4-FFF2-40B4-BE49-F238E27FC236}">
                <a16:creationId xmlns:a16="http://schemas.microsoft.com/office/drawing/2014/main" id="{7CF6691A-2CE2-4C89-E43D-F880D7D0442F}"/>
              </a:ext>
            </a:extLst>
          </p:cNvPr>
          <p:cNvSpPr/>
          <p:nvPr/>
        </p:nvSpPr>
        <p:spPr>
          <a:xfrm>
            <a:off x="838200" y="4459705"/>
            <a:ext cx="5257800" cy="163294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p>
        </p:txBody>
      </p:sp>
      <p:sp>
        <p:nvSpPr>
          <p:cNvPr id="5" name="Rectangle 4">
            <a:extLst>
              <a:ext uri="{FF2B5EF4-FFF2-40B4-BE49-F238E27FC236}">
                <a16:creationId xmlns:a16="http://schemas.microsoft.com/office/drawing/2014/main" id="{20DA1777-8128-95CB-6C6D-8DDB4D527FE7}"/>
              </a:ext>
            </a:extLst>
          </p:cNvPr>
          <p:cNvSpPr/>
          <p:nvPr/>
        </p:nvSpPr>
        <p:spPr>
          <a:xfrm>
            <a:off x="6281499" y="2213811"/>
            <a:ext cx="5387986" cy="142942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p>
        </p:txBody>
      </p:sp>
      <p:sp>
        <p:nvSpPr>
          <p:cNvPr id="3" name="Rectangle 2">
            <a:extLst>
              <a:ext uri="{FF2B5EF4-FFF2-40B4-BE49-F238E27FC236}">
                <a16:creationId xmlns:a16="http://schemas.microsoft.com/office/drawing/2014/main" id="{9ED1C207-2C5B-D47E-5EBB-4D5E973AA100}"/>
              </a:ext>
            </a:extLst>
          </p:cNvPr>
          <p:cNvSpPr/>
          <p:nvPr/>
        </p:nvSpPr>
        <p:spPr>
          <a:xfrm>
            <a:off x="838200" y="1949116"/>
            <a:ext cx="5257800" cy="122722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p>
        </p:txBody>
      </p:sp>
      <p:sp>
        <p:nvSpPr>
          <p:cNvPr id="2" name="Title 1">
            <a:extLst>
              <a:ext uri="{FF2B5EF4-FFF2-40B4-BE49-F238E27FC236}">
                <a16:creationId xmlns:a16="http://schemas.microsoft.com/office/drawing/2014/main" id="{AD1D471D-4E8B-7B7C-289B-83DDFD5CD28E}"/>
              </a:ext>
            </a:extLst>
          </p:cNvPr>
          <p:cNvSpPr>
            <a:spLocks noGrp="1"/>
          </p:cNvSpPr>
          <p:nvPr>
            <p:ph type="title"/>
          </p:nvPr>
        </p:nvSpPr>
        <p:spPr/>
        <p:txBody>
          <a:bodyPr/>
          <a:lstStyle/>
          <a:p>
            <a:r>
              <a:rPr lang="en-GB">
                <a:solidFill>
                  <a:srgbClr val="004AAD"/>
                </a:solidFill>
                <a:latin typeface="Arial"/>
                <a:cs typeface="Arial"/>
              </a:rPr>
              <a:t>Four Case Studies</a:t>
            </a:r>
          </a:p>
        </p:txBody>
      </p:sp>
      <p:sp>
        <p:nvSpPr>
          <p:cNvPr id="4" name="TextBox 3">
            <a:extLst>
              <a:ext uri="{FF2B5EF4-FFF2-40B4-BE49-F238E27FC236}">
                <a16:creationId xmlns:a16="http://schemas.microsoft.com/office/drawing/2014/main" id="{28161CC8-7597-FA89-3F6D-4C2C3A94390B}"/>
              </a:ext>
            </a:extLst>
          </p:cNvPr>
          <p:cNvSpPr txBox="1"/>
          <p:nvPr/>
        </p:nvSpPr>
        <p:spPr>
          <a:xfrm>
            <a:off x="838200" y="1554833"/>
            <a:ext cx="5072742" cy="1505797"/>
          </a:xfrm>
          <a:prstGeom prst="rect">
            <a:avLst/>
          </a:prstGeom>
          <a:noFill/>
        </p:spPr>
        <p:txBody>
          <a:bodyPr wrap="square">
            <a:spAutoFit/>
          </a:bodyPr>
          <a:lstStyle/>
          <a:p>
            <a:pPr>
              <a:lnSpc>
                <a:spcPct val="115000"/>
              </a:lnSpc>
              <a:spcBef>
                <a:spcPts val="600"/>
              </a:spcBef>
              <a:spcAft>
                <a:spcPts val="600"/>
              </a:spcAft>
            </a:pPr>
            <a:r>
              <a:rPr lang="en-GB" sz="1600" b="1">
                <a:solidFill>
                  <a:srgbClr val="004AAD"/>
                </a:solidFill>
                <a:effectLst/>
                <a:latin typeface="Calibri" panose="020F0502020204030204" pitchFamily="34" charset="0"/>
                <a:ea typeface="Calibri" panose="020F0502020204030204" pitchFamily="34" charset="0"/>
                <a:cs typeface="Arial" panose="020B0604020202020204" pitchFamily="34" charset="0"/>
              </a:rPr>
              <a:t>The Regional Education Learning Initiative (RELI)</a:t>
            </a:r>
            <a:endParaRPr lang="en-GB" sz="1600">
              <a:solidFill>
                <a:srgbClr val="004AAD"/>
              </a:solidFill>
              <a:effectLst/>
              <a:latin typeface="Calibri" panose="020F0502020204030204" pitchFamily="34" charset="0"/>
              <a:ea typeface="Calibri" panose="020F0502020204030204" pitchFamily="34" charset="0"/>
              <a:cs typeface="Arial" panose="020B0604020202020204" pitchFamily="34" charset="0"/>
            </a:endParaRPr>
          </a:p>
          <a:p>
            <a:pPr>
              <a:lnSpc>
                <a:spcPct val="115000"/>
              </a:lnSpc>
              <a:spcBef>
                <a:spcPts val="600"/>
              </a:spcBef>
              <a:spcAft>
                <a:spcPts val="600"/>
              </a:spcAft>
            </a:pPr>
            <a:r>
              <a:rPr lang="en-GB" sz="1400">
                <a:effectLst/>
                <a:latin typeface="Calibri" panose="020F0502020204030204" pitchFamily="34" charset="0"/>
                <a:ea typeface="Calibri" panose="020F0502020204030204" pitchFamily="34" charset="0"/>
                <a:cs typeface="Arial" panose="020B0604020202020204" pitchFamily="34" charset="0"/>
              </a:rPr>
              <a:t>RELI is a coalition of more than 70 non-state and civil society organisations working in education in Kenya, Tanzania, and Uganda. Formed in 2017, RELI aims to generate evidence to support governments in improving education quality. </a:t>
            </a:r>
          </a:p>
        </p:txBody>
      </p:sp>
      <p:sp>
        <p:nvSpPr>
          <p:cNvPr id="6" name="TextBox 5">
            <a:extLst>
              <a:ext uri="{FF2B5EF4-FFF2-40B4-BE49-F238E27FC236}">
                <a16:creationId xmlns:a16="http://schemas.microsoft.com/office/drawing/2014/main" id="{9FB6FBFF-CEAF-1247-31AB-4C11FF9F0F3D}"/>
              </a:ext>
            </a:extLst>
          </p:cNvPr>
          <p:cNvSpPr txBox="1"/>
          <p:nvPr/>
        </p:nvSpPr>
        <p:spPr>
          <a:xfrm>
            <a:off x="6285098" y="4055936"/>
            <a:ext cx="5387986" cy="2036711"/>
          </a:xfrm>
          <a:prstGeom prst="rect">
            <a:avLst/>
          </a:prstGeom>
          <a:noFill/>
        </p:spPr>
        <p:txBody>
          <a:bodyPr wrap="square" lIns="91440" tIns="45720" rIns="91440" bIns="45720" anchor="t">
            <a:spAutoFit/>
          </a:bodyPr>
          <a:lstStyle/>
          <a:p>
            <a:pPr>
              <a:lnSpc>
                <a:spcPct val="115000"/>
              </a:lnSpc>
              <a:spcBef>
                <a:spcPts val="600"/>
              </a:spcBef>
              <a:spcAft>
                <a:spcPts val="600"/>
              </a:spcAft>
            </a:pPr>
            <a:r>
              <a:rPr lang="en-GB" sz="1600" b="1">
                <a:solidFill>
                  <a:srgbClr val="004AAD"/>
                </a:solidFill>
                <a:effectLst/>
                <a:latin typeface="Calibri" panose="020F0502020204030204" pitchFamily="34" charset="0"/>
                <a:ea typeface="Calibri" panose="020F0502020204030204" pitchFamily="34" charset="0"/>
                <a:cs typeface="Arial" panose="020B0604020202020204" pitchFamily="34" charset="0"/>
              </a:rPr>
              <a:t>The private schools work of the Central Square Foundation (CSF)</a:t>
            </a:r>
            <a:endParaRPr lang="en-GB" sz="1600">
              <a:solidFill>
                <a:srgbClr val="004AAD"/>
              </a:solidFill>
              <a:effectLst/>
              <a:latin typeface="Calibri" panose="020F0502020204030204" pitchFamily="34" charset="0"/>
              <a:ea typeface="Calibri" panose="020F0502020204030204" pitchFamily="34" charset="0"/>
              <a:cs typeface="Arial" panose="020B0604020202020204" pitchFamily="34" charset="0"/>
            </a:endParaRPr>
          </a:p>
          <a:p>
            <a:pPr>
              <a:lnSpc>
                <a:spcPct val="115000"/>
              </a:lnSpc>
              <a:spcBef>
                <a:spcPts val="600"/>
              </a:spcBef>
              <a:spcAft>
                <a:spcPts val="600"/>
              </a:spcAft>
            </a:pPr>
            <a:r>
              <a:rPr lang="en-GB" sz="1400">
                <a:effectLst/>
                <a:latin typeface="Calibri"/>
                <a:ea typeface="Calibri" panose="020F0502020204030204" pitchFamily="34" charset="0"/>
                <a:cs typeface="Arial"/>
              </a:rPr>
              <a:t>CSF’s work on private schools aims to improve </a:t>
            </a:r>
            <a:r>
              <a:rPr lang="en-GB" sz="1400">
                <a:latin typeface="Calibri"/>
                <a:ea typeface="Calibri" panose="020F0502020204030204" pitchFamily="34" charset="0"/>
                <a:cs typeface="Arial"/>
              </a:rPr>
              <a:t>the </a:t>
            </a:r>
            <a:r>
              <a:rPr lang="en-GB" sz="1400">
                <a:effectLst/>
                <a:latin typeface="Calibri"/>
                <a:ea typeface="Calibri" panose="020F0502020204030204" pitchFamily="34" charset="0"/>
                <a:cs typeface="Arial"/>
              </a:rPr>
              <a:t>quality of education in the private sector by a) improving the quality of data on learning outcomes, thereby supporting informed parental choice, b) supporting improved regulation of private schools, and c) using evidence to build more productive narratives around private schooling.</a:t>
            </a:r>
            <a:r>
              <a:rPr lang="en-GB" sz="1400">
                <a:latin typeface="Calibri"/>
                <a:ea typeface="Calibri" panose="020F0502020204030204" pitchFamily="34" charset="0"/>
                <a:cs typeface="Arial"/>
              </a:rPr>
              <a:t> </a:t>
            </a:r>
            <a:endParaRPr lang="en-GB" sz="1400">
              <a:effectLst/>
              <a:latin typeface="Calibri"/>
              <a:ea typeface="Calibri" panose="020F0502020204030204" pitchFamily="34" charset="0"/>
              <a:cs typeface="Arial" panose="020B0604020202020204" pitchFamily="34" charset="0"/>
            </a:endParaRPr>
          </a:p>
        </p:txBody>
      </p:sp>
      <p:sp>
        <p:nvSpPr>
          <p:cNvPr id="8" name="TextBox 7">
            <a:extLst>
              <a:ext uri="{FF2B5EF4-FFF2-40B4-BE49-F238E27FC236}">
                <a16:creationId xmlns:a16="http://schemas.microsoft.com/office/drawing/2014/main" id="{FFEC83FB-D0D3-89F3-49B5-4FBE9EF700AE}"/>
              </a:ext>
            </a:extLst>
          </p:cNvPr>
          <p:cNvSpPr txBox="1"/>
          <p:nvPr/>
        </p:nvSpPr>
        <p:spPr>
          <a:xfrm>
            <a:off x="838200" y="4055936"/>
            <a:ext cx="5021914" cy="2001317"/>
          </a:xfrm>
          <a:prstGeom prst="rect">
            <a:avLst/>
          </a:prstGeom>
          <a:noFill/>
        </p:spPr>
        <p:txBody>
          <a:bodyPr wrap="square" lIns="91440" tIns="45720" rIns="91440" bIns="45720" anchor="t">
            <a:spAutoFit/>
          </a:bodyPr>
          <a:lstStyle/>
          <a:p>
            <a:pPr>
              <a:lnSpc>
                <a:spcPct val="115000"/>
              </a:lnSpc>
              <a:spcBef>
                <a:spcPts val="600"/>
              </a:spcBef>
              <a:spcAft>
                <a:spcPts val="600"/>
              </a:spcAft>
            </a:pPr>
            <a:r>
              <a:rPr lang="en-GB" sz="1600" b="1">
                <a:solidFill>
                  <a:srgbClr val="004AAD"/>
                </a:solidFill>
                <a:effectLst/>
                <a:latin typeface="Calibri" panose="020F0502020204030204" pitchFamily="34" charset="0"/>
                <a:ea typeface="Calibri" panose="020F0502020204030204" pitchFamily="34" charset="0"/>
                <a:cs typeface="Arial" panose="020B0604020202020204" pitchFamily="34" charset="0"/>
              </a:rPr>
              <a:t>Transforming Education in Cocoa Communities (TRECC)</a:t>
            </a:r>
            <a:endParaRPr lang="en-GB" sz="1600">
              <a:solidFill>
                <a:srgbClr val="004AAD"/>
              </a:solidFill>
              <a:effectLst/>
              <a:latin typeface="Calibri" panose="020F0502020204030204" pitchFamily="34" charset="0"/>
              <a:ea typeface="Calibri" panose="020F0502020204030204" pitchFamily="34" charset="0"/>
              <a:cs typeface="Arial" panose="020B0604020202020204" pitchFamily="34" charset="0"/>
            </a:endParaRPr>
          </a:p>
          <a:p>
            <a:pPr>
              <a:lnSpc>
                <a:spcPct val="115000"/>
              </a:lnSpc>
              <a:spcBef>
                <a:spcPts val="600"/>
              </a:spcBef>
              <a:spcAft>
                <a:spcPts val="600"/>
              </a:spcAft>
            </a:pPr>
            <a:r>
              <a:rPr lang="en-GB" sz="1400">
                <a:effectLst/>
                <a:latin typeface="Calibri"/>
                <a:ea typeface="Calibri" panose="020F0502020204030204" pitchFamily="34" charset="0"/>
                <a:cs typeface="Arial"/>
              </a:rPr>
              <a:t>TRECC was a collaboration between the Jacobs Foundation, the government of Côte d’Ivoire and a network of cocoa-producers. The initiative aimed to reduce child labour in cocoa communities through joint funding and management of pilots to find innovations to improve education quality. These innovations could then be scaled up in the government system.</a:t>
            </a:r>
            <a:r>
              <a:rPr lang="en-GB" sz="1400">
                <a:latin typeface="Calibri"/>
                <a:ea typeface="Calibri" panose="020F0502020204030204" pitchFamily="34" charset="0"/>
                <a:cs typeface="Arial"/>
              </a:rPr>
              <a:t> </a:t>
            </a:r>
            <a:endParaRPr lang="en-GB" sz="1400">
              <a:effectLst/>
              <a:latin typeface="Calibri"/>
              <a:ea typeface="Calibri" panose="020F0502020204030204" pitchFamily="34" charset="0"/>
              <a:cs typeface="Arial" panose="020B0604020202020204" pitchFamily="34" charset="0"/>
            </a:endParaRPr>
          </a:p>
        </p:txBody>
      </p:sp>
      <p:sp>
        <p:nvSpPr>
          <p:cNvPr id="10" name="TextBox 9">
            <a:extLst>
              <a:ext uri="{FF2B5EF4-FFF2-40B4-BE49-F238E27FC236}">
                <a16:creationId xmlns:a16="http://schemas.microsoft.com/office/drawing/2014/main" id="{CE9C4E7C-515C-8D2B-175E-DE33876CDD32}"/>
              </a:ext>
            </a:extLst>
          </p:cNvPr>
          <p:cNvSpPr txBox="1"/>
          <p:nvPr/>
        </p:nvSpPr>
        <p:spPr>
          <a:xfrm>
            <a:off x="6281499" y="1554833"/>
            <a:ext cx="5387986" cy="2036711"/>
          </a:xfrm>
          <a:prstGeom prst="rect">
            <a:avLst/>
          </a:prstGeom>
          <a:noFill/>
        </p:spPr>
        <p:txBody>
          <a:bodyPr wrap="square">
            <a:spAutoFit/>
          </a:bodyPr>
          <a:lstStyle/>
          <a:p>
            <a:pPr>
              <a:lnSpc>
                <a:spcPct val="115000"/>
              </a:lnSpc>
              <a:spcBef>
                <a:spcPts val="600"/>
              </a:spcBef>
              <a:spcAft>
                <a:spcPts val="600"/>
              </a:spcAft>
            </a:pPr>
            <a:r>
              <a:rPr lang="en-GB" sz="1600" b="1">
                <a:solidFill>
                  <a:srgbClr val="004AAD"/>
                </a:solidFill>
                <a:effectLst/>
                <a:latin typeface="Calibri" panose="020F0502020204030204" pitchFamily="34" charset="0"/>
                <a:ea typeface="Calibri" panose="020F0502020204030204" pitchFamily="34" charset="0"/>
                <a:cs typeface="Arial" panose="020B0604020202020204" pitchFamily="34" charset="0"/>
              </a:rPr>
              <a:t>Engagement between the Ministry of Education and private schools in Lagos State</a:t>
            </a:r>
            <a:endParaRPr lang="en-GB" sz="1600">
              <a:solidFill>
                <a:srgbClr val="004AAD"/>
              </a:solidFill>
              <a:effectLst/>
              <a:latin typeface="Calibri" panose="020F0502020204030204" pitchFamily="34" charset="0"/>
              <a:ea typeface="Calibri" panose="020F0502020204030204" pitchFamily="34" charset="0"/>
              <a:cs typeface="Arial" panose="020B0604020202020204" pitchFamily="34" charset="0"/>
            </a:endParaRPr>
          </a:p>
          <a:p>
            <a:pPr>
              <a:lnSpc>
                <a:spcPct val="115000"/>
              </a:lnSpc>
              <a:spcBef>
                <a:spcPts val="600"/>
              </a:spcBef>
              <a:spcAft>
                <a:spcPts val="600"/>
              </a:spcAft>
            </a:pPr>
            <a:r>
              <a:rPr lang="en-GB" sz="1400">
                <a:effectLst/>
                <a:latin typeface="Calibri" panose="020F0502020204030204" pitchFamily="34" charset="0"/>
                <a:ea typeface="Calibri" panose="020F0502020204030204" pitchFamily="34" charset="0"/>
                <a:cs typeface="Arial" panose="020B0604020202020204" pitchFamily="34" charset="0"/>
              </a:rPr>
              <a:t>Most learners in Lagos State are in low-fee private schools, but until 2008 the number of schools wasn’t known. Beginning with a DfID funded school census, a constellation of organisations has been working to improve the quality of engagement between the </a:t>
            </a:r>
            <a:r>
              <a:rPr lang="en-GB" sz="1400" err="1">
                <a:effectLst/>
                <a:latin typeface="Calibri" panose="020F0502020204030204" pitchFamily="34" charset="0"/>
                <a:ea typeface="Calibri" panose="020F0502020204030204" pitchFamily="34" charset="0"/>
                <a:cs typeface="Arial" panose="020B0604020202020204" pitchFamily="34" charset="0"/>
              </a:rPr>
              <a:t>MoE</a:t>
            </a:r>
            <a:r>
              <a:rPr lang="en-GB" sz="1400">
                <a:effectLst/>
                <a:latin typeface="Calibri" panose="020F0502020204030204" pitchFamily="34" charset="0"/>
                <a:ea typeface="Calibri" panose="020F0502020204030204" pitchFamily="34" charset="0"/>
                <a:cs typeface="Arial" panose="020B0604020202020204" pitchFamily="34" charset="0"/>
              </a:rPr>
              <a:t> and private schools. </a:t>
            </a:r>
          </a:p>
        </p:txBody>
      </p:sp>
    </p:spTree>
    <p:extLst>
      <p:ext uri="{BB962C8B-B14F-4D97-AF65-F5344CB8AC3E}">
        <p14:creationId xmlns:p14="http://schemas.microsoft.com/office/powerpoint/2010/main" val="3484869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E3F97-44AE-4FC8-38A5-DFB4EF7B60DC}"/>
              </a:ext>
            </a:extLst>
          </p:cNvPr>
          <p:cNvSpPr>
            <a:spLocks noGrp="1"/>
          </p:cNvSpPr>
          <p:nvPr>
            <p:ph type="title"/>
          </p:nvPr>
        </p:nvSpPr>
        <p:spPr/>
        <p:txBody>
          <a:bodyPr/>
          <a:lstStyle/>
          <a:p>
            <a:r>
              <a:rPr lang="en-GB">
                <a:solidFill>
                  <a:srgbClr val="004AAD"/>
                </a:solidFill>
                <a:latin typeface="Arial"/>
                <a:cs typeface="Arial"/>
              </a:rPr>
              <a:t>Why these cases? </a:t>
            </a:r>
            <a:endParaRPr lang="en-GB"/>
          </a:p>
        </p:txBody>
      </p:sp>
      <p:sp>
        <p:nvSpPr>
          <p:cNvPr id="4" name="TextBox 3">
            <a:extLst>
              <a:ext uri="{FF2B5EF4-FFF2-40B4-BE49-F238E27FC236}">
                <a16:creationId xmlns:a16="http://schemas.microsoft.com/office/drawing/2014/main" id="{913C8709-253B-5997-ED88-11D6A217C87E}"/>
              </a:ext>
            </a:extLst>
          </p:cNvPr>
          <p:cNvSpPr txBox="1"/>
          <p:nvPr/>
        </p:nvSpPr>
        <p:spPr>
          <a:xfrm>
            <a:off x="7685315" y="1939727"/>
            <a:ext cx="3755572" cy="3693319"/>
          </a:xfrm>
          <a:prstGeom prst="rect">
            <a:avLst/>
          </a:prstGeom>
          <a:noFill/>
        </p:spPr>
        <p:txBody>
          <a:bodyPr wrap="square" lIns="91440" tIns="45720" rIns="91440" bIns="45720" rtlCol="0" anchor="t">
            <a:spAutoFit/>
          </a:bodyPr>
          <a:lstStyle/>
          <a:p>
            <a:r>
              <a:rPr lang="en-GB"/>
              <a:t>We chose our case studies to learn more about how engagement is built through:</a:t>
            </a:r>
          </a:p>
          <a:p>
            <a:endParaRPr lang="en-GB"/>
          </a:p>
          <a:p>
            <a:pPr marL="342900" indent="-342900">
              <a:buAutoNum type="alphaLcParenR"/>
            </a:pPr>
            <a:r>
              <a:rPr lang="en-GB" b="1"/>
              <a:t>Coalition building </a:t>
            </a:r>
            <a:r>
              <a:rPr lang="en-GB"/>
              <a:t>between non-state actors (RELI)</a:t>
            </a:r>
            <a:endParaRPr lang="en-GB">
              <a:cs typeface="Calibri"/>
            </a:endParaRPr>
          </a:p>
          <a:p>
            <a:pPr marL="342900" indent="-342900">
              <a:buAutoNum type="alphaLcParenR"/>
            </a:pPr>
            <a:r>
              <a:rPr lang="en-GB" b="1"/>
              <a:t>Non-traditional partnerships </a:t>
            </a:r>
            <a:r>
              <a:rPr lang="en-GB"/>
              <a:t>of state and non-state actors (TRECC)</a:t>
            </a:r>
            <a:endParaRPr lang="en-GB">
              <a:cs typeface="Calibri"/>
            </a:endParaRPr>
          </a:p>
          <a:p>
            <a:pPr marL="342900" indent="-342900">
              <a:buFont typeface="+mj-lt"/>
              <a:buAutoNum type="alphaLcParenR"/>
            </a:pPr>
            <a:r>
              <a:rPr lang="en-GB"/>
              <a:t>Generating evidence to </a:t>
            </a:r>
            <a:r>
              <a:rPr lang="en-GB" b="1"/>
              <a:t>create and sustain new narratives </a:t>
            </a:r>
            <a:r>
              <a:rPr lang="en-GB"/>
              <a:t>around engagement (CSF)</a:t>
            </a:r>
            <a:endParaRPr lang="en-GB">
              <a:cs typeface="Calibri"/>
            </a:endParaRPr>
          </a:p>
          <a:p>
            <a:pPr marL="342900" indent="-342900">
              <a:buAutoNum type="alphaLcParenR"/>
            </a:pPr>
            <a:r>
              <a:rPr lang="en-GB" b="1"/>
              <a:t>Eco-system collaboration </a:t>
            </a:r>
            <a:r>
              <a:rPr lang="en-GB"/>
              <a:t>over long periods of time (Lagos State)</a:t>
            </a:r>
          </a:p>
        </p:txBody>
      </p:sp>
      <p:pic>
        <p:nvPicPr>
          <p:cNvPr id="6" name="Picture 5">
            <a:extLst>
              <a:ext uri="{FF2B5EF4-FFF2-40B4-BE49-F238E27FC236}">
                <a16:creationId xmlns:a16="http://schemas.microsoft.com/office/drawing/2014/main" id="{3C90F9F8-6267-5867-7630-663F80FCA857}"/>
              </a:ext>
            </a:extLst>
          </p:cNvPr>
          <p:cNvPicPr>
            <a:picLocks noChangeAspect="1"/>
          </p:cNvPicPr>
          <p:nvPr/>
        </p:nvPicPr>
        <p:blipFill>
          <a:blip r:embed="rId3"/>
          <a:stretch>
            <a:fillRect/>
          </a:stretch>
        </p:blipFill>
        <p:spPr>
          <a:xfrm>
            <a:off x="610211" y="1696100"/>
            <a:ext cx="6660408" cy="4397828"/>
          </a:xfrm>
          <a:prstGeom prst="rect">
            <a:avLst/>
          </a:prstGeom>
        </p:spPr>
      </p:pic>
      <p:sp>
        <p:nvSpPr>
          <p:cNvPr id="7" name="TextBox 6">
            <a:extLst>
              <a:ext uri="{FF2B5EF4-FFF2-40B4-BE49-F238E27FC236}">
                <a16:creationId xmlns:a16="http://schemas.microsoft.com/office/drawing/2014/main" id="{C95475FD-D100-3862-2D69-C11A003CDC06}"/>
              </a:ext>
            </a:extLst>
          </p:cNvPr>
          <p:cNvSpPr txBox="1"/>
          <p:nvPr/>
        </p:nvSpPr>
        <p:spPr>
          <a:xfrm>
            <a:off x="4783364" y="4700235"/>
            <a:ext cx="2329756" cy="461665"/>
          </a:xfrm>
          <a:prstGeom prst="rect">
            <a:avLst/>
          </a:prstGeom>
          <a:noFill/>
        </p:spPr>
        <p:txBody>
          <a:bodyPr wrap="square" rtlCol="0">
            <a:spAutoFit/>
          </a:bodyPr>
          <a:lstStyle/>
          <a:p>
            <a:r>
              <a:rPr lang="en-GB" sz="1200" b="1"/>
              <a:t>Central Square Foundation </a:t>
            </a:r>
            <a:r>
              <a:rPr lang="en-GB" sz="1200"/>
              <a:t>(various states in India)</a:t>
            </a:r>
          </a:p>
        </p:txBody>
      </p:sp>
      <p:cxnSp>
        <p:nvCxnSpPr>
          <p:cNvPr id="10" name="Straight Connector 9">
            <a:extLst>
              <a:ext uri="{FF2B5EF4-FFF2-40B4-BE49-F238E27FC236}">
                <a16:creationId xmlns:a16="http://schemas.microsoft.com/office/drawing/2014/main" id="{6C5831FA-FC68-9AE5-B31C-B46995D38C27}"/>
              </a:ext>
            </a:extLst>
          </p:cNvPr>
          <p:cNvCxnSpPr>
            <a:cxnSpLocks/>
          </p:cNvCxnSpPr>
          <p:nvPr/>
        </p:nvCxnSpPr>
        <p:spPr>
          <a:xfrm flipH="1" flipV="1">
            <a:off x="4718050" y="3429000"/>
            <a:ext cx="594179" cy="1253056"/>
          </a:xfrm>
          <a:prstGeom prst="line">
            <a:avLst/>
          </a:prstGeom>
          <a:ln w="22225" cap="rnd">
            <a:solidFill>
              <a:schemeClr val="accent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74AB117A-1E0D-83F2-971F-2C11F075C721}"/>
              </a:ext>
            </a:extLst>
          </p:cNvPr>
          <p:cNvSpPr txBox="1"/>
          <p:nvPr/>
        </p:nvSpPr>
        <p:spPr>
          <a:xfrm>
            <a:off x="3326398" y="5648937"/>
            <a:ext cx="3010901" cy="461665"/>
          </a:xfrm>
          <a:prstGeom prst="rect">
            <a:avLst/>
          </a:prstGeom>
          <a:noFill/>
        </p:spPr>
        <p:txBody>
          <a:bodyPr wrap="square" rtlCol="0">
            <a:spAutoFit/>
          </a:bodyPr>
          <a:lstStyle/>
          <a:p>
            <a:r>
              <a:rPr lang="en-GB" sz="1200" b="1"/>
              <a:t>Regional Education Learning Initiative (RELI)</a:t>
            </a:r>
          </a:p>
          <a:p>
            <a:r>
              <a:rPr lang="en-GB" sz="1200"/>
              <a:t>Kenya, Tanzania &amp; Uganda</a:t>
            </a:r>
          </a:p>
        </p:txBody>
      </p:sp>
      <p:cxnSp>
        <p:nvCxnSpPr>
          <p:cNvPr id="14" name="Straight Connector 13">
            <a:extLst>
              <a:ext uri="{FF2B5EF4-FFF2-40B4-BE49-F238E27FC236}">
                <a16:creationId xmlns:a16="http://schemas.microsoft.com/office/drawing/2014/main" id="{7A65CB06-C63A-763D-C917-4CFE3968FD7D}"/>
              </a:ext>
            </a:extLst>
          </p:cNvPr>
          <p:cNvCxnSpPr>
            <a:cxnSpLocks/>
          </p:cNvCxnSpPr>
          <p:nvPr/>
        </p:nvCxnSpPr>
        <p:spPr>
          <a:xfrm flipH="1" flipV="1">
            <a:off x="3168899" y="4464050"/>
            <a:ext cx="532031" cy="1184887"/>
          </a:xfrm>
          <a:prstGeom prst="line">
            <a:avLst/>
          </a:prstGeom>
          <a:ln w="22225" cap="rnd">
            <a:solidFill>
              <a:schemeClr val="accent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74998284-AC35-5FD9-EC60-0C95A6C2A2FE}"/>
              </a:ext>
            </a:extLst>
          </p:cNvPr>
          <p:cNvSpPr txBox="1"/>
          <p:nvPr/>
        </p:nvSpPr>
        <p:spPr>
          <a:xfrm>
            <a:off x="1427552" y="4931067"/>
            <a:ext cx="1448454" cy="461665"/>
          </a:xfrm>
          <a:prstGeom prst="rect">
            <a:avLst/>
          </a:prstGeom>
          <a:noFill/>
        </p:spPr>
        <p:txBody>
          <a:bodyPr wrap="square" rtlCol="0">
            <a:spAutoFit/>
          </a:bodyPr>
          <a:lstStyle/>
          <a:p>
            <a:r>
              <a:rPr lang="en-GB" sz="1200" b="1"/>
              <a:t>Lagos State</a:t>
            </a:r>
          </a:p>
          <a:p>
            <a:r>
              <a:rPr lang="en-GB" sz="1200"/>
              <a:t>Nigeria</a:t>
            </a:r>
          </a:p>
        </p:txBody>
      </p:sp>
      <p:cxnSp>
        <p:nvCxnSpPr>
          <p:cNvPr id="19" name="Straight Connector 18">
            <a:extLst>
              <a:ext uri="{FF2B5EF4-FFF2-40B4-BE49-F238E27FC236}">
                <a16:creationId xmlns:a16="http://schemas.microsoft.com/office/drawing/2014/main" id="{AA30A4EC-5DB2-5A2D-9608-341FA10F53EF}"/>
              </a:ext>
            </a:extLst>
          </p:cNvPr>
          <p:cNvCxnSpPr>
            <a:cxnSpLocks/>
          </p:cNvCxnSpPr>
          <p:nvPr/>
        </p:nvCxnSpPr>
        <p:spPr>
          <a:xfrm flipV="1">
            <a:off x="1885950" y="4133850"/>
            <a:ext cx="108330" cy="723900"/>
          </a:xfrm>
          <a:prstGeom prst="line">
            <a:avLst/>
          </a:prstGeom>
          <a:ln w="22225" cap="rnd">
            <a:solidFill>
              <a:schemeClr val="accent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04AE229F-DDAB-B348-4F9B-5FB8387578A3}"/>
              </a:ext>
            </a:extLst>
          </p:cNvPr>
          <p:cNvSpPr txBox="1"/>
          <p:nvPr/>
        </p:nvSpPr>
        <p:spPr>
          <a:xfrm>
            <a:off x="437496" y="4425219"/>
            <a:ext cx="1448454" cy="461665"/>
          </a:xfrm>
          <a:prstGeom prst="rect">
            <a:avLst/>
          </a:prstGeom>
          <a:noFill/>
        </p:spPr>
        <p:txBody>
          <a:bodyPr wrap="square" rtlCol="0">
            <a:spAutoFit/>
          </a:bodyPr>
          <a:lstStyle/>
          <a:p>
            <a:r>
              <a:rPr lang="en-GB" sz="1200" b="1"/>
              <a:t>TRECC</a:t>
            </a:r>
          </a:p>
          <a:p>
            <a:r>
              <a:rPr lang="en-GB" sz="1200"/>
              <a:t>Côte d’Ivoire</a:t>
            </a:r>
          </a:p>
        </p:txBody>
      </p:sp>
      <p:cxnSp>
        <p:nvCxnSpPr>
          <p:cNvPr id="23" name="Straight Connector 22">
            <a:extLst>
              <a:ext uri="{FF2B5EF4-FFF2-40B4-BE49-F238E27FC236}">
                <a16:creationId xmlns:a16="http://schemas.microsoft.com/office/drawing/2014/main" id="{3BDC8B94-DFB5-ECCD-9EAA-103C557CB7A1}"/>
              </a:ext>
            </a:extLst>
          </p:cNvPr>
          <p:cNvCxnSpPr>
            <a:cxnSpLocks/>
          </p:cNvCxnSpPr>
          <p:nvPr/>
        </p:nvCxnSpPr>
        <p:spPr>
          <a:xfrm flipV="1">
            <a:off x="1074149" y="4133850"/>
            <a:ext cx="550288" cy="406400"/>
          </a:xfrm>
          <a:prstGeom prst="line">
            <a:avLst/>
          </a:prstGeom>
          <a:ln w="22225" cap="rnd">
            <a:solidFill>
              <a:schemeClr val="accent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2868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D7065-1BA4-EE33-C1FA-C5CB6BD9001B}"/>
              </a:ext>
            </a:extLst>
          </p:cNvPr>
          <p:cNvSpPr>
            <a:spLocks noGrp="1"/>
          </p:cNvSpPr>
          <p:nvPr>
            <p:ph type="title"/>
          </p:nvPr>
        </p:nvSpPr>
        <p:spPr/>
        <p:txBody>
          <a:bodyPr/>
          <a:lstStyle/>
          <a:p>
            <a:r>
              <a:rPr lang="en-GB">
                <a:solidFill>
                  <a:srgbClr val="004AAD"/>
                </a:solidFill>
                <a:latin typeface="Arial"/>
                <a:cs typeface="Arial"/>
              </a:rPr>
              <a:t>Building on this knowledge</a:t>
            </a:r>
          </a:p>
        </p:txBody>
      </p:sp>
      <p:sp>
        <p:nvSpPr>
          <p:cNvPr id="3" name="TextBox 2">
            <a:extLst>
              <a:ext uri="{FF2B5EF4-FFF2-40B4-BE49-F238E27FC236}">
                <a16:creationId xmlns:a16="http://schemas.microsoft.com/office/drawing/2014/main" id="{83E297E8-A5AF-5C40-9DCB-1B36D16A9DF1}"/>
              </a:ext>
            </a:extLst>
          </p:cNvPr>
          <p:cNvSpPr txBox="1"/>
          <p:nvPr/>
        </p:nvSpPr>
        <p:spPr>
          <a:xfrm>
            <a:off x="838200" y="1407695"/>
            <a:ext cx="4636168" cy="4801314"/>
          </a:xfrm>
          <a:prstGeom prst="rect">
            <a:avLst/>
          </a:prstGeom>
          <a:noFill/>
        </p:spPr>
        <p:txBody>
          <a:bodyPr wrap="square" rtlCol="0">
            <a:spAutoFit/>
          </a:bodyPr>
          <a:lstStyle/>
          <a:p>
            <a:r>
              <a:rPr lang="en-GB"/>
              <a:t>Using what we have learned from our four case studies, we have built this toolkit </a:t>
            </a:r>
            <a:r>
              <a:rPr lang="en-GB" b="1"/>
              <a:t>to support you as a non-state organisation</a:t>
            </a:r>
            <a:r>
              <a:rPr lang="en-GB"/>
              <a:t> in formulating strategies for building constructive engagement. </a:t>
            </a:r>
          </a:p>
          <a:p>
            <a:endParaRPr lang="en-GB"/>
          </a:p>
          <a:p>
            <a:r>
              <a:rPr lang="en-GB"/>
              <a:t>At the heart of this toolkit is an action framework which maps the enablers, activities and outcomes for building engagement (shown on the next slide). Using this framework, the rest of this toolkit focuses on </a:t>
            </a:r>
            <a:r>
              <a:rPr lang="en-GB" b="1"/>
              <a:t>enablers of change</a:t>
            </a:r>
            <a:r>
              <a:rPr lang="en-GB"/>
              <a:t>, </a:t>
            </a:r>
            <a:r>
              <a:rPr lang="en-GB" b="1"/>
              <a:t>activities to build engagement</a:t>
            </a:r>
            <a:r>
              <a:rPr lang="en-GB"/>
              <a:t>, and </a:t>
            </a:r>
            <a:r>
              <a:rPr lang="en-GB" b="1"/>
              <a:t>alignment to outcomes</a:t>
            </a:r>
            <a:r>
              <a:rPr lang="en-GB"/>
              <a:t>.</a:t>
            </a:r>
          </a:p>
          <a:p>
            <a:endParaRPr lang="en-GB"/>
          </a:p>
          <a:p>
            <a:r>
              <a:rPr lang="en-GB"/>
              <a:t>The information and activities in the rest of this session will help you build your strategy, based on these three pillars. </a:t>
            </a:r>
          </a:p>
        </p:txBody>
      </p:sp>
      <p:sp>
        <p:nvSpPr>
          <p:cNvPr id="4" name="Oval 3">
            <a:extLst>
              <a:ext uri="{FF2B5EF4-FFF2-40B4-BE49-F238E27FC236}">
                <a16:creationId xmlns:a16="http://schemas.microsoft.com/office/drawing/2014/main" id="{B04A139A-F7F4-7217-EE6E-BEAAC1A63A5C}"/>
              </a:ext>
            </a:extLst>
          </p:cNvPr>
          <p:cNvSpPr/>
          <p:nvPr/>
        </p:nvSpPr>
        <p:spPr>
          <a:xfrm>
            <a:off x="5822540" y="1407695"/>
            <a:ext cx="1489393" cy="1489393"/>
          </a:xfrm>
          <a:prstGeom prst="ellipse">
            <a:avLst/>
          </a:prstGeom>
          <a:ln w="82550" cap="rnd">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200" b="1"/>
              <a:t>1</a:t>
            </a:r>
          </a:p>
        </p:txBody>
      </p:sp>
      <p:sp>
        <p:nvSpPr>
          <p:cNvPr id="5" name="Oval 4">
            <a:extLst>
              <a:ext uri="{FF2B5EF4-FFF2-40B4-BE49-F238E27FC236}">
                <a16:creationId xmlns:a16="http://schemas.microsoft.com/office/drawing/2014/main" id="{7FD7CFD3-EF95-0FC2-98B8-45EEBD37F9FB}"/>
              </a:ext>
            </a:extLst>
          </p:cNvPr>
          <p:cNvSpPr/>
          <p:nvPr/>
        </p:nvSpPr>
        <p:spPr>
          <a:xfrm>
            <a:off x="5822539" y="3216216"/>
            <a:ext cx="1489393" cy="1489393"/>
          </a:xfrm>
          <a:prstGeom prst="ellipse">
            <a:avLst/>
          </a:prstGeom>
          <a:solidFill>
            <a:schemeClr val="accent3"/>
          </a:solidFill>
          <a:ln w="82550" cap="rnd">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200" b="1"/>
              <a:t>2</a:t>
            </a:r>
          </a:p>
        </p:txBody>
      </p:sp>
      <p:sp>
        <p:nvSpPr>
          <p:cNvPr id="6" name="Oval 5">
            <a:extLst>
              <a:ext uri="{FF2B5EF4-FFF2-40B4-BE49-F238E27FC236}">
                <a16:creationId xmlns:a16="http://schemas.microsoft.com/office/drawing/2014/main" id="{6D4F6875-03D0-7AD8-68C0-C1C642430DAE}"/>
              </a:ext>
            </a:extLst>
          </p:cNvPr>
          <p:cNvSpPr/>
          <p:nvPr/>
        </p:nvSpPr>
        <p:spPr>
          <a:xfrm>
            <a:off x="5822539" y="5024737"/>
            <a:ext cx="1489393" cy="1489393"/>
          </a:xfrm>
          <a:prstGeom prst="ellipse">
            <a:avLst/>
          </a:prstGeom>
          <a:ln w="82550" cap="rnd">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200" b="1"/>
              <a:t>3</a:t>
            </a:r>
          </a:p>
        </p:txBody>
      </p:sp>
      <p:sp>
        <p:nvSpPr>
          <p:cNvPr id="7" name="TextBox 6">
            <a:extLst>
              <a:ext uri="{FF2B5EF4-FFF2-40B4-BE49-F238E27FC236}">
                <a16:creationId xmlns:a16="http://schemas.microsoft.com/office/drawing/2014/main" id="{AA1BA431-6A9D-32C5-0DF6-D49F329422E7}"/>
              </a:ext>
            </a:extLst>
          </p:cNvPr>
          <p:cNvSpPr txBox="1"/>
          <p:nvPr/>
        </p:nvSpPr>
        <p:spPr>
          <a:xfrm>
            <a:off x="7568602" y="1675337"/>
            <a:ext cx="3464356" cy="954107"/>
          </a:xfrm>
          <a:prstGeom prst="rect">
            <a:avLst/>
          </a:prstGeom>
          <a:noFill/>
        </p:spPr>
        <p:txBody>
          <a:bodyPr wrap="square" rtlCol="0">
            <a:spAutoFit/>
          </a:bodyPr>
          <a:lstStyle/>
          <a:p>
            <a:r>
              <a:rPr lang="en-GB" sz="2000" b="1">
                <a:solidFill>
                  <a:schemeClr val="accent1"/>
                </a:solidFill>
              </a:rPr>
              <a:t>Enablers of change</a:t>
            </a:r>
          </a:p>
          <a:p>
            <a:r>
              <a:rPr lang="en-GB"/>
              <a:t>How does </a:t>
            </a:r>
            <a:r>
              <a:rPr lang="en-GB" b="1"/>
              <a:t>who</a:t>
            </a:r>
            <a:r>
              <a:rPr lang="en-GB"/>
              <a:t> you are, and </a:t>
            </a:r>
            <a:r>
              <a:rPr lang="en-GB" b="1"/>
              <a:t>where</a:t>
            </a:r>
            <a:r>
              <a:rPr lang="en-GB"/>
              <a:t> you work affect </a:t>
            </a:r>
            <a:r>
              <a:rPr lang="en-GB" b="1"/>
              <a:t>what</a:t>
            </a:r>
            <a:r>
              <a:rPr lang="en-GB"/>
              <a:t> you do?</a:t>
            </a:r>
          </a:p>
        </p:txBody>
      </p:sp>
      <p:sp>
        <p:nvSpPr>
          <p:cNvPr id="8" name="TextBox 7">
            <a:extLst>
              <a:ext uri="{FF2B5EF4-FFF2-40B4-BE49-F238E27FC236}">
                <a16:creationId xmlns:a16="http://schemas.microsoft.com/office/drawing/2014/main" id="{BB87C61B-24D4-A497-5A5E-2C1725C99617}"/>
              </a:ext>
            </a:extLst>
          </p:cNvPr>
          <p:cNvSpPr txBox="1"/>
          <p:nvPr/>
        </p:nvSpPr>
        <p:spPr>
          <a:xfrm>
            <a:off x="7568602" y="3345359"/>
            <a:ext cx="3464356" cy="954107"/>
          </a:xfrm>
          <a:prstGeom prst="rect">
            <a:avLst/>
          </a:prstGeom>
          <a:noFill/>
        </p:spPr>
        <p:txBody>
          <a:bodyPr wrap="square" lIns="91440" tIns="45720" rIns="91440" bIns="45720" rtlCol="0" anchor="t">
            <a:spAutoFit/>
          </a:bodyPr>
          <a:lstStyle/>
          <a:p>
            <a:r>
              <a:rPr lang="en-GB" sz="2000" b="1">
                <a:solidFill>
                  <a:schemeClr val="accent3"/>
                </a:solidFill>
              </a:rPr>
              <a:t>Activities to build engagement</a:t>
            </a:r>
          </a:p>
          <a:p>
            <a:r>
              <a:rPr lang="en-GB"/>
              <a:t>What can you </a:t>
            </a:r>
            <a:r>
              <a:rPr lang="en-GB" b="1"/>
              <a:t>do</a:t>
            </a:r>
            <a:r>
              <a:rPr lang="en-GB"/>
              <a:t> to foster better engagement and collaboration?</a:t>
            </a:r>
            <a:endParaRPr lang="en-GB">
              <a:cs typeface="Calibri"/>
            </a:endParaRPr>
          </a:p>
        </p:txBody>
      </p:sp>
      <p:sp>
        <p:nvSpPr>
          <p:cNvPr id="9" name="TextBox 8">
            <a:extLst>
              <a:ext uri="{FF2B5EF4-FFF2-40B4-BE49-F238E27FC236}">
                <a16:creationId xmlns:a16="http://schemas.microsoft.com/office/drawing/2014/main" id="{A2B9B85B-8FF5-D263-F281-9C6778CD7180}"/>
              </a:ext>
            </a:extLst>
          </p:cNvPr>
          <p:cNvSpPr txBox="1"/>
          <p:nvPr/>
        </p:nvSpPr>
        <p:spPr>
          <a:xfrm>
            <a:off x="7568602" y="5292379"/>
            <a:ext cx="3596703" cy="954107"/>
          </a:xfrm>
          <a:prstGeom prst="rect">
            <a:avLst/>
          </a:prstGeom>
          <a:noFill/>
        </p:spPr>
        <p:txBody>
          <a:bodyPr wrap="square" lIns="91440" tIns="45720" rIns="91440" bIns="45720" rtlCol="0" anchor="t">
            <a:spAutoFit/>
          </a:bodyPr>
          <a:lstStyle/>
          <a:p>
            <a:r>
              <a:rPr lang="en-GB" sz="2000" b="1">
                <a:solidFill>
                  <a:schemeClr val="accent1"/>
                </a:solidFill>
              </a:rPr>
              <a:t>Alignment to outcomes</a:t>
            </a:r>
          </a:p>
          <a:p>
            <a:r>
              <a:rPr lang="en-GB"/>
              <a:t>How to ensure </a:t>
            </a:r>
            <a:r>
              <a:rPr lang="en-GB" b="1"/>
              <a:t>what</a:t>
            </a:r>
            <a:r>
              <a:rPr lang="en-GB"/>
              <a:t> you’re doing will take you </a:t>
            </a:r>
            <a:r>
              <a:rPr lang="en-GB" b="1"/>
              <a:t>where you want to go.</a:t>
            </a:r>
            <a:endParaRPr lang="en-GB" b="1">
              <a:cs typeface="Calibri"/>
            </a:endParaRPr>
          </a:p>
        </p:txBody>
      </p:sp>
    </p:spTree>
    <p:extLst>
      <p:ext uri="{BB962C8B-B14F-4D97-AF65-F5344CB8AC3E}">
        <p14:creationId xmlns:p14="http://schemas.microsoft.com/office/powerpoint/2010/main" val="11230244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287FF-2037-0097-2C3B-D3E528730294}"/>
              </a:ext>
            </a:extLst>
          </p:cNvPr>
          <p:cNvSpPr>
            <a:spLocks noGrp="1"/>
          </p:cNvSpPr>
          <p:nvPr>
            <p:ph type="title"/>
          </p:nvPr>
        </p:nvSpPr>
        <p:spPr/>
        <p:txBody>
          <a:bodyPr/>
          <a:lstStyle/>
          <a:p>
            <a:r>
              <a:rPr lang="en-GB">
                <a:solidFill>
                  <a:srgbClr val="004AAD"/>
                </a:solidFill>
                <a:latin typeface="Arial"/>
                <a:cs typeface="Arial"/>
              </a:rPr>
              <a:t>The Action Framework</a:t>
            </a:r>
          </a:p>
        </p:txBody>
      </p:sp>
      <p:grpSp>
        <p:nvGrpSpPr>
          <p:cNvPr id="3" name="Group 2">
            <a:extLst>
              <a:ext uri="{FF2B5EF4-FFF2-40B4-BE49-F238E27FC236}">
                <a16:creationId xmlns:a16="http://schemas.microsoft.com/office/drawing/2014/main" id="{750744F5-A90C-20A0-34FB-9EF391D66A5D}"/>
              </a:ext>
            </a:extLst>
          </p:cNvPr>
          <p:cNvGrpSpPr/>
          <p:nvPr/>
        </p:nvGrpSpPr>
        <p:grpSpPr>
          <a:xfrm>
            <a:off x="2428945" y="1574108"/>
            <a:ext cx="2877511" cy="2050370"/>
            <a:chOff x="3706957" y="5547928"/>
            <a:chExt cx="2877511" cy="2050370"/>
          </a:xfrm>
        </p:grpSpPr>
        <p:sp>
          <p:nvSpPr>
            <p:cNvPr id="4" name="Oval 3">
              <a:extLst>
                <a:ext uri="{FF2B5EF4-FFF2-40B4-BE49-F238E27FC236}">
                  <a16:creationId xmlns:a16="http://schemas.microsoft.com/office/drawing/2014/main" id="{FDFC5DFD-07F6-1124-E79B-A1FF194D72C8}"/>
                </a:ext>
              </a:extLst>
            </p:cNvPr>
            <p:cNvSpPr/>
            <p:nvPr/>
          </p:nvSpPr>
          <p:spPr>
            <a:xfrm>
              <a:off x="4258229" y="5809844"/>
              <a:ext cx="1469103" cy="1469103"/>
            </a:xfrm>
            <a:custGeom>
              <a:avLst/>
              <a:gdLst>
                <a:gd name="connsiteX0" fmla="*/ 0 w 1469103"/>
                <a:gd name="connsiteY0" fmla="*/ 734552 h 1469103"/>
                <a:gd name="connsiteX1" fmla="*/ 734552 w 1469103"/>
                <a:gd name="connsiteY1" fmla="*/ 0 h 1469103"/>
                <a:gd name="connsiteX2" fmla="*/ 1469104 w 1469103"/>
                <a:gd name="connsiteY2" fmla="*/ 734552 h 1469103"/>
                <a:gd name="connsiteX3" fmla="*/ 734552 w 1469103"/>
                <a:gd name="connsiteY3" fmla="*/ 1469104 h 1469103"/>
                <a:gd name="connsiteX4" fmla="*/ 0 w 1469103"/>
                <a:gd name="connsiteY4" fmla="*/ 734552 h 1469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9103" h="1469103" extrusionOk="0">
                  <a:moveTo>
                    <a:pt x="0" y="734552"/>
                  </a:moveTo>
                  <a:cubicBezTo>
                    <a:pt x="-41787" y="303095"/>
                    <a:pt x="314714" y="5313"/>
                    <a:pt x="734552" y="0"/>
                  </a:cubicBezTo>
                  <a:cubicBezTo>
                    <a:pt x="1190205" y="10520"/>
                    <a:pt x="1388403" y="331436"/>
                    <a:pt x="1469104" y="734552"/>
                  </a:cubicBezTo>
                  <a:cubicBezTo>
                    <a:pt x="1457657" y="1151413"/>
                    <a:pt x="1127306" y="1540561"/>
                    <a:pt x="734552" y="1469104"/>
                  </a:cubicBezTo>
                  <a:cubicBezTo>
                    <a:pt x="264350" y="1433803"/>
                    <a:pt x="47677" y="1163015"/>
                    <a:pt x="0" y="734552"/>
                  </a:cubicBezTo>
                  <a:close/>
                </a:path>
              </a:pathLst>
            </a:custGeom>
            <a:noFill/>
            <a:ln w="28575">
              <a:solidFill>
                <a:srgbClr val="004AAD"/>
              </a:solidFill>
              <a:extLst>
                <a:ext uri="{C807C97D-BFC1-408E-A445-0C87EB9F89A2}">
                  <ask:lineSketchStyleProps xmlns:ask="http://schemas.microsoft.com/office/drawing/2018/sketchyshapes" sd="1219033472">
                    <a:prstGeom prst="ellipse">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a:extLst>
                <a:ext uri="{FF2B5EF4-FFF2-40B4-BE49-F238E27FC236}">
                  <a16:creationId xmlns:a16="http://schemas.microsoft.com/office/drawing/2014/main" id="{1F49AEF1-7592-22CE-98CE-DF2AC44DBF55}"/>
                </a:ext>
              </a:extLst>
            </p:cNvPr>
            <p:cNvSpPr/>
            <p:nvPr/>
          </p:nvSpPr>
          <p:spPr>
            <a:xfrm>
              <a:off x="4690109" y="5547928"/>
              <a:ext cx="585180" cy="5851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7F542F51-30D2-33A4-6756-4D9A089408A2}"/>
                </a:ext>
              </a:extLst>
            </p:cNvPr>
            <p:cNvSpPr/>
            <p:nvPr/>
          </p:nvSpPr>
          <p:spPr>
            <a:xfrm>
              <a:off x="3922022" y="6294948"/>
              <a:ext cx="585180" cy="5851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ounded Rectangle 6">
              <a:extLst>
                <a:ext uri="{FF2B5EF4-FFF2-40B4-BE49-F238E27FC236}">
                  <a16:creationId xmlns:a16="http://schemas.microsoft.com/office/drawing/2014/main" id="{F936DE74-AC37-88CF-C337-CB2B28A457B8}"/>
                </a:ext>
              </a:extLst>
            </p:cNvPr>
            <p:cNvSpPr/>
            <p:nvPr/>
          </p:nvSpPr>
          <p:spPr>
            <a:xfrm>
              <a:off x="4497695" y="6417095"/>
              <a:ext cx="1003401" cy="276672"/>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a:solidFill>
                    <a:schemeClr val="bg1">
                      <a:lumMod val="50000"/>
                    </a:schemeClr>
                  </a:solidFill>
                </a:rPr>
                <a:t>Opportunities</a:t>
              </a:r>
            </a:p>
          </p:txBody>
        </p:sp>
        <p:sp>
          <p:nvSpPr>
            <p:cNvPr id="8" name="Rounded Rectangle 7">
              <a:extLst>
                <a:ext uri="{FF2B5EF4-FFF2-40B4-BE49-F238E27FC236}">
                  <a16:creationId xmlns:a16="http://schemas.microsoft.com/office/drawing/2014/main" id="{30FA80A1-B525-7C0A-D81B-2CCD3813DE68}"/>
                </a:ext>
              </a:extLst>
            </p:cNvPr>
            <p:cNvSpPr/>
            <p:nvPr/>
          </p:nvSpPr>
          <p:spPr>
            <a:xfrm>
              <a:off x="3706957" y="6046638"/>
              <a:ext cx="653431" cy="239373"/>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a:solidFill>
                    <a:schemeClr val="tx1"/>
                  </a:solidFill>
                </a:rPr>
                <a:t>Timing</a:t>
              </a:r>
            </a:p>
          </p:txBody>
        </p:sp>
        <p:sp>
          <p:nvSpPr>
            <p:cNvPr id="9" name="Rounded Rectangle 8">
              <a:extLst>
                <a:ext uri="{FF2B5EF4-FFF2-40B4-BE49-F238E27FC236}">
                  <a16:creationId xmlns:a16="http://schemas.microsoft.com/office/drawing/2014/main" id="{E297C4E8-9631-CFA7-9998-E7F6D953DFCF}"/>
                </a:ext>
              </a:extLst>
            </p:cNvPr>
            <p:cNvSpPr/>
            <p:nvPr/>
          </p:nvSpPr>
          <p:spPr>
            <a:xfrm>
              <a:off x="5136237" y="5588901"/>
              <a:ext cx="1079259" cy="236114"/>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a:solidFill>
                    <a:schemeClr val="tx1"/>
                  </a:solidFill>
                </a:rPr>
                <a:t>Policy Windows</a:t>
              </a:r>
            </a:p>
          </p:txBody>
        </p:sp>
        <p:pic>
          <p:nvPicPr>
            <p:cNvPr id="10" name="Graphic 13" descr="Plane Window outline">
              <a:extLst>
                <a:ext uri="{FF2B5EF4-FFF2-40B4-BE49-F238E27FC236}">
                  <a16:creationId xmlns:a16="http://schemas.microsoft.com/office/drawing/2014/main" id="{FE752A58-23F0-7165-5B85-0DBF1A7A58D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690109" y="5558762"/>
              <a:ext cx="523744" cy="523744"/>
            </a:xfrm>
            <a:prstGeom prst="rect">
              <a:avLst/>
            </a:prstGeom>
          </p:spPr>
        </p:pic>
        <p:sp>
          <p:nvSpPr>
            <p:cNvPr id="11" name="Oval 10">
              <a:extLst>
                <a:ext uri="{FF2B5EF4-FFF2-40B4-BE49-F238E27FC236}">
                  <a16:creationId xmlns:a16="http://schemas.microsoft.com/office/drawing/2014/main" id="{97412E5B-D98A-F198-CAAF-D3670EB45780}"/>
                </a:ext>
              </a:extLst>
            </p:cNvPr>
            <p:cNvSpPr/>
            <p:nvPr/>
          </p:nvSpPr>
          <p:spPr>
            <a:xfrm>
              <a:off x="5528275" y="6239189"/>
              <a:ext cx="585180" cy="5851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4166979C-213B-7606-FC77-16FFE3B31679}"/>
                </a:ext>
              </a:extLst>
            </p:cNvPr>
            <p:cNvSpPr/>
            <p:nvPr/>
          </p:nvSpPr>
          <p:spPr>
            <a:xfrm>
              <a:off x="4753345" y="7013118"/>
              <a:ext cx="585180" cy="5851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Graphic 12" descr="Watch outline">
              <a:extLst>
                <a:ext uri="{FF2B5EF4-FFF2-40B4-BE49-F238E27FC236}">
                  <a16:creationId xmlns:a16="http://schemas.microsoft.com/office/drawing/2014/main" id="{91028AD6-BCC1-C0FB-13CC-1638B17F03E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872106" y="6325666"/>
              <a:ext cx="523744" cy="523744"/>
            </a:xfrm>
            <a:prstGeom prst="rect">
              <a:avLst/>
            </a:prstGeom>
          </p:spPr>
        </p:pic>
        <p:pic>
          <p:nvPicPr>
            <p:cNvPr id="14" name="Graphic 14" descr="Anger Symbol outline">
              <a:extLst>
                <a:ext uri="{FF2B5EF4-FFF2-40B4-BE49-F238E27FC236}">
                  <a16:creationId xmlns:a16="http://schemas.microsoft.com/office/drawing/2014/main" id="{2BA92848-130D-A204-05F9-932E820BEF4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439571" y="6228973"/>
              <a:ext cx="605612" cy="605612"/>
            </a:xfrm>
            <a:prstGeom prst="rect">
              <a:avLst/>
            </a:prstGeom>
          </p:spPr>
        </p:pic>
        <p:pic>
          <p:nvPicPr>
            <p:cNvPr id="15" name="Graphic 8" descr="Connections outline">
              <a:extLst>
                <a:ext uri="{FF2B5EF4-FFF2-40B4-BE49-F238E27FC236}">
                  <a16:creationId xmlns:a16="http://schemas.microsoft.com/office/drawing/2014/main" id="{2E88E715-91FB-0EE7-F893-725056B3E44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766146" y="7052714"/>
              <a:ext cx="501177" cy="501177"/>
            </a:xfrm>
            <a:prstGeom prst="rect">
              <a:avLst/>
            </a:prstGeom>
          </p:spPr>
        </p:pic>
        <p:sp>
          <p:nvSpPr>
            <p:cNvPr id="16" name="Rounded Rectangle 15">
              <a:extLst>
                <a:ext uri="{FF2B5EF4-FFF2-40B4-BE49-F238E27FC236}">
                  <a16:creationId xmlns:a16="http://schemas.microsoft.com/office/drawing/2014/main" id="{1B90A36B-E1B2-979F-FC68-21CAFD197577}"/>
                </a:ext>
              </a:extLst>
            </p:cNvPr>
            <p:cNvSpPr/>
            <p:nvPr/>
          </p:nvSpPr>
          <p:spPr>
            <a:xfrm>
              <a:off x="5604631" y="6844801"/>
              <a:ext cx="979837" cy="343093"/>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a:solidFill>
                    <a:schemeClr val="tx1"/>
                  </a:solidFill>
                </a:rPr>
                <a:t>Political and Social Context</a:t>
              </a:r>
            </a:p>
          </p:txBody>
        </p:sp>
        <p:sp>
          <p:nvSpPr>
            <p:cNvPr id="17" name="Rounded Rectangle 16">
              <a:extLst>
                <a:ext uri="{FF2B5EF4-FFF2-40B4-BE49-F238E27FC236}">
                  <a16:creationId xmlns:a16="http://schemas.microsoft.com/office/drawing/2014/main" id="{D48FD270-D149-234B-AA34-4B86426DC88A}"/>
                </a:ext>
              </a:extLst>
            </p:cNvPr>
            <p:cNvSpPr/>
            <p:nvPr/>
          </p:nvSpPr>
          <p:spPr>
            <a:xfrm>
              <a:off x="3870470" y="7172649"/>
              <a:ext cx="979837" cy="343093"/>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a:solidFill>
                    <a:schemeClr val="tx1"/>
                  </a:solidFill>
                </a:rPr>
                <a:t>Ecosystems</a:t>
              </a:r>
            </a:p>
          </p:txBody>
        </p:sp>
      </p:grpSp>
      <p:grpSp>
        <p:nvGrpSpPr>
          <p:cNvPr id="18" name="Group 17">
            <a:extLst>
              <a:ext uri="{FF2B5EF4-FFF2-40B4-BE49-F238E27FC236}">
                <a16:creationId xmlns:a16="http://schemas.microsoft.com/office/drawing/2014/main" id="{10612295-EE36-D035-0E56-EDA5ADE4979B}"/>
              </a:ext>
            </a:extLst>
          </p:cNvPr>
          <p:cNvGrpSpPr/>
          <p:nvPr/>
        </p:nvGrpSpPr>
        <p:grpSpPr>
          <a:xfrm>
            <a:off x="2385146" y="4345606"/>
            <a:ext cx="2840849" cy="1974734"/>
            <a:chOff x="425453" y="5613887"/>
            <a:chExt cx="2840849" cy="1974734"/>
          </a:xfrm>
        </p:grpSpPr>
        <p:sp>
          <p:nvSpPr>
            <p:cNvPr id="19" name="Oval 18">
              <a:extLst>
                <a:ext uri="{FF2B5EF4-FFF2-40B4-BE49-F238E27FC236}">
                  <a16:creationId xmlns:a16="http://schemas.microsoft.com/office/drawing/2014/main" id="{63FB20F4-4320-A3B3-F363-73DE67BF4738}"/>
                </a:ext>
              </a:extLst>
            </p:cNvPr>
            <p:cNvSpPr/>
            <p:nvPr/>
          </p:nvSpPr>
          <p:spPr>
            <a:xfrm>
              <a:off x="1201778" y="5938404"/>
              <a:ext cx="1469103" cy="1469103"/>
            </a:xfrm>
            <a:custGeom>
              <a:avLst/>
              <a:gdLst>
                <a:gd name="connsiteX0" fmla="*/ 0 w 1469103"/>
                <a:gd name="connsiteY0" fmla="*/ 734552 h 1469103"/>
                <a:gd name="connsiteX1" fmla="*/ 734552 w 1469103"/>
                <a:gd name="connsiteY1" fmla="*/ 0 h 1469103"/>
                <a:gd name="connsiteX2" fmla="*/ 1469104 w 1469103"/>
                <a:gd name="connsiteY2" fmla="*/ 734552 h 1469103"/>
                <a:gd name="connsiteX3" fmla="*/ 734552 w 1469103"/>
                <a:gd name="connsiteY3" fmla="*/ 1469104 h 1469103"/>
                <a:gd name="connsiteX4" fmla="*/ 0 w 1469103"/>
                <a:gd name="connsiteY4" fmla="*/ 734552 h 1469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9103" h="1469103" extrusionOk="0">
                  <a:moveTo>
                    <a:pt x="0" y="734552"/>
                  </a:moveTo>
                  <a:cubicBezTo>
                    <a:pt x="-41787" y="303095"/>
                    <a:pt x="314714" y="5313"/>
                    <a:pt x="734552" y="0"/>
                  </a:cubicBezTo>
                  <a:cubicBezTo>
                    <a:pt x="1190205" y="10520"/>
                    <a:pt x="1388403" y="331436"/>
                    <a:pt x="1469104" y="734552"/>
                  </a:cubicBezTo>
                  <a:cubicBezTo>
                    <a:pt x="1457657" y="1151413"/>
                    <a:pt x="1127306" y="1540561"/>
                    <a:pt x="734552" y="1469104"/>
                  </a:cubicBezTo>
                  <a:cubicBezTo>
                    <a:pt x="264350" y="1433803"/>
                    <a:pt x="47677" y="1163015"/>
                    <a:pt x="0" y="734552"/>
                  </a:cubicBezTo>
                  <a:close/>
                </a:path>
              </a:pathLst>
            </a:custGeom>
            <a:noFill/>
            <a:ln w="28575">
              <a:solidFill>
                <a:srgbClr val="004AAD"/>
              </a:solidFill>
              <a:extLst>
                <a:ext uri="{C807C97D-BFC1-408E-A445-0C87EB9F89A2}">
                  <ask:lineSketchStyleProps xmlns:ask="http://schemas.microsoft.com/office/drawing/2018/sketchyshapes" sd="1219033472">
                    <a:prstGeom prst="ellipse">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a:extLst>
                <a:ext uri="{FF2B5EF4-FFF2-40B4-BE49-F238E27FC236}">
                  <a16:creationId xmlns:a16="http://schemas.microsoft.com/office/drawing/2014/main" id="{E29D2C37-BC66-7940-47E0-A8BF75888D74}"/>
                </a:ext>
              </a:extLst>
            </p:cNvPr>
            <p:cNvSpPr/>
            <p:nvPr/>
          </p:nvSpPr>
          <p:spPr>
            <a:xfrm>
              <a:off x="895674" y="6650204"/>
              <a:ext cx="585180" cy="5851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a:extLst>
                <a:ext uri="{FF2B5EF4-FFF2-40B4-BE49-F238E27FC236}">
                  <a16:creationId xmlns:a16="http://schemas.microsoft.com/office/drawing/2014/main" id="{8924EE53-206B-2843-CA53-6CAACEEAF32C}"/>
                </a:ext>
              </a:extLst>
            </p:cNvPr>
            <p:cNvSpPr/>
            <p:nvPr/>
          </p:nvSpPr>
          <p:spPr>
            <a:xfrm>
              <a:off x="1322828" y="5680486"/>
              <a:ext cx="585180" cy="5851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ounded Rectangle 21">
              <a:extLst>
                <a:ext uri="{FF2B5EF4-FFF2-40B4-BE49-F238E27FC236}">
                  <a16:creationId xmlns:a16="http://schemas.microsoft.com/office/drawing/2014/main" id="{1BBE474C-07A4-0E48-7D1D-1A788BF12E16}"/>
                </a:ext>
              </a:extLst>
            </p:cNvPr>
            <p:cNvSpPr/>
            <p:nvPr/>
          </p:nvSpPr>
          <p:spPr>
            <a:xfrm>
              <a:off x="1408171" y="6367694"/>
              <a:ext cx="1065547" cy="56153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a:solidFill>
                    <a:schemeClr val="bg1">
                      <a:lumMod val="50000"/>
                    </a:schemeClr>
                  </a:solidFill>
                </a:rPr>
                <a:t>Characteristics and Assets</a:t>
              </a:r>
            </a:p>
          </p:txBody>
        </p:sp>
        <p:sp>
          <p:nvSpPr>
            <p:cNvPr id="23" name="Rectangle 22">
              <a:extLst>
                <a:ext uri="{FF2B5EF4-FFF2-40B4-BE49-F238E27FC236}">
                  <a16:creationId xmlns:a16="http://schemas.microsoft.com/office/drawing/2014/main" id="{25262017-4EDA-82F1-0F6E-9E07A075D22C}"/>
                </a:ext>
              </a:extLst>
            </p:cNvPr>
            <p:cNvSpPr/>
            <p:nvPr/>
          </p:nvSpPr>
          <p:spPr>
            <a:xfrm>
              <a:off x="425453" y="7150475"/>
              <a:ext cx="979837" cy="3430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a:solidFill>
                    <a:schemeClr val="tx1"/>
                  </a:solidFill>
                </a:rPr>
                <a:t>Commitment</a:t>
              </a:r>
            </a:p>
          </p:txBody>
        </p:sp>
        <p:sp>
          <p:nvSpPr>
            <p:cNvPr id="24" name="Rounded Rectangle 23">
              <a:extLst>
                <a:ext uri="{FF2B5EF4-FFF2-40B4-BE49-F238E27FC236}">
                  <a16:creationId xmlns:a16="http://schemas.microsoft.com/office/drawing/2014/main" id="{67C0AC5B-8D20-8057-F567-72A76766632B}"/>
                </a:ext>
              </a:extLst>
            </p:cNvPr>
            <p:cNvSpPr/>
            <p:nvPr/>
          </p:nvSpPr>
          <p:spPr>
            <a:xfrm>
              <a:off x="573394" y="5948729"/>
              <a:ext cx="772459" cy="25033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a:solidFill>
                    <a:schemeClr val="tx1"/>
                  </a:solidFill>
                </a:rPr>
                <a:t>Alignment</a:t>
              </a:r>
            </a:p>
          </p:txBody>
        </p:sp>
        <p:sp>
          <p:nvSpPr>
            <p:cNvPr id="25" name="Rounded Rectangle 24">
              <a:extLst>
                <a:ext uri="{FF2B5EF4-FFF2-40B4-BE49-F238E27FC236}">
                  <a16:creationId xmlns:a16="http://schemas.microsoft.com/office/drawing/2014/main" id="{E1501D2D-35C3-E828-ED90-0CC9B6B7E7BF}"/>
                </a:ext>
              </a:extLst>
            </p:cNvPr>
            <p:cNvSpPr/>
            <p:nvPr/>
          </p:nvSpPr>
          <p:spPr>
            <a:xfrm>
              <a:off x="2044621" y="5613887"/>
              <a:ext cx="979837" cy="343093"/>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a:solidFill>
                    <a:schemeClr val="tx1"/>
                  </a:solidFill>
                </a:rPr>
                <a:t>Technical Capabilities</a:t>
              </a:r>
            </a:p>
          </p:txBody>
        </p:sp>
        <p:sp>
          <p:nvSpPr>
            <p:cNvPr id="26" name="Rounded Rectangle 25">
              <a:extLst>
                <a:ext uri="{FF2B5EF4-FFF2-40B4-BE49-F238E27FC236}">
                  <a16:creationId xmlns:a16="http://schemas.microsoft.com/office/drawing/2014/main" id="{FB254C1E-68E6-8849-76BE-4B10999F869D}"/>
                </a:ext>
              </a:extLst>
            </p:cNvPr>
            <p:cNvSpPr/>
            <p:nvPr/>
          </p:nvSpPr>
          <p:spPr>
            <a:xfrm>
              <a:off x="2286465" y="7087378"/>
              <a:ext cx="979837" cy="343093"/>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a:solidFill>
                    <a:schemeClr val="tx1"/>
                  </a:solidFill>
                </a:rPr>
                <a:t>Skilful Leadership</a:t>
              </a:r>
            </a:p>
          </p:txBody>
        </p:sp>
        <p:pic>
          <p:nvPicPr>
            <p:cNvPr id="27" name="Graphic 1" descr="Tree With Roots outline">
              <a:extLst>
                <a:ext uri="{FF2B5EF4-FFF2-40B4-BE49-F238E27FC236}">
                  <a16:creationId xmlns:a16="http://schemas.microsoft.com/office/drawing/2014/main" id="{CEBA8DD1-F2E2-F086-65CC-048886826E1D}"/>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15372" y="6663227"/>
              <a:ext cx="545785" cy="545785"/>
            </a:xfrm>
            <a:prstGeom prst="rect">
              <a:avLst/>
            </a:prstGeom>
          </p:spPr>
        </p:pic>
        <p:pic>
          <p:nvPicPr>
            <p:cNvPr id="28" name="Graphic 3" descr="Handshake outline">
              <a:extLst>
                <a:ext uri="{FF2B5EF4-FFF2-40B4-BE49-F238E27FC236}">
                  <a16:creationId xmlns:a16="http://schemas.microsoft.com/office/drawing/2014/main" id="{1A5E0FFC-5C26-29EB-4F4F-9462D290667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322828" y="5739579"/>
              <a:ext cx="545785" cy="545785"/>
            </a:xfrm>
            <a:prstGeom prst="rect">
              <a:avLst/>
            </a:prstGeom>
          </p:spPr>
        </p:pic>
        <p:sp>
          <p:nvSpPr>
            <p:cNvPr id="29" name="Oval 28">
              <a:extLst>
                <a:ext uri="{FF2B5EF4-FFF2-40B4-BE49-F238E27FC236}">
                  <a16:creationId xmlns:a16="http://schemas.microsoft.com/office/drawing/2014/main" id="{36E35D04-0C35-F6EE-F196-BFC5FF5BFA93}"/>
                </a:ext>
              </a:extLst>
            </p:cNvPr>
            <p:cNvSpPr/>
            <p:nvPr/>
          </p:nvSpPr>
          <p:spPr>
            <a:xfrm>
              <a:off x="2262386" y="6036745"/>
              <a:ext cx="585180" cy="5851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 name="Graphic 4" descr="Lightbulb and gear outline">
              <a:extLst>
                <a:ext uri="{FF2B5EF4-FFF2-40B4-BE49-F238E27FC236}">
                  <a16:creationId xmlns:a16="http://schemas.microsoft.com/office/drawing/2014/main" id="{40276A58-5C9D-636E-9000-816C97F2ED62}"/>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2330416" y="5997900"/>
              <a:ext cx="531091" cy="531091"/>
            </a:xfrm>
            <a:prstGeom prst="rect">
              <a:avLst/>
            </a:prstGeom>
          </p:spPr>
        </p:pic>
        <p:sp>
          <p:nvSpPr>
            <p:cNvPr id="31" name="Oval 30">
              <a:extLst>
                <a:ext uri="{FF2B5EF4-FFF2-40B4-BE49-F238E27FC236}">
                  <a16:creationId xmlns:a16="http://schemas.microsoft.com/office/drawing/2014/main" id="{ED832399-7245-F374-6B10-02031A99BB68}"/>
                </a:ext>
              </a:extLst>
            </p:cNvPr>
            <p:cNvSpPr/>
            <p:nvPr/>
          </p:nvSpPr>
          <p:spPr>
            <a:xfrm>
              <a:off x="1798247" y="7003441"/>
              <a:ext cx="585180" cy="5851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2" name="Graphic 5" descr="Group brainstorm outline">
              <a:extLst>
                <a:ext uri="{FF2B5EF4-FFF2-40B4-BE49-F238E27FC236}">
                  <a16:creationId xmlns:a16="http://schemas.microsoft.com/office/drawing/2014/main" id="{D415091D-D006-849B-CFD5-93DDAE680754}"/>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852336" y="7005878"/>
              <a:ext cx="531091" cy="531091"/>
            </a:xfrm>
            <a:prstGeom prst="rect">
              <a:avLst/>
            </a:prstGeom>
          </p:spPr>
        </p:pic>
      </p:grpSp>
      <p:grpSp>
        <p:nvGrpSpPr>
          <p:cNvPr id="38" name="Group 37">
            <a:extLst>
              <a:ext uri="{FF2B5EF4-FFF2-40B4-BE49-F238E27FC236}">
                <a16:creationId xmlns:a16="http://schemas.microsoft.com/office/drawing/2014/main" id="{C33E71B6-6292-1330-B788-40F2647E4EDB}"/>
              </a:ext>
            </a:extLst>
          </p:cNvPr>
          <p:cNvGrpSpPr/>
          <p:nvPr/>
        </p:nvGrpSpPr>
        <p:grpSpPr>
          <a:xfrm>
            <a:off x="838199" y="1506606"/>
            <a:ext cx="1514133" cy="4752679"/>
            <a:chOff x="838199" y="1506606"/>
            <a:chExt cx="1514133" cy="4752679"/>
          </a:xfrm>
        </p:grpSpPr>
        <p:sp>
          <p:nvSpPr>
            <p:cNvPr id="33" name="Rounded Rectangle 32">
              <a:extLst>
                <a:ext uri="{FF2B5EF4-FFF2-40B4-BE49-F238E27FC236}">
                  <a16:creationId xmlns:a16="http://schemas.microsoft.com/office/drawing/2014/main" id="{F293996F-E95E-32E7-B168-6CF1A039AC80}"/>
                </a:ext>
              </a:extLst>
            </p:cNvPr>
            <p:cNvSpPr/>
            <p:nvPr/>
          </p:nvSpPr>
          <p:spPr>
            <a:xfrm>
              <a:off x="838199" y="1506606"/>
              <a:ext cx="1514133" cy="4752679"/>
            </a:xfrm>
            <a:prstGeom prst="roundRect">
              <a:avLst>
                <a:gd name="adj" fmla="val 9478"/>
              </a:avLst>
            </a:prstGeom>
            <a:solidFill>
              <a:srgbClr val="004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ounded Rectangle 33">
              <a:extLst>
                <a:ext uri="{FF2B5EF4-FFF2-40B4-BE49-F238E27FC236}">
                  <a16:creationId xmlns:a16="http://schemas.microsoft.com/office/drawing/2014/main" id="{5A5B25DE-AA7F-5375-AF77-41938256F353}"/>
                </a:ext>
              </a:extLst>
            </p:cNvPr>
            <p:cNvSpPr/>
            <p:nvPr/>
          </p:nvSpPr>
          <p:spPr>
            <a:xfrm>
              <a:off x="886472" y="1647174"/>
              <a:ext cx="1404000" cy="794288"/>
            </a:xfrm>
            <a:prstGeom prst="roundRect">
              <a:avLst>
                <a:gd name="adj" fmla="val 1771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a:solidFill>
                    <a:schemeClr val="tx1"/>
                  </a:solidFill>
                </a:rPr>
                <a:t>Lack of </a:t>
              </a:r>
              <a:r>
                <a:rPr lang="en-GB" sz="1050" b="1">
                  <a:solidFill>
                    <a:schemeClr val="tx1"/>
                  </a:solidFill>
                </a:rPr>
                <a:t>data &amp; evidence</a:t>
              </a:r>
              <a:r>
                <a:rPr lang="en-GB" sz="1050">
                  <a:solidFill>
                    <a:schemeClr val="tx1"/>
                  </a:solidFill>
                </a:rPr>
                <a:t> and shared understanding on non-state actors</a:t>
              </a:r>
            </a:p>
          </p:txBody>
        </p:sp>
        <p:sp>
          <p:nvSpPr>
            <p:cNvPr id="35" name="Rounded Rectangle 34">
              <a:extLst>
                <a:ext uri="{FF2B5EF4-FFF2-40B4-BE49-F238E27FC236}">
                  <a16:creationId xmlns:a16="http://schemas.microsoft.com/office/drawing/2014/main" id="{2048DCC6-9B96-495B-366F-08A1371669CD}"/>
                </a:ext>
              </a:extLst>
            </p:cNvPr>
            <p:cNvSpPr/>
            <p:nvPr/>
          </p:nvSpPr>
          <p:spPr>
            <a:xfrm>
              <a:off x="881052" y="2623710"/>
              <a:ext cx="1404000" cy="794288"/>
            </a:xfrm>
            <a:prstGeom prst="roundRect">
              <a:avLst>
                <a:gd name="adj" fmla="val 1416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a:solidFill>
                    <a:schemeClr val="tx1"/>
                  </a:solidFill>
                </a:rPr>
                <a:t>A </a:t>
              </a:r>
              <a:r>
                <a:rPr lang="en-GB" sz="1050" b="1">
                  <a:solidFill>
                    <a:schemeClr val="tx1"/>
                  </a:solidFill>
                </a:rPr>
                <a:t>mindset</a:t>
              </a:r>
              <a:r>
                <a:rPr lang="en-GB" sz="1050">
                  <a:solidFill>
                    <a:schemeClr val="tx1"/>
                  </a:solidFill>
                </a:rPr>
                <a:t> that sees non-state education as outside public policy</a:t>
              </a:r>
            </a:p>
          </p:txBody>
        </p:sp>
        <p:sp>
          <p:nvSpPr>
            <p:cNvPr id="36" name="Rounded Rectangle 35">
              <a:extLst>
                <a:ext uri="{FF2B5EF4-FFF2-40B4-BE49-F238E27FC236}">
                  <a16:creationId xmlns:a16="http://schemas.microsoft.com/office/drawing/2014/main" id="{62C20806-57AA-C309-7943-7EC989A4C2AD}"/>
                </a:ext>
              </a:extLst>
            </p:cNvPr>
            <p:cNvSpPr/>
            <p:nvPr/>
          </p:nvSpPr>
          <p:spPr>
            <a:xfrm>
              <a:off x="897067" y="4385834"/>
              <a:ext cx="1404000" cy="794289"/>
            </a:xfrm>
            <a:prstGeom prst="roundRect">
              <a:avLst>
                <a:gd name="adj" fmla="val 1534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a:solidFill>
                    <a:schemeClr val="tx1"/>
                  </a:solidFill>
                </a:rPr>
                <a:t>Lack of </a:t>
              </a:r>
              <a:r>
                <a:rPr lang="en-GB" sz="1050" b="1">
                  <a:solidFill>
                    <a:schemeClr val="tx1"/>
                  </a:solidFill>
                </a:rPr>
                <a:t>policy &amp; delivery solutions</a:t>
              </a:r>
              <a:r>
                <a:rPr lang="en-GB" sz="1050">
                  <a:solidFill>
                    <a:schemeClr val="tx1"/>
                  </a:solidFill>
                </a:rPr>
                <a:t> for public-private collaboration </a:t>
              </a:r>
            </a:p>
          </p:txBody>
        </p:sp>
        <p:sp>
          <p:nvSpPr>
            <p:cNvPr id="37" name="Rounded Rectangle 36">
              <a:extLst>
                <a:ext uri="{FF2B5EF4-FFF2-40B4-BE49-F238E27FC236}">
                  <a16:creationId xmlns:a16="http://schemas.microsoft.com/office/drawing/2014/main" id="{3ED12D0E-74BF-F88C-B6BA-0609EBE6F6EB}"/>
                </a:ext>
              </a:extLst>
            </p:cNvPr>
            <p:cNvSpPr/>
            <p:nvPr/>
          </p:nvSpPr>
          <p:spPr>
            <a:xfrm>
              <a:off x="897067" y="5362370"/>
              <a:ext cx="1404000" cy="794289"/>
            </a:xfrm>
            <a:prstGeom prst="roundRect">
              <a:avLst>
                <a:gd name="adj" fmla="val 1652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a:solidFill>
                    <a:schemeClr val="tx1"/>
                  </a:solidFill>
                </a:rPr>
                <a:t>Lack of </a:t>
              </a:r>
              <a:r>
                <a:rPr lang="en-GB" sz="1050" b="1">
                  <a:solidFill>
                    <a:schemeClr val="tx1"/>
                  </a:solidFill>
                </a:rPr>
                <a:t>catalytic funding</a:t>
              </a:r>
              <a:r>
                <a:rPr lang="en-GB" sz="1050">
                  <a:solidFill>
                    <a:schemeClr val="tx1"/>
                  </a:solidFill>
                </a:rPr>
                <a:t> &amp; platforms to support public-private collaboration</a:t>
              </a:r>
              <a:endParaRPr lang="en-GB" sz="1050" b="1">
                <a:solidFill>
                  <a:schemeClr val="tx1"/>
                </a:solidFill>
              </a:endParaRPr>
            </a:p>
          </p:txBody>
        </p:sp>
      </p:grpSp>
      <p:sp>
        <p:nvSpPr>
          <p:cNvPr id="40" name="Rounded Rectangle 1">
            <a:extLst>
              <a:ext uri="{FF2B5EF4-FFF2-40B4-BE49-F238E27FC236}">
                <a16:creationId xmlns:a16="http://schemas.microsoft.com/office/drawing/2014/main" id="{67756411-C3FF-783C-2BDC-D64A3698C16F}"/>
              </a:ext>
            </a:extLst>
          </p:cNvPr>
          <p:cNvSpPr/>
          <p:nvPr/>
        </p:nvSpPr>
        <p:spPr>
          <a:xfrm>
            <a:off x="6778305" y="4731746"/>
            <a:ext cx="1053427" cy="599136"/>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b="1">
                <a:solidFill>
                  <a:schemeClr val="tx1"/>
                </a:solidFill>
              </a:rPr>
              <a:t>Modelling &amp; Testing solutions</a:t>
            </a:r>
          </a:p>
        </p:txBody>
      </p:sp>
      <p:sp>
        <p:nvSpPr>
          <p:cNvPr id="41" name="Rounded Rectangle 40">
            <a:extLst>
              <a:ext uri="{FF2B5EF4-FFF2-40B4-BE49-F238E27FC236}">
                <a16:creationId xmlns:a16="http://schemas.microsoft.com/office/drawing/2014/main" id="{10554B36-DCAF-3055-6AE8-C4928B1B75FB}"/>
              </a:ext>
            </a:extLst>
          </p:cNvPr>
          <p:cNvSpPr/>
          <p:nvPr/>
        </p:nvSpPr>
        <p:spPr>
          <a:xfrm>
            <a:off x="5397727" y="2469485"/>
            <a:ext cx="1036551" cy="54876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b="1" dirty="0">
                <a:solidFill>
                  <a:schemeClr val="tx1"/>
                </a:solidFill>
              </a:rPr>
              <a:t>Data &amp; Evidence</a:t>
            </a:r>
            <a:r>
              <a:rPr lang="en-GB" sz="1050" dirty="0">
                <a:solidFill>
                  <a:schemeClr val="tx1"/>
                </a:solidFill>
              </a:rPr>
              <a:t> </a:t>
            </a:r>
            <a:r>
              <a:rPr lang="en-GB" sz="1050" b="1" dirty="0">
                <a:solidFill>
                  <a:schemeClr val="tx1"/>
                </a:solidFill>
              </a:rPr>
              <a:t>Generation</a:t>
            </a:r>
          </a:p>
        </p:txBody>
      </p:sp>
      <p:sp>
        <p:nvSpPr>
          <p:cNvPr id="42" name="Rounded Rectangle 41">
            <a:extLst>
              <a:ext uri="{FF2B5EF4-FFF2-40B4-BE49-F238E27FC236}">
                <a16:creationId xmlns:a16="http://schemas.microsoft.com/office/drawing/2014/main" id="{4B25D7C2-6176-0E84-BBFE-B6469E2F4D99}"/>
              </a:ext>
            </a:extLst>
          </p:cNvPr>
          <p:cNvSpPr/>
          <p:nvPr/>
        </p:nvSpPr>
        <p:spPr>
          <a:xfrm>
            <a:off x="5402226" y="3613467"/>
            <a:ext cx="1036551" cy="549294"/>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b="1">
                <a:solidFill>
                  <a:schemeClr val="tx1"/>
                </a:solidFill>
              </a:rPr>
              <a:t>Coalition Building</a:t>
            </a:r>
          </a:p>
        </p:txBody>
      </p:sp>
      <p:sp>
        <p:nvSpPr>
          <p:cNvPr id="43" name="Rounded Rectangle 1">
            <a:extLst>
              <a:ext uri="{FF2B5EF4-FFF2-40B4-BE49-F238E27FC236}">
                <a16:creationId xmlns:a16="http://schemas.microsoft.com/office/drawing/2014/main" id="{45AF62B6-08DB-B174-65C5-48CC24793F0F}"/>
              </a:ext>
            </a:extLst>
          </p:cNvPr>
          <p:cNvSpPr/>
          <p:nvPr/>
        </p:nvSpPr>
        <p:spPr>
          <a:xfrm>
            <a:off x="6778305" y="3588546"/>
            <a:ext cx="1053427" cy="599136"/>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b="1">
                <a:solidFill>
                  <a:schemeClr val="tx1"/>
                </a:solidFill>
              </a:rPr>
              <a:t>Issue Framing</a:t>
            </a:r>
          </a:p>
        </p:txBody>
      </p:sp>
      <p:sp>
        <p:nvSpPr>
          <p:cNvPr id="44" name="Rounded Rectangle 1">
            <a:extLst>
              <a:ext uri="{FF2B5EF4-FFF2-40B4-BE49-F238E27FC236}">
                <a16:creationId xmlns:a16="http://schemas.microsoft.com/office/drawing/2014/main" id="{1727A3EF-151C-BEB0-AED4-6D0B5BFC19C6}"/>
              </a:ext>
            </a:extLst>
          </p:cNvPr>
          <p:cNvSpPr/>
          <p:nvPr/>
        </p:nvSpPr>
        <p:spPr>
          <a:xfrm>
            <a:off x="5389806" y="4768464"/>
            <a:ext cx="1053427" cy="544669"/>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b="1">
                <a:solidFill>
                  <a:schemeClr val="tx1"/>
                </a:solidFill>
              </a:rPr>
              <a:t>Catalytic Funding</a:t>
            </a:r>
          </a:p>
        </p:txBody>
      </p:sp>
      <p:sp>
        <p:nvSpPr>
          <p:cNvPr id="45" name="Rounded Rectangle 1">
            <a:extLst>
              <a:ext uri="{FF2B5EF4-FFF2-40B4-BE49-F238E27FC236}">
                <a16:creationId xmlns:a16="http://schemas.microsoft.com/office/drawing/2014/main" id="{5FF40812-45E0-39D0-E7FA-B3B577D8B2A0}"/>
              </a:ext>
            </a:extLst>
          </p:cNvPr>
          <p:cNvSpPr/>
          <p:nvPr/>
        </p:nvSpPr>
        <p:spPr>
          <a:xfrm>
            <a:off x="6734333" y="2361233"/>
            <a:ext cx="1053427" cy="599136"/>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b="1">
                <a:solidFill>
                  <a:schemeClr val="tx1"/>
                </a:solidFill>
              </a:rPr>
              <a:t>Trust Building</a:t>
            </a:r>
          </a:p>
        </p:txBody>
      </p:sp>
      <p:sp>
        <p:nvSpPr>
          <p:cNvPr id="46" name="Rounded Rectangle 45">
            <a:extLst>
              <a:ext uri="{FF2B5EF4-FFF2-40B4-BE49-F238E27FC236}">
                <a16:creationId xmlns:a16="http://schemas.microsoft.com/office/drawing/2014/main" id="{AA8B827F-BD01-D0F9-8DBD-853C75B6CDDB}"/>
              </a:ext>
            </a:extLst>
          </p:cNvPr>
          <p:cNvSpPr/>
          <p:nvPr/>
        </p:nvSpPr>
        <p:spPr>
          <a:xfrm rot="5400000">
            <a:off x="4360474" y="2543543"/>
            <a:ext cx="4541578" cy="2684655"/>
          </a:xfrm>
          <a:prstGeom prst="roundRect">
            <a:avLst>
              <a:gd name="adj" fmla="val 9774"/>
            </a:avLst>
          </a:prstGeom>
          <a:noFill/>
          <a:ln w="28575" cap="rnd">
            <a:solidFill>
              <a:schemeClr val="bg1">
                <a:lumMod val="75000"/>
              </a:schemeClr>
            </a:solidFill>
            <a:prstDash val="lgDash"/>
            <a:extLst>
              <a:ext uri="{C807C97D-BFC1-408E-A445-0C87EB9F89A2}">
                <ask:lineSketchStyleProps xmlns:ask="http://schemas.microsoft.com/office/drawing/2018/sketchyshapes" sd="1219033472">
                  <a:custGeom>
                    <a:avLst/>
                    <a:gdLst>
                      <a:gd name="connsiteX0" fmla="*/ 0 w 5872315"/>
                      <a:gd name="connsiteY0" fmla="*/ 0 h 2189340"/>
                      <a:gd name="connsiteX1" fmla="*/ 593756 w 5872315"/>
                      <a:gd name="connsiteY1" fmla="*/ 0 h 2189340"/>
                      <a:gd name="connsiteX2" fmla="*/ 1070066 w 5872315"/>
                      <a:gd name="connsiteY2" fmla="*/ 0 h 2189340"/>
                      <a:gd name="connsiteX3" fmla="*/ 1839992 w 5872315"/>
                      <a:gd name="connsiteY3" fmla="*/ 0 h 2189340"/>
                      <a:gd name="connsiteX4" fmla="*/ 2433748 w 5872315"/>
                      <a:gd name="connsiteY4" fmla="*/ 0 h 2189340"/>
                      <a:gd name="connsiteX5" fmla="*/ 3027505 w 5872315"/>
                      <a:gd name="connsiteY5" fmla="*/ 0 h 2189340"/>
                      <a:gd name="connsiteX6" fmla="*/ 3797430 w 5872315"/>
                      <a:gd name="connsiteY6" fmla="*/ 0 h 2189340"/>
                      <a:gd name="connsiteX7" fmla="*/ 4332464 w 5872315"/>
                      <a:gd name="connsiteY7" fmla="*/ 0 h 2189340"/>
                      <a:gd name="connsiteX8" fmla="*/ 5102389 w 5872315"/>
                      <a:gd name="connsiteY8" fmla="*/ 0 h 2189340"/>
                      <a:gd name="connsiteX9" fmla="*/ 5872315 w 5872315"/>
                      <a:gd name="connsiteY9" fmla="*/ 0 h 2189340"/>
                      <a:gd name="connsiteX10" fmla="*/ 5872315 w 5872315"/>
                      <a:gd name="connsiteY10" fmla="*/ 547335 h 2189340"/>
                      <a:gd name="connsiteX11" fmla="*/ 5872315 w 5872315"/>
                      <a:gd name="connsiteY11" fmla="*/ 1094670 h 2189340"/>
                      <a:gd name="connsiteX12" fmla="*/ 5872315 w 5872315"/>
                      <a:gd name="connsiteY12" fmla="*/ 1663898 h 2189340"/>
                      <a:gd name="connsiteX13" fmla="*/ 5872315 w 5872315"/>
                      <a:gd name="connsiteY13" fmla="*/ 2189340 h 2189340"/>
                      <a:gd name="connsiteX14" fmla="*/ 5219836 w 5872315"/>
                      <a:gd name="connsiteY14" fmla="*/ 2189340 h 2189340"/>
                      <a:gd name="connsiteX15" fmla="*/ 4684802 w 5872315"/>
                      <a:gd name="connsiteY15" fmla="*/ 2189340 h 2189340"/>
                      <a:gd name="connsiteX16" fmla="*/ 4032323 w 5872315"/>
                      <a:gd name="connsiteY16" fmla="*/ 2189340 h 2189340"/>
                      <a:gd name="connsiteX17" fmla="*/ 3262397 w 5872315"/>
                      <a:gd name="connsiteY17" fmla="*/ 2189340 h 2189340"/>
                      <a:gd name="connsiteX18" fmla="*/ 2609918 w 5872315"/>
                      <a:gd name="connsiteY18" fmla="*/ 2189340 h 2189340"/>
                      <a:gd name="connsiteX19" fmla="*/ 2133608 w 5872315"/>
                      <a:gd name="connsiteY19" fmla="*/ 2189340 h 2189340"/>
                      <a:gd name="connsiteX20" fmla="*/ 1598575 w 5872315"/>
                      <a:gd name="connsiteY20" fmla="*/ 2189340 h 2189340"/>
                      <a:gd name="connsiteX21" fmla="*/ 828649 w 5872315"/>
                      <a:gd name="connsiteY21" fmla="*/ 2189340 h 2189340"/>
                      <a:gd name="connsiteX22" fmla="*/ 0 w 5872315"/>
                      <a:gd name="connsiteY22" fmla="*/ 2189340 h 2189340"/>
                      <a:gd name="connsiteX23" fmla="*/ 0 w 5872315"/>
                      <a:gd name="connsiteY23" fmla="*/ 1685792 h 2189340"/>
                      <a:gd name="connsiteX24" fmla="*/ 0 w 5872315"/>
                      <a:gd name="connsiteY24" fmla="*/ 1160350 h 2189340"/>
                      <a:gd name="connsiteX25" fmla="*/ 0 w 5872315"/>
                      <a:gd name="connsiteY25" fmla="*/ 678695 h 2189340"/>
                      <a:gd name="connsiteX26" fmla="*/ 0 w 5872315"/>
                      <a:gd name="connsiteY26" fmla="*/ 0 h 218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872315" h="2189340" extrusionOk="0">
                        <a:moveTo>
                          <a:pt x="0" y="0"/>
                        </a:moveTo>
                        <a:cubicBezTo>
                          <a:pt x="260285" y="-28570"/>
                          <a:pt x="351827" y="-11255"/>
                          <a:pt x="593756" y="0"/>
                        </a:cubicBezTo>
                        <a:cubicBezTo>
                          <a:pt x="835685" y="11255"/>
                          <a:pt x="869854" y="-21339"/>
                          <a:pt x="1070066" y="0"/>
                        </a:cubicBezTo>
                        <a:cubicBezTo>
                          <a:pt x="1270278" y="21339"/>
                          <a:pt x="1473921" y="10220"/>
                          <a:pt x="1839992" y="0"/>
                        </a:cubicBezTo>
                        <a:cubicBezTo>
                          <a:pt x="2206063" y="-10220"/>
                          <a:pt x="2287931" y="-27483"/>
                          <a:pt x="2433748" y="0"/>
                        </a:cubicBezTo>
                        <a:cubicBezTo>
                          <a:pt x="2579565" y="27483"/>
                          <a:pt x="2899749" y="12311"/>
                          <a:pt x="3027505" y="0"/>
                        </a:cubicBezTo>
                        <a:cubicBezTo>
                          <a:pt x="3155261" y="-12311"/>
                          <a:pt x="3637715" y="30867"/>
                          <a:pt x="3797430" y="0"/>
                        </a:cubicBezTo>
                        <a:cubicBezTo>
                          <a:pt x="3957145" y="-30867"/>
                          <a:pt x="4085917" y="8486"/>
                          <a:pt x="4332464" y="0"/>
                        </a:cubicBezTo>
                        <a:cubicBezTo>
                          <a:pt x="4579011" y="-8486"/>
                          <a:pt x="4755822" y="-24635"/>
                          <a:pt x="5102389" y="0"/>
                        </a:cubicBezTo>
                        <a:cubicBezTo>
                          <a:pt x="5448956" y="24635"/>
                          <a:pt x="5608631" y="-2155"/>
                          <a:pt x="5872315" y="0"/>
                        </a:cubicBezTo>
                        <a:cubicBezTo>
                          <a:pt x="5862148" y="241870"/>
                          <a:pt x="5846633" y="278606"/>
                          <a:pt x="5872315" y="547335"/>
                        </a:cubicBezTo>
                        <a:cubicBezTo>
                          <a:pt x="5897997" y="816064"/>
                          <a:pt x="5878781" y="863609"/>
                          <a:pt x="5872315" y="1094670"/>
                        </a:cubicBezTo>
                        <a:cubicBezTo>
                          <a:pt x="5865849" y="1325731"/>
                          <a:pt x="5871564" y="1521931"/>
                          <a:pt x="5872315" y="1663898"/>
                        </a:cubicBezTo>
                        <a:cubicBezTo>
                          <a:pt x="5873066" y="1805865"/>
                          <a:pt x="5870631" y="1936723"/>
                          <a:pt x="5872315" y="2189340"/>
                        </a:cubicBezTo>
                        <a:cubicBezTo>
                          <a:pt x="5609068" y="2178872"/>
                          <a:pt x="5402941" y="2165434"/>
                          <a:pt x="5219836" y="2189340"/>
                        </a:cubicBezTo>
                        <a:cubicBezTo>
                          <a:pt x="5036731" y="2213246"/>
                          <a:pt x="4880947" y="2169926"/>
                          <a:pt x="4684802" y="2189340"/>
                        </a:cubicBezTo>
                        <a:cubicBezTo>
                          <a:pt x="4488657" y="2208754"/>
                          <a:pt x="4218339" y="2205799"/>
                          <a:pt x="4032323" y="2189340"/>
                        </a:cubicBezTo>
                        <a:cubicBezTo>
                          <a:pt x="3846307" y="2172881"/>
                          <a:pt x="3641281" y="2186833"/>
                          <a:pt x="3262397" y="2189340"/>
                        </a:cubicBezTo>
                        <a:cubicBezTo>
                          <a:pt x="2883513" y="2191847"/>
                          <a:pt x="2928396" y="2169009"/>
                          <a:pt x="2609918" y="2189340"/>
                        </a:cubicBezTo>
                        <a:cubicBezTo>
                          <a:pt x="2291440" y="2209671"/>
                          <a:pt x="2263319" y="2171998"/>
                          <a:pt x="2133608" y="2189340"/>
                        </a:cubicBezTo>
                        <a:cubicBezTo>
                          <a:pt x="2003897" y="2206683"/>
                          <a:pt x="1805814" y="2189599"/>
                          <a:pt x="1598575" y="2189340"/>
                        </a:cubicBezTo>
                        <a:cubicBezTo>
                          <a:pt x="1391336" y="2189081"/>
                          <a:pt x="1144145" y="2227798"/>
                          <a:pt x="828649" y="2189340"/>
                        </a:cubicBezTo>
                        <a:cubicBezTo>
                          <a:pt x="513153" y="2150882"/>
                          <a:pt x="255580" y="2225600"/>
                          <a:pt x="0" y="2189340"/>
                        </a:cubicBezTo>
                        <a:cubicBezTo>
                          <a:pt x="-11047" y="2056726"/>
                          <a:pt x="7889" y="1811026"/>
                          <a:pt x="0" y="1685792"/>
                        </a:cubicBezTo>
                        <a:cubicBezTo>
                          <a:pt x="-7889" y="1560558"/>
                          <a:pt x="6810" y="1353105"/>
                          <a:pt x="0" y="1160350"/>
                        </a:cubicBezTo>
                        <a:cubicBezTo>
                          <a:pt x="-6810" y="967595"/>
                          <a:pt x="-22877" y="907216"/>
                          <a:pt x="0" y="678695"/>
                        </a:cubicBezTo>
                        <a:cubicBezTo>
                          <a:pt x="22877" y="450174"/>
                          <a:pt x="24525" y="247145"/>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TextBox 46">
            <a:extLst>
              <a:ext uri="{FF2B5EF4-FFF2-40B4-BE49-F238E27FC236}">
                <a16:creationId xmlns:a16="http://schemas.microsoft.com/office/drawing/2014/main" id="{66EF67D8-0489-5CB5-94EC-8A26455EDEA1}"/>
              </a:ext>
            </a:extLst>
          </p:cNvPr>
          <p:cNvSpPr txBox="1"/>
          <p:nvPr/>
        </p:nvSpPr>
        <p:spPr>
          <a:xfrm>
            <a:off x="5800419" y="1251256"/>
            <a:ext cx="1623472" cy="461665"/>
          </a:xfrm>
          <a:prstGeom prst="rect">
            <a:avLst/>
          </a:prstGeom>
          <a:solidFill>
            <a:schemeClr val="bg1"/>
          </a:solidFill>
        </p:spPr>
        <p:txBody>
          <a:bodyPr wrap="square" rtlCol="0">
            <a:spAutoFit/>
          </a:bodyPr>
          <a:lstStyle/>
          <a:p>
            <a:pPr algn="ctr"/>
            <a:r>
              <a:rPr lang="en-GB" sz="1200" b="1"/>
              <a:t>Activities to build Engagement</a:t>
            </a:r>
          </a:p>
        </p:txBody>
      </p:sp>
      <p:cxnSp>
        <p:nvCxnSpPr>
          <p:cNvPr id="48" name="Straight Connector 47">
            <a:extLst>
              <a:ext uri="{FF2B5EF4-FFF2-40B4-BE49-F238E27FC236}">
                <a16:creationId xmlns:a16="http://schemas.microsoft.com/office/drawing/2014/main" id="{49F70F47-653B-7C10-52F4-CDD1517B0CA0}"/>
              </a:ext>
            </a:extLst>
          </p:cNvPr>
          <p:cNvCxnSpPr/>
          <p:nvPr/>
        </p:nvCxnSpPr>
        <p:spPr>
          <a:xfrm rot="5400000">
            <a:off x="4488913" y="3907080"/>
            <a:ext cx="4202942" cy="0"/>
          </a:xfrm>
          <a:prstGeom prst="line">
            <a:avLst/>
          </a:prstGeom>
          <a:ln w="28575">
            <a:solidFill>
              <a:srgbClr val="004AAD"/>
            </a:solidFil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41A5B9CF-AA9B-6197-F391-F69F9EAFEAE1}"/>
              </a:ext>
            </a:extLst>
          </p:cNvPr>
          <p:cNvSpPr txBox="1"/>
          <p:nvPr/>
        </p:nvSpPr>
        <p:spPr>
          <a:xfrm>
            <a:off x="5509085" y="1795320"/>
            <a:ext cx="1081298" cy="430887"/>
          </a:xfrm>
          <a:prstGeom prst="rect">
            <a:avLst/>
          </a:prstGeom>
          <a:noFill/>
        </p:spPr>
        <p:txBody>
          <a:bodyPr wrap="square" rtlCol="0">
            <a:spAutoFit/>
          </a:bodyPr>
          <a:lstStyle/>
          <a:p>
            <a:r>
              <a:rPr lang="en-GB" sz="1100" b="1">
                <a:solidFill>
                  <a:schemeClr val="bg1">
                    <a:lumMod val="50000"/>
                  </a:schemeClr>
                </a:solidFill>
              </a:rPr>
              <a:t>What can be done…</a:t>
            </a:r>
          </a:p>
        </p:txBody>
      </p:sp>
      <p:sp>
        <p:nvSpPr>
          <p:cNvPr id="50" name="TextBox 49">
            <a:extLst>
              <a:ext uri="{FF2B5EF4-FFF2-40B4-BE49-F238E27FC236}">
                <a16:creationId xmlns:a16="http://schemas.microsoft.com/office/drawing/2014/main" id="{7C97E654-33C0-E0D6-6840-1E9CB106EB52}"/>
              </a:ext>
            </a:extLst>
          </p:cNvPr>
          <p:cNvSpPr txBox="1"/>
          <p:nvPr/>
        </p:nvSpPr>
        <p:spPr>
          <a:xfrm>
            <a:off x="6696105" y="5674513"/>
            <a:ext cx="1217826" cy="430887"/>
          </a:xfrm>
          <a:prstGeom prst="rect">
            <a:avLst/>
          </a:prstGeom>
          <a:noFill/>
        </p:spPr>
        <p:txBody>
          <a:bodyPr wrap="square" rtlCol="0">
            <a:spAutoFit/>
          </a:bodyPr>
          <a:lstStyle/>
          <a:p>
            <a:r>
              <a:rPr lang="en-GB" sz="1100" b="1">
                <a:solidFill>
                  <a:schemeClr val="bg1">
                    <a:lumMod val="50000"/>
                  </a:schemeClr>
                </a:solidFill>
              </a:rPr>
              <a:t>…for what purpose</a:t>
            </a:r>
          </a:p>
        </p:txBody>
      </p:sp>
      <p:sp>
        <p:nvSpPr>
          <p:cNvPr id="51" name="Up Arrow 50">
            <a:extLst>
              <a:ext uri="{FF2B5EF4-FFF2-40B4-BE49-F238E27FC236}">
                <a16:creationId xmlns:a16="http://schemas.microsoft.com/office/drawing/2014/main" id="{3E5C57BB-4CD9-FEE3-1A7A-7B5BF00F85E4}"/>
              </a:ext>
            </a:extLst>
          </p:cNvPr>
          <p:cNvSpPr/>
          <p:nvPr/>
        </p:nvSpPr>
        <p:spPr>
          <a:xfrm rot="5400000">
            <a:off x="7975945" y="3675442"/>
            <a:ext cx="348160" cy="355092"/>
          </a:xfrm>
          <a:prstGeom prst="upArrow">
            <a:avLst/>
          </a:prstGeom>
          <a:solidFill>
            <a:schemeClr val="bg1"/>
          </a:solidFill>
          <a:ln w="28575">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TextBox 51">
            <a:extLst>
              <a:ext uri="{FF2B5EF4-FFF2-40B4-BE49-F238E27FC236}">
                <a16:creationId xmlns:a16="http://schemas.microsoft.com/office/drawing/2014/main" id="{691A06A8-BBAB-2A7E-1051-44E9205E5E41}"/>
              </a:ext>
            </a:extLst>
          </p:cNvPr>
          <p:cNvSpPr txBox="1"/>
          <p:nvPr/>
        </p:nvSpPr>
        <p:spPr>
          <a:xfrm>
            <a:off x="8008263" y="6232611"/>
            <a:ext cx="1871442" cy="461665"/>
          </a:xfrm>
          <a:prstGeom prst="rect">
            <a:avLst/>
          </a:prstGeom>
          <a:noFill/>
        </p:spPr>
        <p:txBody>
          <a:bodyPr wrap="square" rtlCol="0">
            <a:spAutoFit/>
          </a:bodyPr>
          <a:lstStyle/>
          <a:p>
            <a:pPr algn="ctr"/>
            <a:r>
              <a:rPr lang="en-GB" sz="1200" b="1"/>
              <a:t>Outcomes of Increased Engagement</a:t>
            </a:r>
          </a:p>
        </p:txBody>
      </p:sp>
      <p:sp>
        <p:nvSpPr>
          <p:cNvPr id="54" name="Rounded Rectangle 53">
            <a:extLst>
              <a:ext uri="{FF2B5EF4-FFF2-40B4-BE49-F238E27FC236}">
                <a16:creationId xmlns:a16="http://schemas.microsoft.com/office/drawing/2014/main" id="{A9CD35EE-EE3F-A6FF-26A8-6B648EBD3ED3}"/>
              </a:ext>
            </a:extLst>
          </p:cNvPr>
          <p:cNvSpPr/>
          <p:nvPr/>
        </p:nvSpPr>
        <p:spPr>
          <a:xfrm>
            <a:off x="8276184" y="2824613"/>
            <a:ext cx="1335600" cy="755836"/>
          </a:xfrm>
          <a:prstGeom prst="roundRect">
            <a:avLst/>
          </a:prstGeom>
          <a:solidFill>
            <a:srgbClr val="004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b="1">
                <a:solidFill>
                  <a:schemeClr val="bg1"/>
                </a:solidFill>
              </a:rPr>
              <a:t>Evidence &amp; data </a:t>
            </a:r>
            <a:r>
              <a:rPr lang="en-GB" sz="1050">
                <a:solidFill>
                  <a:schemeClr val="bg1"/>
                </a:solidFill>
              </a:rPr>
              <a:t>to understand and act</a:t>
            </a:r>
          </a:p>
        </p:txBody>
      </p:sp>
      <p:sp>
        <p:nvSpPr>
          <p:cNvPr id="55" name="Rounded Rectangle 54">
            <a:extLst>
              <a:ext uri="{FF2B5EF4-FFF2-40B4-BE49-F238E27FC236}">
                <a16:creationId xmlns:a16="http://schemas.microsoft.com/office/drawing/2014/main" id="{AFE4F20D-C9CB-6781-B54B-599D047CE16A}"/>
              </a:ext>
            </a:extLst>
          </p:cNvPr>
          <p:cNvSpPr/>
          <p:nvPr/>
        </p:nvSpPr>
        <p:spPr>
          <a:xfrm>
            <a:off x="8276184" y="4083273"/>
            <a:ext cx="1335600" cy="755836"/>
          </a:xfrm>
          <a:prstGeom prst="roundRect">
            <a:avLst/>
          </a:prstGeom>
          <a:solidFill>
            <a:srgbClr val="004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a:solidFill>
                  <a:schemeClr val="bg1"/>
                </a:solidFill>
              </a:rPr>
              <a:t>Tested </a:t>
            </a:r>
            <a:r>
              <a:rPr lang="en-GB" sz="1050" b="1">
                <a:solidFill>
                  <a:schemeClr val="bg1"/>
                </a:solidFill>
              </a:rPr>
              <a:t>policy solutions</a:t>
            </a:r>
            <a:endParaRPr lang="en-GB" sz="1050">
              <a:solidFill>
                <a:schemeClr val="bg1"/>
              </a:solidFill>
            </a:endParaRPr>
          </a:p>
        </p:txBody>
      </p:sp>
      <p:sp>
        <p:nvSpPr>
          <p:cNvPr id="56" name="Rounded Rectangle 55">
            <a:extLst>
              <a:ext uri="{FF2B5EF4-FFF2-40B4-BE49-F238E27FC236}">
                <a16:creationId xmlns:a16="http://schemas.microsoft.com/office/drawing/2014/main" id="{4A42C549-CF5E-095B-F5AD-4B091A9FBA25}"/>
              </a:ext>
            </a:extLst>
          </p:cNvPr>
          <p:cNvSpPr/>
          <p:nvPr/>
        </p:nvSpPr>
        <p:spPr>
          <a:xfrm>
            <a:off x="8276184" y="5380180"/>
            <a:ext cx="1335600" cy="755836"/>
          </a:xfrm>
          <a:prstGeom prst="roundRect">
            <a:avLst/>
          </a:prstGeom>
          <a:solidFill>
            <a:srgbClr val="004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b="1">
                <a:solidFill>
                  <a:schemeClr val="bg1"/>
                </a:solidFill>
              </a:rPr>
              <a:t>Funding, platforms &amp; delivery partners </a:t>
            </a:r>
            <a:r>
              <a:rPr lang="en-GB" sz="1050">
                <a:solidFill>
                  <a:schemeClr val="bg1"/>
                </a:solidFill>
              </a:rPr>
              <a:t>to implement solutions</a:t>
            </a:r>
            <a:endParaRPr lang="en-GB" sz="1050" b="1">
              <a:solidFill>
                <a:schemeClr val="bg1"/>
              </a:solidFill>
            </a:endParaRPr>
          </a:p>
        </p:txBody>
      </p:sp>
      <p:sp>
        <p:nvSpPr>
          <p:cNvPr id="57" name="Rounded Rectangle 5">
            <a:extLst>
              <a:ext uri="{FF2B5EF4-FFF2-40B4-BE49-F238E27FC236}">
                <a16:creationId xmlns:a16="http://schemas.microsoft.com/office/drawing/2014/main" id="{7D005CD1-5161-56B3-7A31-974F4F58CCEE}"/>
              </a:ext>
            </a:extLst>
          </p:cNvPr>
          <p:cNvSpPr/>
          <p:nvPr/>
        </p:nvSpPr>
        <p:spPr>
          <a:xfrm>
            <a:off x="8276184" y="1584942"/>
            <a:ext cx="1338940" cy="755836"/>
          </a:xfrm>
          <a:prstGeom prst="roundRect">
            <a:avLst/>
          </a:prstGeom>
          <a:solidFill>
            <a:srgbClr val="004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a:solidFill>
                  <a:schemeClr val="bg1"/>
                </a:solidFill>
              </a:rPr>
              <a:t>A </a:t>
            </a:r>
            <a:r>
              <a:rPr lang="en-GB" sz="1050" b="1">
                <a:solidFill>
                  <a:schemeClr val="bg1"/>
                </a:solidFill>
              </a:rPr>
              <a:t>shared understanding, trust </a:t>
            </a:r>
            <a:r>
              <a:rPr lang="en-GB" sz="1050">
                <a:solidFill>
                  <a:schemeClr val="bg1"/>
                </a:solidFill>
              </a:rPr>
              <a:t>and</a:t>
            </a:r>
            <a:r>
              <a:rPr lang="en-GB" sz="1050" b="1">
                <a:solidFill>
                  <a:schemeClr val="bg1"/>
                </a:solidFill>
              </a:rPr>
              <a:t> common goals </a:t>
            </a:r>
          </a:p>
        </p:txBody>
      </p:sp>
      <p:sp>
        <p:nvSpPr>
          <p:cNvPr id="58" name="Right Bracket 57">
            <a:extLst>
              <a:ext uri="{FF2B5EF4-FFF2-40B4-BE49-F238E27FC236}">
                <a16:creationId xmlns:a16="http://schemas.microsoft.com/office/drawing/2014/main" id="{B008010B-4AE6-FDD9-D127-87E979EC0D02}"/>
              </a:ext>
            </a:extLst>
          </p:cNvPr>
          <p:cNvSpPr/>
          <p:nvPr/>
        </p:nvSpPr>
        <p:spPr>
          <a:xfrm>
            <a:off x="9597905" y="1937660"/>
            <a:ext cx="183625" cy="3881437"/>
          </a:xfrm>
          <a:prstGeom prst="rightBracket">
            <a:avLst>
              <a:gd name="adj" fmla="val 89095"/>
            </a:avLst>
          </a:prstGeom>
          <a:ln w="28575">
            <a:solidFill>
              <a:srgbClr val="004AA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59" name="Straight Connector 58">
            <a:extLst>
              <a:ext uri="{FF2B5EF4-FFF2-40B4-BE49-F238E27FC236}">
                <a16:creationId xmlns:a16="http://schemas.microsoft.com/office/drawing/2014/main" id="{168A7853-70DD-0B3C-CB88-0CA945CEA87A}"/>
              </a:ext>
            </a:extLst>
          </p:cNvPr>
          <p:cNvCxnSpPr>
            <a:cxnSpLocks/>
            <a:stCxn id="54" idx="3"/>
          </p:cNvCxnSpPr>
          <p:nvPr/>
        </p:nvCxnSpPr>
        <p:spPr>
          <a:xfrm flipV="1">
            <a:off x="9611784" y="3198829"/>
            <a:ext cx="169746" cy="3702"/>
          </a:xfrm>
          <a:prstGeom prst="line">
            <a:avLst/>
          </a:prstGeom>
          <a:ln w="28575" cap="rnd">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FCE7F4E9-2A30-1F82-BD2B-6402DF7A9FFD}"/>
              </a:ext>
            </a:extLst>
          </p:cNvPr>
          <p:cNvCxnSpPr>
            <a:cxnSpLocks/>
          </p:cNvCxnSpPr>
          <p:nvPr/>
        </p:nvCxnSpPr>
        <p:spPr>
          <a:xfrm>
            <a:off x="9611784" y="4471298"/>
            <a:ext cx="169746" cy="0"/>
          </a:xfrm>
          <a:prstGeom prst="line">
            <a:avLst/>
          </a:prstGeom>
          <a:ln w="28575" cap="rnd">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0A914CA7-6DD1-36D8-DFA8-C66E8C87F9FE}"/>
              </a:ext>
            </a:extLst>
          </p:cNvPr>
          <p:cNvCxnSpPr>
            <a:cxnSpLocks/>
            <a:stCxn id="58" idx="2"/>
          </p:cNvCxnSpPr>
          <p:nvPr/>
        </p:nvCxnSpPr>
        <p:spPr>
          <a:xfrm>
            <a:off x="9781530" y="3878379"/>
            <a:ext cx="353070" cy="0"/>
          </a:xfrm>
          <a:prstGeom prst="straightConnector1">
            <a:avLst/>
          </a:prstGeom>
          <a:ln w="28575">
            <a:solidFill>
              <a:srgbClr val="004AAD"/>
            </a:solidFill>
            <a:tailEnd type="arrow" w="lg" len="med"/>
          </a:ln>
        </p:spPr>
        <p:style>
          <a:lnRef idx="1">
            <a:schemeClr val="accent1"/>
          </a:lnRef>
          <a:fillRef idx="0">
            <a:schemeClr val="accent1"/>
          </a:fillRef>
          <a:effectRef idx="0">
            <a:schemeClr val="accent1"/>
          </a:effectRef>
          <a:fontRef idx="minor">
            <a:schemeClr val="tx1"/>
          </a:fontRef>
        </p:style>
      </p:cxnSp>
      <p:sp>
        <p:nvSpPr>
          <p:cNvPr id="71" name="Rounded Rectangle 70">
            <a:extLst>
              <a:ext uri="{FF2B5EF4-FFF2-40B4-BE49-F238E27FC236}">
                <a16:creationId xmlns:a16="http://schemas.microsoft.com/office/drawing/2014/main" id="{7EB813F4-4A2A-F89B-695D-E0DA0F219616}"/>
              </a:ext>
            </a:extLst>
          </p:cNvPr>
          <p:cNvSpPr/>
          <p:nvPr/>
        </p:nvSpPr>
        <p:spPr>
          <a:xfrm>
            <a:off x="10225819" y="2952545"/>
            <a:ext cx="1754863" cy="18165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200" b="1">
                <a:solidFill>
                  <a:srgbClr val="004AAD"/>
                </a:solidFill>
              </a:rPr>
              <a:t>System Level Goal</a:t>
            </a:r>
            <a:endParaRPr lang="en-GB" sz="1200">
              <a:solidFill>
                <a:srgbClr val="004AAD"/>
              </a:solidFill>
            </a:endParaRPr>
          </a:p>
          <a:p>
            <a:pPr algn="ctr"/>
            <a:r>
              <a:rPr lang="en-GB" sz="1050">
                <a:solidFill>
                  <a:schemeClr val="tx1"/>
                </a:solidFill>
              </a:rPr>
              <a:t>Public &amp; private operate as one system, supported by government regulation &amp; partnerships; and delivering goals of equity &amp; learning</a:t>
            </a:r>
            <a:endParaRPr lang="en-GB" sz="1050">
              <a:solidFill>
                <a:schemeClr val="tx1"/>
              </a:solidFill>
              <a:cs typeface="Calibri"/>
            </a:endParaRPr>
          </a:p>
        </p:txBody>
      </p:sp>
      <p:sp>
        <p:nvSpPr>
          <p:cNvPr id="72" name="TextBox 71">
            <a:extLst>
              <a:ext uri="{FF2B5EF4-FFF2-40B4-BE49-F238E27FC236}">
                <a16:creationId xmlns:a16="http://schemas.microsoft.com/office/drawing/2014/main" id="{F696809E-6166-AD15-DB6B-07572CD24971}"/>
              </a:ext>
            </a:extLst>
          </p:cNvPr>
          <p:cNvSpPr txBox="1"/>
          <p:nvPr/>
        </p:nvSpPr>
        <p:spPr>
          <a:xfrm>
            <a:off x="855308" y="3648848"/>
            <a:ext cx="1406042" cy="461665"/>
          </a:xfrm>
          <a:prstGeom prst="rect">
            <a:avLst/>
          </a:prstGeom>
          <a:noFill/>
        </p:spPr>
        <p:txBody>
          <a:bodyPr wrap="square" rtlCol="0">
            <a:spAutoFit/>
          </a:bodyPr>
          <a:lstStyle/>
          <a:p>
            <a:pPr algn="ctr"/>
            <a:r>
              <a:rPr lang="en-GB" sz="1200" b="1">
                <a:solidFill>
                  <a:schemeClr val="bg1"/>
                </a:solidFill>
              </a:rPr>
              <a:t>Problem Statements</a:t>
            </a:r>
          </a:p>
        </p:txBody>
      </p:sp>
      <p:sp>
        <p:nvSpPr>
          <p:cNvPr id="73" name="TextBox 72">
            <a:extLst>
              <a:ext uri="{FF2B5EF4-FFF2-40B4-BE49-F238E27FC236}">
                <a16:creationId xmlns:a16="http://schemas.microsoft.com/office/drawing/2014/main" id="{98DE6D4F-2544-64F2-6CC4-6D9E6E64FF44}"/>
              </a:ext>
            </a:extLst>
          </p:cNvPr>
          <p:cNvSpPr txBox="1"/>
          <p:nvPr/>
        </p:nvSpPr>
        <p:spPr>
          <a:xfrm>
            <a:off x="3191947" y="3804479"/>
            <a:ext cx="1081454" cy="461665"/>
          </a:xfrm>
          <a:prstGeom prst="rect">
            <a:avLst/>
          </a:prstGeom>
          <a:noFill/>
        </p:spPr>
        <p:txBody>
          <a:bodyPr wrap="square" rtlCol="0">
            <a:spAutoFit/>
          </a:bodyPr>
          <a:lstStyle/>
          <a:p>
            <a:pPr algn="ctr"/>
            <a:r>
              <a:rPr lang="en-GB" sz="1200" b="1"/>
              <a:t>Enablers of Change</a:t>
            </a:r>
          </a:p>
        </p:txBody>
      </p:sp>
      <p:sp>
        <p:nvSpPr>
          <p:cNvPr id="74" name="Oval 73">
            <a:extLst>
              <a:ext uri="{FF2B5EF4-FFF2-40B4-BE49-F238E27FC236}">
                <a16:creationId xmlns:a16="http://schemas.microsoft.com/office/drawing/2014/main" id="{E3F380C4-2E41-1517-F774-E12AB3FEC96B}"/>
              </a:ext>
            </a:extLst>
          </p:cNvPr>
          <p:cNvSpPr/>
          <p:nvPr/>
        </p:nvSpPr>
        <p:spPr>
          <a:xfrm>
            <a:off x="2926443" y="3829704"/>
            <a:ext cx="362178" cy="36217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a:t>1</a:t>
            </a:r>
            <a:endParaRPr lang="en-GB" b="1"/>
          </a:p>
        </p:txBody>
      </p:sp>
      <p:sp>
        <p:nvSpPr>
          <p:cNvPr id="75" name="Oval 74">
            <a:extLst>
              <a:ext uri="{FF2B5EF4-FFF2-40B4-BE49-F238E27FC236}">
                <a16:creationId xmlns:a16="http://schemas.microsoft.com/office/drawing/2014/main" id="{1BDC3D10-D0A1-F34E-1D16-266B5901556D}"/>
              </a:ext>
            </a:extLst>
          </p:cNvPr>
          <p:cNvSpPr/>
          <p:nvPr/>
        </p:nvSpPr>
        <p:spPr>
          <a:xfrm>
            <a:off x="5553824" y="1184770"/>
            <a:ext cx="362178" cy="36217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a:t>2</a:t>
            </a:r>
            <a:endParaRPr lang="en-GB" b="1"/>
          </a:p>
        </p:txBody>
      </p:sp>
      <p:sp>
        <p:nvSpPr>
          <p:cNvPr id="76" name="Oval 75">
            <a:extLst>
              <a:ext uri="{FF2B5EF4-FFF2-40B4-BE49-F238E27FC236}">
                <a16:creationId xmlns:a16="http://schemas.microsoft.com/office/drawing/2014/main" id="{A62AE3EA-5B17-5E20-5AE7-68F716E132A6}"/>
              </a:ext>
            </a:extLst>
          </p:cNvPr>
          <p:cNvSpPr/>
          <p:nvPr/>
        </p:nvSpPr>
        <p:spPr>
          <a:xfrm>
            <a:off x="7732842" y="6315745"/>
            <a:ext cx="362178" cy="36217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t>3</a:t>
            </a:r>
          </a:p>
        </p:txBody>
      </p:sp>
    </p:spTree>
    <p:extLst>
      <p:ext uri="{BB962C8B-B14F-4D97-AF65-F5344CB8AC3E}">
        <p14:creationId xmlns:p14="http://schemas.microsoft.com/office/powerpoint/2010/main" val="1704565208"/>
      </p:ext>
    </p:extLst>
  </p:cSld>
  <p:clrMapOvr>
    <a:masterClrMapping/>
  </p:clrMapOvr>
</p:sld>
</file>

<file path=ppt/theme/theme1.xml><?xml version="1.0" encoding="utf-8"?>
<a:theme xmlns:a="http://schemas.openxmlformats.org/drawingml/2006/main" name="Office Theme">
  <a:themeElements>
    <a:clrScheme name="All Hands on Deck">
      <a:dk1>
        <a:srgbClr val="000000"/>
      </a:dk1>
      <a:lt1>
        <a:srgbClr val="FFFFFF"/>
      </a:lt1>
      <a:dk2>
        <a:srgbClr val="082730"/>
      </a:dk2>
      <a:lt2>
        <a:srgbClr val="F3F3F3"/>
      </a:lt2>
      <a:accent1>
        <a:srgbClr val="148F5D"/>
      </a:accent1>
      <a:accent2>
        <a:srgbClr val="C6DFD4"/>
      </a:accent2>
      <a:accent3>
        <a:srgbClr val="008DA5"/>
      </a:accent3>
      <a:accent4>
        <a:srgbClr val="7BD857"/>
      </a:accent4>
      <a:accent5>
        <a:srgbClr val="0EBFDF"/>
      </a:accent5>
      <a:accent6>
        <a:srgbClr val="D1EAD9"/>
      </a:accent6>
      <a:hlink>
        <a:srgbClr val="D1EAD9"/>
      </a:hlink>
      <a:folHlink>
        <a:srgbClr val="F3F3F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23734a98-7a07-49d7-8eae-b6e61e1d5013" xsi:nil="true"/>
    <lcf76f155ced4ddcb4097134ff3c332f xmlns="672bdffd-c82d-4544-bb37-3dcf328d66c5">
      <Terms xmlns="http://schemas.microsoft.com/office/infopath/2007/PartnerControls"/>
    </lcf76f155ced4ddcb4097134ff3c332f>
    <Sno_x002e_ xmlns="672bdffd-c82d-4544-bb37-3dcf328d66c5" xsi:nil="true"/>
    <_x0023_ xmlns="672bdffd-c82d-4544-bb37-3dcf328d66c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AE07699934E2249934EAE7692674922" ma:contentTypeVersion="18" ma:contentTypeDescription="Create a new document." ma:contentTypeScope="" ma:versionID="65996b8376f059b4ba6aff1f559f0928">
  <xsd:schema xmlns:xsd="http://www.w3.org/2001/XMLSchema" xmlns:xs="http://www.w3.org/2001/XMLSchema" xmlns:p="http://schemas.microsoft.com/office/2006/metadata/properties" xmlns:ns2="672bdffd-c82d-4544-bb37-3dcf328d66c5" xmlns:ns3="23734a98-7a07-49d7-8eae-b6e61e1d5013" targetNamespace="http://schemas.microsoft.com/office/2006/metadata/properties" ma:root="true" ma:fieldsID="4367a5868736af94d4414125691b14b6" ns2:_="" ns3:_="">
    <xsd:import namespace="672bdffd-c82d-4544-bb37-3dcf328d66c5"/>
    <xsd:import namespace="23734a98-7a07-49d7-8eae-b6e61e1d501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3:SharedWithUsers" minOccurs="0"/>
                <xsd:element ref="ns3:SharedWithDetails" minOccurs="0"/>
                <xsd:element ref="ns2:MediaServiceOCR" minOccurs="0"/>
                <xsd:element ref="ns2:MediaServiceLocation" minOccurs="0"/>
                <xsd:element ref="ns2:MediaServiceObjectDetectorVersions" minOccurs="0"/>
                <xsd:element ref="ns2:Sno_x002e_" minOccurs="0"/>
                <xsd:element ref="ns2:_x0023_"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72bdffd-c82d-4544-bb37-3dcf328d66c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f9a014e4-2455-4f06-87b3-e9c07625cf38"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description="" ma:indexed="true"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Sno_x002e_" ma:index="22" nillable="true" ma:displayName="Sno. " ma:format="Dropdown" ma:internalName="Sno_x002e_" ma:percentage="FALSE">
      <xsd:simpleType>
        <xsd:restriction base="dms:Number"/>
      </xsd:simpleType>
    </xsd:element>
    <xsd:element name="_x0023_" ma:index="23" nillable="true" ma:displayName="#" ma:format="Dropdown" ma:internalName="_x0023_" ma:percentage="FALSE">
      <xsd:simpleType>
        <xsd:restriction base="dms:Number"/>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734a98-7a07-49d7-8eae-b6e61e1d5013"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1e3910b8-2848-429e-b076-45feeb368cad}" ma:internalName="TaxCatchAll" ma:showField="CatchAllData" ma:web="23734a98-7a07-49d7-8eae-b6e61e1d5013">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7B99CB2-534A-485B-A51A-BA3A4488197F}">
  <ds:schemaRefs>
    <ds:schemaRef ds:uri="23734a98-7a07-49d7-8eae-b6e61e1d5013"/>
    <ds:schemaRef ds:uri="672bdffd-c82d-4544-bb37-3dcf328d66c5"/>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83C7CA59-C8EE-450F-8869-6FAADC8D27DE}">
  <ds:schemaRefs>
    <ds:schemaRef ds:uri="23734a98-7a07-49d7-8eae-b6e61e1d5013"/>
    <ds:schemaRef ds:uri="672bdffd-c82d-4544-bb37-3dcf328d66c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1E9A9789-48D0-466B-BC11-95CC8C88ABA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TotalTime>
  <Words>3403</Words>
  <Application>Microsoft Office PowerPoint</Application>
  <PresentationFormat>Widescreen</PresentationFormat>
  <Paragraphs>298</Paragraphs>
  <Slides>26</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Calibri Light</vt:lpstr>
      <vt:lpstr>Montserrat</vt:lpstr>
      <vt:lpstr>Office Theme</vt:lpstr>
      <vt:lpstr>PowerPoint Presentation</vt:lpstr>
      <vt:lpstr>What is All Hands On Deck For SDG 4?</vt:lpstr>
      <vt:lpstr>Where are we going? </vt:lpstr>
      <vt:lpstr>Who is our audience?</vt:lpstr>
      <vt:lpstr>The Case Study Process</vt:lpstr>
      <vt:lpstr>Four Case Studies</vt:lpstr>
      <vt:lpstr>Why these cases? </vt:lpstr>
      <vt:lpstr>Building on this knowledge</vt:lpstr>
      <vt:lpstr>The Action Framework</vt:lpstr>
      <vt:lpstr>PowerPoint Presentation</vt:lpstr>
      <vt:lpstr>Where are you starting from?</vt:lpstr>
      <vt:lpstr>Enablers of change</vt:lpstr>
      <vt:lpstr>Case Study Spotlights</vt:lpstr>
      <vt:lpstr>PowerPoint Presentation</vt:lpstr>
      <vt:lpstr>What should you do?</vt:lpstr>
      <vt:lpstr>What works? </vt:lpstr>
      <vt:lpstr>Case Study Spotlights</vt:lpstr>
      <vt:lpstr>PowerPoint Presentation</vt:lpstr>
      <vt:lpstr>Three Pathways to Link Problem to Solution</vt:lpstr>
      <vt:lpstr>Pathway 1 – Issue Framing</vt:lpstr>
      <vt:lpstr>Pathway 2 – Modelling and Testing Solutions</vt:lpstr>
      <vt:lpstr>Pathway 3 – Trust Building</vt:lpstr>
      <vt:lpstr>PowerPoint Presentation</vt:lpstr>
      <vt:lpstr>Three Needs for the Future</vt:lpstr>
      <vt:lpstr>Next Steps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All Hands on Deck</dc:title>
  <dc:creator>Fergal  Turner</dc:creator>
  <cp:lastModifiedBy>Stephen Jobling</cp:lastModifiedBy>
  <cp:revision>8</cp:revision>
  <dcterms:created xsi:type="dcterms:W3CDTF">2023-08-24T11:22:50Z</dcterms:created>
  <dcterms:modified xsi:type="dcterms:W3CDTF">2024-06-18T15:43:50Z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0x010100FAE07699934E2249934EAE7692674922</vt:lpwstr>
  </property>
  <property fmtid="{D5CDD505-2E9C-101B-9397-08002B2CF9AE}" pid="3" name="MediaServiceImageTags">
    <vt:lpwstr/>
  </property>
</Properties>
</file>