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2"/>
  </p:notesMasterIdLst>
  <p:sldIdLst>
    <p:sldId id="256" r:id="rId5"/>
    <p:sldId id="280" r:id="rId6"/>
    <p:sldId id="257" r:id="rId7"/>
    <p:sldId id="258" r:id="rId8"/>
    <p:sldId id="273" r:id="rId9"/>
    <p:sldId id="283" r:id="rId10"/>
    <p:sldId id="284" r:id="rId11"/>
    <p:sldId id="276" r:id="rId12"/>
    <p:sldId id="272" r:id="rId13"/>
    <p:sldId id="285" r:id="rId14"/>
    <p:sldId id="260" r:id="rId15"/>
    <p:sldId id="286" r:id="rId16"/>
    <p:sldId id="278" r:id="rId17"/>
    <p:sldId id="281" r:id="rId18"/>
    <p:sldId id="269" r:id="rId19"/>
    <p:sldId id="282" r:id="rId20"/>
    <p:sldId id="279" r:id="rId21"/>
    <p:sldId id="267" r:id="rId22"/>
    <p:sldId id="287" r:id="rId23"/>
    <p:sldId id="288" r:id="rId24"/>
    <p:sldId id="289" r:id="rId25"/>
    <p:sldId id="290" r:id="rId26"/>
    <p:sldId id="310" r:id="rId27"/>
    <p:sldId id="308" r:id="rId28"/>
    <p:sldId id="294" r:id="rId29"/>
    <p:sldId id="305" r:id="rId30"/>
    <p:sldId id="311" r:id="rId31"/>
    <p:sldId id="295" r:id="rId32"/>
    <p:sldId id="312" r:id="rId33"/>
    <p:sldId id="309" r:id="rId34"/>
    <p:sldId id="313" r:id="rId35"/>
    <p:sldId id="306" r:id="rId36"/>
    <p:sldId id="291" r:id="rId37"/>
    <p:sldId id="296" r:id="rId38"/>
    <p:sldId id="314" r:id="rId39"/>
    <p:sldId id="315" r:id="rId40"/>
    <p:sldId id="298" r:id="rId41"/>
    <p:sldId id="307" r:id="rId42"/>
    <p:sldId id="292" r:id="rId43"/>
    <p:sldId id="316" r:id="rId44"/>
    <p:sldId id="301" r:id="rId45"/>
    <p:sldId id="317" r:id="rId46"/>
    <p:sldId id="302" r:id="rId47"/>
    <p:sldId id="303" r:id="rId48"/>
    <p:sldId id="304" r:id="rId49"/>
    <p:sldId id="277" r:id="rId50"/>
    <p:sldId id="318" r:id="rId5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416B03-46D2-2E12-41E1-33D7CA718F6C}" name="Ursula Hankinson" initials="UH" userId="S::ursula.hankinson@globalschoolsforum.org::851aa4e7-294f-4a01-a9bc-c580334fe6e5" providerId="AD"/>
  <p188:author id="{DBAABEB4-F405-B39D-0B10-A3FA13499DD2}" name="Minha Khan" initials="MK" userId="S::minha.khan@globalschoolsforum.org::4f6320a0-5807-4e71-9783-6281e1c1be6b" providerId="AD"/>
  <p188:author id="{4F0D3AF7-586C-F8F3-5C1B-C4DF2402452A}" name="Cate Noble" initials="CN" userId="S::cate.noble@betterpurpose.co::6013c0fb-a0c2-4245-a71b-2b9b52b6f4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859"/>
    <a:srgbClr val="DFEBF7"/>
    <a:srgbClr val="F9CCAD"/>
    <a:srgbClr val="A9D18E"/>
    <a:srgbClr val="70AE47"/>
    <a:srgbClr val="5C9CD5"/>
    <a:srgbClr val="FFC100"/>
    <a:srgbClr val="A6A6A6"/>
    <a:srgbClr val="EE7D31"/>
    <a:srgbClr val="437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EAD6C-2720-04A6-4DD1-690804700DA3}" v="165" dt="2023-11-14T19:50:28.632"/>
    <p1510:client id="{82BDD1BF-D538-EF4E-A30E-62A538065FFE}" v="283" dt="2023-10-21T12:03:43.36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04"/>
    <p:restoredTop sz="96547"/>
  </p:normalViewPr>
  <p:slideViewPr>
    <p:cSldViewPr snapToGrid="0">
      <p:cViewPr varScale="1">
        <p:scale>
          <a:sx n="126" d="100"/>
          <a:sy n="126" d="100"/>
        </p:scale>
        <p:origin x="84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ata3.xml.rels><?xml version="1.0" encoding="UTF-8" standalone="yes"?>
<Relationships xmlns="http://schemas.openxmlformats.org/package/2006/relationships"><Relationship Id="rId1" Type="http://schemas.openxmlformats.org/officeDocument/2006/relationships/image" Target="../media/image38.png"/></Relationships>
</file>

<file path=ppt/diagrams/_rels/data4.xml.rels><?xml version="1.0" encoding="UTF-8" standalone="yes"?>
<Relationships xmlns="http://schemas.openxmlformats.org/package/2006/relationships"><Relationship Id="rId1" Type="http://schemas.openxmlformats.org/officeDocument/2006/relationships/image" Target="../media/image38.png"/></Relationships>
</file>

<file path=ppt/diagrams/_rels/data5.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24DF3-CF76-804C-AB45-BB9BE1E8CF34}"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GB"/>
        </a:p>
      </dgm:t>
    </dgm:pt>
    <dgm:pt modelId="{ABB46261-3C2A-FB43-A4FE-EFF3F7EC7EF3}">
      <dgm:prSet phldrT="[Text]"/>
      <dgm:spPr>
        <a:solidFill>
          <a:schemeClr val="accent2">
            <a:lumMod val="20000"/>
            <a:lumOff val="80000"/>
          </a:schemeClr>
        </a:solidFill>
      </dgm:spPr>
      <dgm:t>
        <a:bodyPr/>
        <a:lstStyle/>
        <a:p>
          <a:r>
            <a:rPr lang="en-GB" b="1">
              <a:solidFill>
                <a:schemeClr val="accent2"/>
              </a:solidFill>
              <a:latin typeface="Segoe UI" panose="020B0502040204020203" pitchFamily="34" charset="0"/>
              <a:cs typeface="Segoe UI" panose="020B0502040204020203" pitchFamily="34" charset="0"/>
            </a:rPr>
            <a:t>1. Your strategic priorities</a:t>
          </a:r>
        </a:p>
      </dgm:t>
    </dgm:pt>
    <dgm:pt modelId="{641C9CF0-FEBA-F648-B75C-194AD83CA24B}" type="parTrans" cxnId="{3BB9918B-61ED-4143-9138-0D06AA9E3BFD}">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EA8C3890-4055-DE48-BF63-1007CE8A308F}" type="sibTrans" cxnId="{3BB9918B-61ED-4143-9138-0D06AA9E3BFD}">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B38DA2BE-1A43-6A40-81D8-B8459CDA4E47}">
      <dgm:prSet phldrT="[Text]"/>
      <dgm:spPr>
        <a:solidFill>
          <a:schemeClr val="accent4">
            <a:lumMod val="20000"/>
            <a:lumOff val="80000"/>
          </a:schemeClr>
        </a:solidFill>
      </dgm:spPr>
      <dgm:t>
        <a:bodyPr/>
        <a:lstStyle/>
        <a:p>
          <a:r>
            <a:rPr lang="en-GB" b="1" dirty="0">
              <a:solidFill>
                <a:schemeClr val="accent4"/>
              </a:solidFill>
              <a:latin typeface="Segoe UI" panose="020B0502040204020203" pitchFamily="34" charset="0"/>
              <a:cs typeface="Segoe UI" panose="020B0502040204020203" pitchFamily="34" charset="0"/>
            </a:rPr>
            <a:t>2. Your reporting needs</a:t>
          </a:r>
        </a:p>
      </dgm:t>
    </dgm:pt>
    <dgm:pt modelId="{568F9C3E-B2D2-A540-BEC2-B53300B10B23}" type="parTrans" cxnId="{FF321FE8-AD95-0747-9A4E-2FC234601F05}">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59EAB286-8001-774C-9FD1-EB4C42664CFF}" type="sibTrans" cxnId="{FF321FE8-AD95-0747-9A4E-2FC234601F05}">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1E7DCC3B-0640-9D47-A626-B528FF6E15B0}">
      <dgm:prSet phldrT="[Text]"/>
      <dgm:spPr>
        <a:solidFill>
          <a:schemeClr val="accent1">
            <a:lumMod val="20000"/>
            <a:lumOff val="80000"/>
          </a:schemeClr>
        </a:solidFill>
      </dgm:spPr>
      <dgm:t>
        <a:bodyPr/>
        <a:lstStyle/>
        <a:p>
          <a:r>
            <a:rPr lang="en-GB" b="1" dirty="0">
              <a:solidFill>
                <a:schemeClr val="accent5"/>
              </a:solidFill>
              <a:latin typeface="Segoe UI" panose="020B0502040204020203" pitchFamily="34" charset="0"/>
              <a:cs typeface="Segoe UI" panose="020B0502040204020203" pitchFamily="34" charset="0"/>
            </a:rPr>
            <a:t>3. What’s feasible?</a:t>
          </a:r>
        </a:p>
      </dgm:t>
    </dgm:pt>
    <dgm:pt modelId="{65375127-5ED7-8D47-A249-DEAADDC97D41}" type="parTrans" cxnId="{1EBB9BDE-F0D8-D94D-93F4-4C6A8DE8CC6A}">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539E23CE-6BFE-DC45-BA65-365C8DEC13CF}" type="sibTrans" cxnId="{1EBB9BDE-F0D8-D94D-93F4-4C6A8DE8CC6A}">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101C3B37-930B-2644-BF06-0DEF67AD9C82}">
      <dgm:prSet phldrT="[Text]"/>
      <dgm:spPr>
        <a:solidFill>
          <a:schemeClr val="accent6">
            <a:lumMod val="20000"/>
            <a:lumOff val="80000"/>
          </a:schemeClr>
        </a:solidFill>
      </dgm:spPr>
      <dgm:t>
        <a:bodyPr/>
        <a:lstStyle/>
        <a:p>
          <a:r>
            <a:rPr lang="en-GB" b="1" dirty="0">
              <a:solidFill>
                <a:schemeClr val="accent6"/>
              </a:solidFill>
              <a:latin typeface="Segoe UI" panose="020B0502040204020203" pitchFamily="34" charset="0"/>
              <a:cs typeface="Segoe UI" panose="020B0502040204020203" pitchFamily="34" charset="0"/>
            </a:rPr>
            <a:t>4. What’s practical?</a:t>
          </a:r>
        </a:p>
      </dgm:t>
    </dgm:pt>
    <dgm:pt modelId="{D6AAE1EF-CA70-9B4D-91C4-2171FB7137F5}" type="parTrans" cxnId="{C56BAF16-BC76-0D4C-92FE-B7AD1C9C13B5}">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F1BFA45B-A752-D142-8BEC-DAC3CEA3BC6A}" type="sibTrans" cxnId="{C56BAF16-BC76-0D4C-92FE-B7AD1C9C13B5}">
      <dgm:prSet/>
      <dgm:spPr/>
      <dgm:t>
        <a:bodyPr/>
        <a:lstStyle/>
        <a:p>
          <a:endParaRPr lang="en-GB" b="1">
            <a:solidFill>
              <a:schemeClr val="bg2"/>
            </a:solidFill>
            <a:latin typeface="Segoe UI" panose="020B0502040204020203" pitchFamily="34" charset="0"/>
            <a:cs typeface="Segoe UI" panose="020B0502040204020203" pitchFamily="34" charset="0"/>
          </a:endParaRPr>
        </a:p>
      </dgm:t>
    </dgm:pt>
    <dgm:pt modelId="{B5A7DF1F-8064-954E-9FC9-0138CC8FA410}" type="pres">
      <dgm:prSet presAssocID="{E4524DF3-CF76-804C-AB45-BB9BE1E8CF34}" presName="matrix" presStyleCnt="0">
        <dgm:presLayoutVars>
          <dgm:chMax val="1"/>
          <dgm:dir/>
          <dgm:resizeHandles val="exact"/>
        </dgm:presLayoutVars>
      </dgm:prSet>
      <dgm:spPr/>
    </dgm:pt>
    <dgm:pt modelId="{193DF203-874C-0743-8A7D-659630A82E54}" type="pres">
      <dgm:prSet presAssocID="{E4524DF3-CF76-804C-AB45-BB9BE1E8CF34}" presName="diamond" presStyleLbl="bgShp" presStyleIdx="0" presStyleCnt="1"/>
      <dgm:spPr>
        <a:solidFill>
          <a:srgbClr val="69C3CA"/>
        </a:solidFill>
      </dgm:spPr>
    </dgm:pt>
    <dgm:pt modelId="{047D573A-176E-184A-8B6D-EB28A2E8CD8D}" type="pres">
      <dgm:prSet presAssocID="{E4524DF3-CF76-804C-AB45-BB9BE1E8CF34}" presName="quad1" presStyleLbl="node1" presStyleIdx="0" presStyleCnt="4">
        <dgm:presLayoutVars>
          <dgm:chMax val="0"/>
          <dgm:chPref val="0"/>
          <dgm:bulletEnabled val="1"/>
        </dgm:presLayoutVars>
      </dgm:prSet>
      <dgm:spPr/>
    </dgm:pt>
    <dgm:pt modelId="{D82E3332-05E3-EF48-9D85-9C7474D5D891}" type="pres">
      <dgm:prSet presAssocID="{E4524DF3-CF76-804C-AB45-BB9BE1E8CF34}" presName="quad2" presStyleLbl="node1" presStyleIdx="1" presStyleCnt="4">
        <dgm:presLayoutVars>
          <dgm:chMax val="0"/>
          <dgm:chPref val="0"/>
          <dgm:bulletEnabled val="1"/>
        </dgm:presLayoutVars>
      </dgm:prSet>
      <dgm:spPr/>
    </dgm:pt>
    <dgm:pt modelId="{1DA4BCCD-F3FC-5C43-BEB7-CF27D23E0995}" type="pres">
      <dgm:prSet presAssocID="{E4524DF3-CF76-804C-AB45-BB9BE1E8CF34}" presName="quad3" presStyleLbl="node1" presStyleIdx="2" presStyleCnt="4">
        <dgm:presLayoutVars>
          <dgm:chMax val="0"/>
          <dgm:chPref val="0"/>
          <dgm:bulletEnabled val="1"/>
        </dgm:presLayoutVars>
      </dgm:prSet>
      <dgm:spPr/>
    </dgm:pt>
    <dgm:pt modelId="{C47E6BD7-06D3-DE46-BA3E-E4BC6BAF5C12}" type="pres">
      <dgm:prSet presAssocID="{E4524DF3-CF76-804C-AB45-BB9BE1E8CF34}" presName="quad4" presStyleLbl="node1" presStyleIdx="3" presStyleCnt="4">
        <dgm:presLayoutVars>
          <dgm:chMax val="0"/>
          <dgm:chPref val="0"/>
          <dgm:bulletEnabled val="1"/>
        </dgm:presLayoutVars>
      </dgm:prSet>
      <dgm:spPr/>
    </dgm:pt>
  </dgm:ptLst>
  <dgm:cxnLst>
    <dgm:cxn modelId="{C4F8E70A-AEB3-644C-A2EE-0DF5F012ADBF}" type="presOf" srcId="{B38DA2BE-1A43-6A40-81D8-B8459CDA4E47}" destId="{D82E3332-05E3-EF48-9D85-9C7474D5D891}" srcOrd="0" destOrd="0" presId="urn:microsoft.com/office/officeart/2005/8/layout/matrix3"/>
    <dgm:cxn modelId="{C56BAF16-BC76-0D4C-92FE-B7AD1C9C13B5}" srcId="{E4524DF3-CF76-804C-AB45-BB9BE1E8CF34}" destId="{101C3B37-930B-2644-BF06-0DEF67AD9C82}" srcOrd="3" destOrd="0" parTransId="{D6AAE1EF-CA70-9B4D-91C4-2171FB7137F5}" sibTransId="{F1BFA45B-A752-D142-8BEC-DAC3CEA3BC6A}"/>
    <dgm:cxn modelId="{CCA59C79-D2FE-594A-8916-89793CBD2DB2}" type="presOf" srcId="{ABB46261-3C2A-FB43-A4FE-EFF3F7EC7EF3}" destId="{047D573A-176E-184A-8B6D-EB28A2E8CD8D}" srcOrd="0" destOrd="0" presId="urn:microsoft.com/office/officeart/2005/8/layout/matrix3"/>
    <dgm:cxn modelId="{B9686288-A7F7-CE48-B1AC-F73134DB7640}" type="presOf" srcId="{1E7DCC3B-0640-9D47-A626-B528FF6E15B0}" destId="{1DA4BCCD-F3FC-5C43-BEB7-CF27D23E0995}" srcOrd="0" destOrd="0" presId="urn:microsoft.com/office/officeart/2005/8/layout/matrix3"/>
    <dgm:cxn modelId="{3BB9918B-61ED-4143-9138-0D06AA9E3BFD}" srcId="{E4524DF3-CF76-804C-AB45-BB9BE1E8CF34}" destId="{ABB46261-3C2A-FB43-A4FE-EFF3F7EC7EF3}" srcOrd="0" destOrd="0" parTransId="{641C9CF0-FEBA-F648-B75C-194AD83CA24B}" sibTransId="{EA8C3890-4055-DE48-BF63-1007CE8A308F}"/>
    <dgm:cxn modelId="{76B694B4-F70A-5146-A90F-7625654EBAC6}" type="presOf" srcId="{101C3B37-930B-2644-BF06-0DEF67AD9C82}" destId="{C47E6BD7-06D3-DE46-BA3E-E4BC6BAF5C12}" srcOrd="0" destOrd="0" presId="urn:microsoft.com/office/officeart/2005/8/layout/matrix3"/>
    <dgm:cxn modelId="{1EBB9BDE-F0D8-D94D-93F4-4C6A8DE8CC6A}" srcId="{E4524DF3-CF76-804C-AB45-BB9BE1E8CF34}" destId="{1E7DCC3B-0640-9D47-A626-B528FF6E15B0}" srcOrd="2" destOrd="0" parTransId="{65375127-5ED7-8D47-A249-DEAADDC97D41}" sibTransId="{539E23CE-6BFE-DC45-BA65-365C8DEC13CF}"/>
    <dgm:cxn modelId="{FF321FE8-AD95-0747-9A4E-2FC234601F05}" srcId="{E4524DF3-CF76-804C-AB45-BB9BE1E8CF34}" destId="{B38DA2BE-1A43-6A40-81D8-B8459CDA4E47}" srcOrd="1" destOrd="0" parTransId="{568F9C3E-B2D2-A540-BEC2-B53300B10B23}" sibTransId="{59EAB286-8001-774C-9FD1-EB4C42664CFF}"/>
    <dgm:cxn modelId="{1ECB93F2-C4B1-9644-A1CF-DF5C7BC9EDB4}" type="presOf" srcId="{E4524DF3-CF76-804C-AB45-BB9BE1E8CF34}" destId="{B5A7DF1F-8064-954E-9FC9-0138CC8FA410}" srcOrd="0" destOrd="0" presId="urn:microsoft.com/office/officeart/2005/8/layout/matrix3"/>
    <dgm:cxn modelId="{0538675A-87AF-B544-8534-3418248D3183}" type="presParOf" srcId="{B5A7DF1F-8064-954E-9FC9-0138CC8FA410}" destId="{193DF203-874C-0743-8A7D-659630A82E54}" srcOrd="0" destOrd="0" presId="urn:microsoft.com/office/officeart/2005/8/layout/matrix3"/>
    <dgm:cxn modelId="{F07C60C8-4343-824D-BB3E-3E3CBD7DA18E}" type="presParOf" srcId="{B5A7DF1F-8064-954E-9FC9-0138CC8FA410}" destId="{047D573A-176E-184A-8B6D-EB28A2E8CD8D}" srcOrd="1" destOrd="0" presId="urn:microsoft.com/office/officeart/2005/8/layout/matrix3"/>
    <dgm:cxn modelId="{5CD75FAF-E88B-4A4A-AA54-9F5DCAE44B4A}" type="presParOf" srcId="{B5A7DF1F-8064-954E-9FC9-0138CC8FA410}" destId="{D82E3332-05E3-EF48-9D85-9C7474D5D891}" srcOrd="2" destOrd="0" presId="urn:microsoft.com/office/officeart/2005/8/layout/matrix3"/>
    <dgm:cxn modelId="{DBF719FA-721E-0449-ACD8-0FB6AC7B6DA4}" type="presParOf" srcId="{B5A7DF1F-8064-954E-9FC9-0138CC8FA410}" destId="{1DA4BCCD-F3FC-5C43-BEB7-CF27D23E0995}" srcOrd="3" destOrd="0" presId="urn:microsoft.com/office/officeart/2005/8/layout/matrix3"/>
    <dgm:cxn modelId="{66BD77B4-E9F5-6848-9133-8375F86AA417}" type="presParOf" srcId="{B5A7DF1F-8064-954E-9FC9-0138CC8FA410}" destId="{C47E6BD7-06D3-DE46-BA3E-E4BC6BAF5C12}"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1AEE47-DF53-D74F-B4F7-462D11F0AB7D}" type="doc">
      <dgm:prSet loTypeId="urn:microsoft.com/office/officeart/2005/8/layout/radial2" loCatId="" qsTypeId="urn:microsoft.com/office/officeart/2005/8/quickstyle/simple1" qsCatId="simple" csTypeId="urn:microsoft.com/office/officeart/2005/8/colors/accent2_1" csCatId="accent2" phldr="1"/>
      <dgm:spPr/>
      <dgm:t>
        <a:bodyPr/>
        <a:lstStyle/>
        <a:p>
          <a:endParaRPr lang="en-GB"/>
        </a:p>
      </dgm:t>
    </dgm:pt>
    <dgm:pt modelId="{9B5BC63F-FFB2-9A40-B8D6-86733CDDA2C2}">
      <dgm:prSet phldrT="[Text]"/>
      <dgm:spPr/>
      <dgm:t>
        <a:bodyPr/>
        <a:lstStyle/>
        <a:p>
          <a:r>
            <a:rPr lang="en-GB">
              <a:latin typeface="Segoe UI" panose="020B0502040204020203" pitchFamily="34" charset="0"/>
              <a:cs typeface="Segoe UI" panose="020B0502040204020203" pitchFamily="34" charset="0"/>
            </a:rPr>
            <a:t>1. Measuring what you need to measure</a:t>
          </a:r>
        </a:p>
      </dgm:t>
    </dgm:pt>
    <dgm:pt modelId="{11F5B350-A76D-B449-AA71-ECCE2905F305}" type="par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5D62C697-666D-1245-A8E2-CB0F07BF4D51}" type="sib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BBF43742-BAA1-0C4B-97B4-3DE5276D8EE8}">
      <dgm:prSet phldrT="[Text]"/>
      <dgm:spPr/>
      <dgm:t>
        <a:bodyPr/>
        <a:lstStyle/>
        <a:p>
          <a:r>
            <a:rPr lang="en-GB">
              <a:latin typeface="Segoe UI" panose="020B0502040204020203" pitchFamily="34" charset="0"/>
              <a:cs typeface="Segoe UI" panose="020B0502040204020203" pitchFamily="34" charset="0"/>
            </a:rPr>
            <a:t>2. Measuring what is feasible to measure</a:t>
          </a:r>
        </a:p>
      </dgm:t>
    </dgm:pt>
    <dgm:pt modelId="{E28B93CC-27F8-B742-B150-55F283F2DBF0}" type="par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B7617DC9-0E98-5643-8731-EAE2392890A5}" type="sib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18A70EB1-B699-454D-9150-3EAAB03F2D33}">
      <dgm:prSet phldrT="[Text]"/>
      <dgm:spPr/>
      <dgm:t>
        <a:bodyPr/>
        <a:lstStyle/>
        <a:p>
          <a:r>
            <a:rPr lang="en-GB">
              <a:latin typeface="Segoe UI" panose="020B0502040204020203" pitchFamily="34" charset="0"/>
              <a:cs typeface="Segoe UI" panose="020B0502040204020203" pitchFamily="34" charset="0"/>
            </a:rPr>
            <a:t>3. Measuring outcomes that will be trusted</a:t>
          </a:r>
        </a:p>
      </dgm:t>
    </dgm:pt>
    <dgm:pt modelId="{5793E7AB-C9E7-2544-AFC8-3CC90C598C3A}" type="par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15D0238D-595E-1A40-914F-D898CD19539C}" type="sib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C5805BDE-DD5C-0140-8548-419A7642616D}" type="pres">
      <dgm:prSet presAssocID="{4E1AEE47-DF53-D74F-B4F7-462D11F0AB7D}" presName="composite" presStyleCnt="0">
        <dgm:presLayoutVars>
          <dgm:chMax val="5"/>
          <dgm:dir/>
          <dgm:animLvl val="ctr"/>
          <dgm:resizeHandles val="exact"/>
        </dgm:presLayoutVars>
      </dgm:prSet>
      <dgm:spPr/>
    </dgm:pt>
    <dgm:pt modelId="{3C90F133-3B6A-4640-95C2-D40FA5373787}" type="pres">
      <dgm:prSet presAssocID="{4E1AEE47-DF53-D74F-B4F7-462D11F0AB7D}" presName="cycle" presStyleCnt="0"/>
      <dgm:spPr/>
    </dgm:pt>
    <dgm:pt modelId="{C1D5C806-CEB7-E844-92E4-0542E4871818}" type="pres">
      <dgm:prSet presAssocID="{4E1AEE47-DF53-D74F-B4F7-462D11F0AB7D}" presName="centerShape" presStyleCnt="0"/>
      <dgm:spPr/>
    </dgm:pt>
    <dgm:pt modelId="{750A7283-ADA6-7043-B04A-64E4781D2A51}" type="pres">
      <dgm:prSet presAssocID="{4E1AEE47-DF53-D74F-B4F7-462D11F0AB7D}" presName="connSite" presStyleLbl="node1" presStyleIdx="0" presStyleCnt="4"/>
      <dgm:spPr/>
    </dgm:pt>
    <dgm:pt modelId="{BBADDF13-406B-994F-8635-4F1F1CB40742}" type="pres">
      <dgm:prSet presAssocID="{4E1AEE47-DF53-D74F-B4F7-462D11F0AB7D}" presName="visible"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95A8F0E-C1C0-854A-BCFF-293FCF60430F}" type="pres">
      <dgm:prSet presAssocID="{11F5B350-A76D-B449-AA71-ECCE2905F305}" presName="Name25" presStyleLbl="parChTrans1D1" presStyleIdx="0" presStyleCnt="3"/>
      <dgm:spPr/>
    </dgm:pt>
    <dgm:pt modelId="{2E698511-CED7-CA45-B10B-175D11AC2BCF}" type="pres">
      <dgm:prSet presAssocID="{9B5BC63F-FFB2-9A40-B8D6-86733CDDA2C2}" presName="node" presStyleCnt="0"/>
      <dgm:spPr/>
    </dgm:pt>
    <dgm:pt modelId="{23DFCE63-C904-0941-92B5-0BBC00830857}" type="pres">
      <dgm:prSet presAssocID="{9B5BC63F-FFB2-9A40-B8D6-86733CDDA2C2}" presName="parentNode" presStyleLbl="node1" presStyleIdx="1" presStyleCnt="4">
        <dgm:presLayoutVars>
          <dgm:chMax val="1"/>
          <dgm:bulletEnabled val="1"/>
        </dgm:presLayoutVars>
      </dgm:prSet>
      <dgm:spPr/>
    </dgm:pt>
    <dgm:pt modelId="{72F33294-5A67-494E-96A8-237B655ED125}" type="pres">
      <dgm:prSet presAssocID="{9B5BC63F-FFB2-9A40-B8D6-86733CDDA2C2}" presName="childNode" presStyleLbl="revTx" presStyleIdx="0" presStyleCnt="0">
        <dgm:presLayoutVars>
          <dgm:bulletEnabled val="1"/>
        </dgm:presLayoutVars>
      </dgm:prSet>
      <dgm:spPr/>
    </dgm:pt>
    <dgm:pt modelId="{CDFFAEF8-9F35-9D4A-A142-427D23E0F5CE}" type="pres">
      <dgm:prSet presAssocID="{E28B93CC-27F8-B742-B150-55F283F2DBF0}" presName="Name25" presStyleLbl="parChTrans1D1" presStyleIdx="1" presStyleCnt="3"/>
      <dgm:spPr/>
    </dgm:pt>
    <dgm:pt modelId="{51CA59FD-09CF-6645-97B2-DA164A10CA30}" type="pres">
      <dgm:prSet presAssocID="{BBF43742-BAA1-0C4B-97B4-3DE5276D8EE8}" presName="node" presStyleCnt="0"/>
      <dgm:spPr/>
    </dgm:pt>
    <dgm:pt modelId="{D12CFEB2-2FE0-6347-A2E7-F37D2DFB8CCF}" type="pres">
      <dgm:prSet presAssocID="{BBF43742-BAA1-0C4B-97B4-3DE5276D8EE8}" presName="parentNode" presStyleLbl="node1" presStyleIdx="2" presStyleCnt="4">
        <dgm:presLayoutVars>
          <dgm:chMax val="1"/>
          <dgm:bulletEnabled val="1"/>
        </dgm:presLayoutVars>
      </dgm:prSet>
      <dgm:spPr/>
    </dgm:pt>
    <dgm:pt modelId="{78C351B0-BAB4-B74A-ADE9-24B368DA6ECB}" type="pres">
      <dgm:prSet presAssocID="{BBF43742-BAA1-0C4B-97B4-3DE5276D8EE8}" presName="childNode" presStyleLbl="revTx" presStyleIdx="0" presStyleCnt="0">
        <dgm:presLayoutVars>
          <dgm:bulletEnabled val="1"/>
        </dgm:presLayoutVars>
      </dgm:prSet>
      <dgm:spPr/>
    </dgm:pt>
    <dgm:pt modelId="{A31F19EE-05FB-BB46-A7E5-90308A220271}" type="pres">
      <dgm:prSet presAssocID="{5793E7AB-C9E7-2544-AFC8-3CC90C598C3A}" presName="Name25" presStyleLbl="parChTrans1D1" presStyleIdx="2" presStyleCnt="3"/>
      <dgm:spPr/>
    </dgm:pt>
    <dgm:pt modelId="{584600D4-FA71-1C4D-9509-3F852B6685B4}" type="pres">
      <dgm:prSet presAssocID="{18A70EB1-B699-454D-9150-3EAAB03F2D33}" presName="node" presStyleCnt="0"/>
      <dgm:spPr/>
    </dgm:pt>
    <dgm:pt modelId="{1E532A1C-5D30-7641-A74B-14DE9426D6FD}" type="pres">
      <dgm:prSet presAssocID="{18A70EB1-B699-454D-9150-3EAAB03F2D33}" presName="parentNode" presStyleLbl="node1" presStyleIdx="3" presStyleCnt="4">
        <dgm:presLayoutVars>
          <dgm:chMax val="1"/>
          <dgm:bulletEnabled val="1"/>
        </dgm:presLayoutVars>
      </dgm:prSet>
      <dgm:spPr/>
    </dgm:pt>
    <dgm:pt modelId="{1BDD7B64-3817-0949-9FA2-3F7D2613FF5B}" type="pres">
      <dgm:prSet presAssocID="{18A70EB1-B699-454D-9150-3EAAB03F2D33}" presName="childNode" presStyleLbl="revTx" presStyleIdx="0" presStyleCnt="0">
        <dgm:presLayoutVars>
          <dgm:bulletEnabled val="1"/>
        </dgm:presLayoutVars>
      </dgm:prSet>
      <dgm:spPr/>
    </dgm:pt>
  </dgm:ptLst>
  <dgm:cxnLst>
    <dgm:cxn modelId="{3D63B002-5968-5844-9D82-079E3CF1FD7A}" type="presOf" srcId="{E28B93CC-27F8-B742-B150-55F283F2DBF0}" destId="{CDFFAEF8-9F35-9D4A-A142-427D23E0F5CE}" srcOrd="0" destOrd="0" presId="urn:microsoft.com/office/officeart/2005/8/layout/radial2"/>
    <dgm:cxn modelId="{83616725-F4F0-774D-A009-68DC5D068CEB}" type="presOf" srcId="{9B5BC63F-FFB2-9A40-B8D6-86733CDDA2C2}" destId="{23DFCE63-C904-0941-92B5-0BBC00830857}" srcOrd="0" destOrd="0" presId="urn:microsoft.com/office/officeart/2005/8/layout/radial2"/>
    <dgm:cxn modelId="{384E0945-78C3-9142-93BC-478C251FDAAE}" type="presOf" srcId="{18A70EB1-B699-454D-9150-3EAAB03F2D33}" destId="{1E532A1C-5D30-7641-A74B-14DE9426D6FD}" srcOrd="0" destOrd="0" presId="urn:microsoft.com/office/officeart/2005/8/layout/radial2"/>
    <dgm:cxn modelId="{2F6A4052-141E-7F4E-A453-FD9AF98B4C3C}" srcId="{4E1AEE47-DF53-D74F-B4F7-462D11F0AB7D}" destId="{BBF43742-BAA1-0C4B-97B4-3DE5276D8EE8}" srcOrd="1" destOrd="0" parTransId="{E28B93CC-27F8-B742-B150-55F283F2DBF0}" sibTransId="{B7617DC9-0E98-5643-8731-EAE2392890A5}"/>
    <dgm:cxn modelId="{512D3465-F1CA-B74D-A719-418A16E8E800}" srcId="{4E1AEE47-DF53-D74F-B4F7-462D11F0AB7D}" destId="{9B5BC63F-FFB2-9A40-B8D6-86733CDDA2C2}" srcOrd="0" destOrd="0" parTransId="{11F5B350-A76D-B449-AA71-ECCE2905F305}" sibTransId="{5D62C697-666D-1245-A8E2-CB0F07BF4D51}"/>
    <dgm:cxn modelId="{27A5B48B-5C2F-6547-9EBD-F81DE51C9DFF}" srcId="{4E1AEE47-DF53-D74F-B4F7-462D11F0AB7D}" destId="{18A70EB1-B699-454D-9150-3EAAB03F2D33}" srcOrd="2" destOrd="0" parTransId="{5793E7AB-C9E7-2544-AFC8-3CC90C598C3A}" sibTransId="{15D0238D-595E-1A40-914F-D898CD19539C}"/>
    <dgm:cxn modelId="{15ED44B3-4FCB-7446-AE19-1A6247B75FB6}" type="presOf" srcId="{11F5B350-A76D-B449-AA71-ECCE2905F305}" destId="{795A8F0E-C1C0-854A-BCFF-293FCF60430F}" srcOrd="0" destOrd="0" presId="urn:microsoft.com/office/officeart/2005/8/layout/radial2"/>
    <dgm:cxn modelId="{C0B89BD8-8027-494B-821E-77C689AEE0A1}" type="presOf" srcId="{BBF43742-BAA1-0C4B-97B4-3DE5276D8EE8}" destId="{D12CFEB2-2FE0-6347-A2E7-F37D2DFB8CCF}" srcOrd="0" destOrd="0" presId="urn:microsoft.com/office/officeart/2005/8/layout/radial2"/>
    <dgm:cxn modelId="{43259DDD-3A28-6F4B-8675-05EBA99416B2}" type="presOf" srcId="{4E1AEE47-DF53-D74F-B4F7-462D11F0AB7D}" destId="{C5805BDE-DD5C-0140-8548-419A7642616D}" srcOrd="0" destOrd="0" presId="urn:microsoft.com/office/officeart/2005/8/layout/radial2"/>
    <dgm:cxn modelId="{B8DDD0F2-D4C6-BF4E-8A5A-B7E9EC9FF5F9}" type="presOf" srcId="{5793E7AB-C9E7-2544-AFC8-3CC90C598C3A}" destId="{A31F19EE-05FB-BB46-A7E5-90308A220271}" srcOrd="0" destOrd="0" presId="urn:microsoft.com/office/officeart/2005/8/layout/radial2"/>
    <dgm:cxn modelId="{5FBD0937-EAD6-BE42-9FFC-0AF57C235A0F}" type="presParOf" srcId="{C5805BDE-DD5C-0140-8548-419A7642616D}" destId="{3C90F133-3B6A-4640-95C2-D40FA5373787}" srcOrd="0" destOrd="0" presId="urn:microsoft.com/office/officeart/2005/8/layout/radial2"/>
    <dgm:cxn modelId="{FA300FC4-3C51-B64F-96E1-834B818551FC}" type="presParOf" srcId="{3C90F133-3B6A-4640-95C2-D40FA5373787}" destId="{C1D5C806-CEB7-E844-92E4-0542E4871818}" srcOrd="0" destOrd="0" presId="urn:microsoft.com/office/officeart/2005/8/layout/radial2"/>
    <dgm:cxn modelId="{1A83573E-ABA1-724D-A9E9-912228EF0D36}" type="presParOf" srcId="{C1D5C806-CEB7-E844-92E4-0542E4871818}" destId="{750A7283-ADA6-7043-B04A-64E4781D2A51}" srcOrd="0" destOrd="0" presId="urn:microsoft.com/office/officeart/2005/8/layout/radial2"/>
    <dgm:cxn modelId="{9748C66E-236C-2B49-B0DA-F048898B35DA}" type="presParOf" srcId="{C1D5C806-CEB7-E844-92E4-0542E4871818}" destId="{BBADDF13-406B-994F-8635-4F1F1CB40742}" srcOrd="1" destOrd="0" presId="urn:microsoft.com/office/officeart/2005/8/layout/radial2"/>
    <dgm:cxn modelId="{52B6D77B-9EE2-4846-BE40-C53B673DE047}" type="presParOf" srcId="{3C90F133-3B6A-4640-95C2-D40FA5373787}" destId="{795A8F0E-C1C0-854A-BCFF-293FCF60430F}" srcOrd="1" destOrd="0" presId="urn:microsoft.com/office/officeart/2005/8/layout/radial2"/>
    <dgm:cxn modelId="{20117616-F29C-0543-814B-AE4351EA4F48}" type="presParOf" srcId="{3C90F133-3B6A-4640-95C2-D40FA5373787}" destId="{2E698511-CED7-CA45-B10B-175D11AC2BCF}" srcOrd="2" destOrd="0" presId="urn:microsoft.com/office/officeart/2005/8/layout/radial2"/>
    <dgm:cxn modelId="{03E7CF73-632A-9E41-84BC-E95B52EEDDD9}" type="presParOf" srcId="{2E698511-CED7-CA45-B10B-175D11AC2BCF}" destId="{23DFCE63-C904-0941-92B5-0BBC00830857}" srcOrd="0" destOrd="0" presId="urn:microsoft.com/office/officeart/2005/8/layout/radial2"/>
    <dgm:cxn modelId="{EE017AFD-0BF5-A640-A79E-A2AD4C7E41DE}" type="presParOf" srcId="{2E698511-CED7-CA45-B10B-175D11AC2BCF}" destId="{72F33294-5A67-494E-96A8-237B655ED125}" srcOrd="1" destOrd="0" presId="urn:microsoft.com/office/officeart/2005/8/layout/radial2"/>
    <dgm:cxn modelId="{83262310-6EA6-404D-905D-E68242FB9E47}" type="presParOf" srcId="{3C90F133-3B6A-4640-95C2-D40FA5373787}" destId="{CDFFAEF8-9F35-9D4A-A142-427D23E0F5CE}" srcOrd="3" destOrd="0" presId="urn:microsoft.com/office/officeart/2005/8/layout/radial2"/>
    <dgm:cxn modelId="{8FDC4957-2992-494A-B5C8-47766B075421}" type="presParOf" srcId="{3C90F133-3B6A-4640-95C2-D40FA5373787}" destId="{51CA59FD-09CF-6645-97B2-DA164A10CA30}" srcOrd="4" destOrd="0" presId="urn:microsoft.com/office/officeart/2005/8/layout/radial2"/>
    <dgm:cxn modelId="{2FC0072C-3E6A-D942-A0E4-2263E5A7EB30}" type="presParOf" srcId="{51CA59FD-09CF-6645-97B2-DA164A10CA30}" destId="{D12CFEB2-2FE0-6347-A2E7-F37D2DFB8CCF}" srcOrd="0" destOrd="0" presId="urn:microsoft.com/office/officeart/2005/8/layout/radial2"/>
    <dgm:cxn modelId="{1D0C1300-231C-9C48-B2D0-6B8958398F32}" type="presParOf" srcId="{51CA59FD-09CF-6645-97B2-DA164A10CA30}" destId="{78C351B0-BAB4-B74A-ADE9-24B368DA6ECB}" srcOrd="1" destOrd="0" presId="urn:microsoft.com/office/officeart/2005/8/layout/radial2"/>
    <dgm:cxn modelId="{43E11EEC-E060-C149-8D07-5C69CD5F16B9}" type="presParOf" srcId="{3C90F133-3B6A-4640-95C2-D40FA5373787}" destId="{A31F19EE-05FB-BB46-A7E5-90308A220271}" srcOrd="5" destOrd="0" presId="urn:microsoft.com/office/officeart/2005/8/layout/radial2"/>
    <dgm:cxn modelId="{26A181BC-AB6F-BD48-9478-D01D7AF3855E}" type="presParOf" srcId="{3C90F133-3B6A-4640-95C2-D40FA5373787}" destId="{584600D4-FA71-1C4D-9509-3F852B6685B4}" srcOrd="6" destOrd="0" presId="urn:microsoft.com/office/officeart/2005/8/layout/radial2"/>
    <dgm:cxn modelId="{2F41C693-8DE0-3044-ADC0-EA604C8682BC}" type="presParOf" srcId="{584600D4-FA71-1C4D-9509-3F852B6685B4}" destId="{1E532A1C-5D30-7641-A74B-14DE9426D6FD}" srcOrd="0" destOrd="0" presId="urn:microsoft.com/office/officeart/2005/8/layout/radial2"/>
    <dgm:cxn modelId="{B692A061-5526-7F41-916B-147F88A7BAF1}" type="presParOf" srcId="{584600D4-FA71-1C4D-9509-3F852B6685B4}" destId="{1BDD7B64-3817-0949-9FA2-3F7D2613FF5B}" srcOrd="1" destOrd="0" presId="urn:microsoft.com/office/officeart/2005/8/layout/radial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1AEE47-DF53-D74F-B4F7-462D11F0AB7D}" type="doc">
      <dgm:prSet loTypeId="urn:microsoft.com/office/officeart/2005/8/layout/radial2" loCatId="" qsTypeId="urn:microsoft.com/office/officeart/2005/8/quickstyle/simple1" qsCatId="simple" csTypeId="urn:microsoft.com/office/officeart/2005/8/colors/accent2_1" csCatId="accent2" phldr="1"/>
      <dgm:spPr/>
      <dgm:t>
        <a:bodyPr/>
        <a:lstStyle/>
        <a:p>
          <a:endParaRPr lang="en-GB"/>
        </a:p>
      </dgm:t>
    </dgm:pt>
    <dgm:pt modelId="{9B5BC63F-FFB2-9A40-B8D6-86733CDDA2C2}">
      <dgm:prSet phldrT="[Text]"/>
      <dgm:spPr>
        <a:solidFill>
          <a:schemeClr val="accent2"/>
        </a:solidFill>
      </dgm:spPr>
      <dgm:t>
        <a:bodyPr/>
        <a:lstStyle/>
        <a:p>
          <a:r>
            <a:rPr lang="en-GB" b="1">
              <a:solidFill>
                <a:srgbClr val="074859"/>
              </a:solidFill>
              <a:latin typeface="Segoe UI" panose="020B0502040204020203" pitchFamily="34" charset="0"/>
              <a:cs typeface="Segoe UI" panose="020B0502040204020203" pitchFamily="34" charset="0"/>
            </a:rPr>
            <a:t>1. Measuring what you need to measure</a:t>
          </a:r>
        </a:p>
      </dgm:t>
    </dgm:pt>
    <dgm:pt modelId="{11F5B350-A76D-B449-AA71-ECCE2905F305}" type="par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5D62C697-666D-1245-A8E2-CB0F07BF4D51}" type="sib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18A70EB1-B699-454D-9150-3EAAB03F2D33}">
      <dgm:prSet phldrT="[Text]"/>
      <dgm:spPr/>
      <dgm:t>
        <a:bodyPr/>
        <a:lstStyle/>
        <a:p>
          <a:r>
            <a:rPr lang="en-GB">
              <a:solidFill>
                <a:srgbClr val="A6A6A6"/>
              </a:solidFill>
              <a:latin typeface="Segoe UI" panose="020B0502040204020203" pitchFamily="34" charset="0"/>
              <a:cs typeface="Segoe UI" panose="020B0502040204020203" pitchFamily="34" charset="0"/>
            </a:rPr>
            <a:t>3. Measuring outcomes that will be trusted</a:t>
          </a:r>
        </a:p>
      </dgm:t>
    </dgm:pt>
    <dgm:pt modelId="{5793E7AB-C9E7-2544-AFC8-3CC90C598C3A}" type="par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15D0238D-595E-1A40-914F-D898CD19539C}" type="sib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BBF43742-BAA1-0C4B-97B4-3DE5276D8EE8}">
      <dgm:prSet phldrT="[Text]"/>
      <dgm:spPr/>
      <dgm:t>
        <a:bodyPr/>
        <a:lstStyle/>
        <a:p>
          <a:r>
            <a:rPr lang="en-GB">
              <a:solidFill>
                <a:srgbClr val="A6A6A6"/>
              </a:solidFill>
              <a:latin typeface="Segoe UI" panose="020B0502040204020203" pitchFamily="34" charset="0"/>
              <a:cs typeface="Segoe UI" panose="020B0502040204020203" pitchFamily="34" charset="0"/>
            </a:rPr>
            <a:t>2. Measuring what is feasible to measure</a:t>
          </a:r>
        </a:p>
      </dgm:t>
    </dgm:pt>
    <dgm:pt modelId="{B7617DC9-0E98-5643-8731-EAE2392890A5}" type="sib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E28B93CC-27F8-B742-B150-55F283F2DBF0}" type="par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C5805BDE-DD5C-0140-8548-419A7642616D}" type="pres">
      <dgm:prSet presAssocID="{4E1AEE47-DF53-D74F-B4F7-462D11F0AB7D}" presName="composite" presStyleCnt="0">
        <dgm:presLayoutVars>
          <dgm:chMax val="5"/>
          <dgm:dir/>
          <dgm:animLvl val="ctr"/>
          <dgm:resizeHandles val="exact"/>
        </dgm:presLayoutVars>
      </dgm:prSet>
      <dgm:spPr/>
    </dgm:pt>
    <dgm:pt modelId="{3C90F133-3B6A-4640-95C2-D40FA5373787}" type="pres">
      <dgm:prSet presAssocID="{4E1AEE47-DF53-D74F-B4F7-462D11F0AB7D}" presName="cycle" presStyleCnt="0"/>
      <dgm:spPr/>
    </dgm:pt>
    <dgm:pt modelId="{C1D5C806-CEB7-E844-92E4-0542E4871818}" type="pres">
      <dgm:prSet presAssocID="{4E1AEE47-DF53-D74F-B4F7-462D11F0AB7D}" presName="centerShape" presStyleCnt="0"/>
      <dgm:spPr/>
    </dgm:pt>
    <dgm:pt modelId="{750A7283-ADA6-7043-B04A-64E4781D2A51}" type="pres">
      <dgm:prSet presAssocID="{4E1AEE47-DF53-D74F-B4F7-462D11F0AB7D}" presName="connSite" presStyleLbl="node1" presStyleIdx="0" presStyleCnt="4"/>
      <dgm:spPr/>
    </dgm:pt>
    <dgm:pt modelId="{BBADDF13-406B-994F-8635-4F1F1CB40742}" type="pres">
      <dgm:prSet presAssocID="{4E1AEE47-DF53-D74F-B4F7-462D11F0AB7D}" presName="visible"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95A8F0E-C1C0-854A-BCFF-293FCF60430F}" type="pres">
      <dgm:prSet presAssocID="{11F5B350-A76D-B449-AA71-ECCE2905F305}" presName="Name25" presStyleLbl="parChTrans1D1" presStyleIdx="0" presStyleCnt="3"/>
      <dgm:spPr/>
    </dgm:pt>
    <dgm:pt modelId="{2E698511-CED7-CA45-B10B-175D11AC2BCF}" type="pres">
      <dgm:prSet presAssocID="{9B5BC63F-FFB2-9A40-B8D6-86733CDDA2C2}" presName="node" presStyleCnt="0"/>
      <dgm:spPr/>
    </dgm:pt>
    <dgm:pt modelId="{23DFCE63-C904-0941-92B5-0BBC00830857}" type="pres">
      <dgm:prSet presAssocID="{9B5BC63F-FFB2-9A40-B8D6-86733CDDA2C2}" presName="parentNode" presStyleLbl="node1" presStyleIdx="1" presStyleCnt="4">
        <dgm:presLayoutVars>
          <dgm:chMax val="1"/>
          <dgm:bulletEnabled val="1"/>
        </dgm:presLayoutVars>
      </dgm:prSet>
      <dgm:spPr/>
    </dgm:pt>
    <dgm:pt modelId="{72F33294-5A67-494E-96A8-237B655ED125}" type="pres">
      <dgm:prSet presAssocID="{9B5BC63F-FFB2-9A40-B8D6-86733CDDA2C2}" presName="childNode" presStyleLbl="revTx" presStyleIdx="0" presStyleCnt="0">
        <dgm:presLayoutVars>
          <dgm:bulletEnabled val="1"/>
        </dgm:presLayoutVars>
      </dgm:prSet>
      <dgm:spPr/>
    </dgm:pt>
    <dgm:pt modelId="{CDFFAEF8-9F35-9D4A-A142-427D23E0F5CE}" type="pres">
      <dgm:prSet presAssocID="{E28B93CC-27F8-B742-B150-55F283F2DBF0}" presName="Name25" presStyleLbl="parChTrans1D1" presStyleIdx="1" presStyleCnt="3"/>
      <dgm:spPr/>
    </dgm:pt>
    <dgm:pt modelId="{51CA59FD-09CF-6645-97B2-DA164A10CA30}" type="pres">
      <dgm:prSet presAssocID="{BBF43742-BAA1-0C4B-97B4-3DE5276D8EE8}" presName="node" presStyleCnt="0"/>
      <dgm:spPr/>
    </dgm:pt>
    <dgm:pt modelId="{D12CFEB2-2FE0-6347-A2E7-F37D2DFB8CCF}" type="pres">
      <dgm:prSet presAssocID="{BBF43742-BAA1-0C4B-97B4-3DE5276D8EE8}" presName="parentNode" presStyleLbl="node1" presStyleIdx="2" presStyleCnt="4">
        <dgm:presLayoutVars>
          <dgm:chMax val="1"/>
          <dgm:bulletEnabled val="1"/>
        </dgm:presLayoutVars>
      </dgm:prSet>
      <dgm:spPr/>
    </dgm:pt>
    <dgm:pt modelId="{78C351B0-BAB4-B74A-ADE9-24B368DA6ECB}" type="pres">
      <dgm:prSet presAssocID="{BBF43742-BAA1-0C4B-97B4-3DE5276D8EE8}" presName="childNode" presStyleLbl="revTx" presStyleIdx="0" presStyleCnt="0">
        <dgm:presLayoutVars>
          <dgm:bulletEnabled val="1"/>
        </dgm:presLayoutVars>
      </dgm:prSet>
      <dgm:spPr/>
    </dgm:pt>
    <dgm:pt modelId="{A31F19EE-05FB-BB46-A7E5-90308A220271}" type="pres">
      <dgm:prSet presAssocID="{5793E7AB-C9E7-2544-AFC8-3CC90C598C3A}" presName="Name25" presStyleLbl="parChTrans1D1" presStyleIdx="2" presStyleCnt="3"/>
      <dgm:spPr/>
    </dgm:pt>
    <dgm:pt modelId="{584600D4-FA71-1C4D-9509-3F852B6685B4}" type="pres">
      <dgm:prSet presAssocID="{18A70EB1-B699-454D-9150-3EAAB03F2D33}" presName="node" presStyleCnt="0"/>
      <dgm:spPr/>
    </dgm:pt>
    <dgm:pt modelId="{1E532A1C-5D30-7641-A74B-14DE9426D6FD}" type="pres">
      <dgm:prSet presAssocID="{18A70EB1-B699-454D-9150-3EAAB03F2D33}" presName="parentNode" presStyleLbl="node1" presStyleIdx="3" presStyleCnt="4">
        <dgm:presLayoutVars>
          <dgm:chMax val="1"/>
          <dgm:bulletEnabled val="1"/>
        </dgm:presLayoutVars>
      </dgm:prSet>
      <dgm:spPr/>
    </dgm:pt>
    <dgm:pt modelId="{1BDD7B64-3817-0949-9FA2-3F7D2613FF5B}" type="pres">
      <dgm:prSet presAssocID="{18A70EB1-B699-454D-9150-3EAAB03F2D33}" presName="childNode" presStyleLbl="revTx" presStyleIdx="0" presStyleCnt="0">
        <dgm:presLayoutVars>
          <dgm:bulletEnabled val="1"/>
        </dgm:presLayoutVars>
      </dgm:prSet>
      <dgm:spPr/>
    </dgm:pt>
  </dgm:ptLst>
  <dgm:cxnLst>
    <dgm:cxn modelId="{3D63B002-5968-5844-9D82-079E3CF1FD7A}" type="presOf" srcId="{E28B93CC-27F8-B742-B150-55F283F2DBF0}" destId="{CDFFAEF8-9F35-9D4A-A142-427D23E0F5CE}" srcOrd="0" destOrd="0" presId="urn:microsoft.com/office/officeart/2005/8/layout/radial2"/>
    <dgm:cxn modelId="{83616725-F4F0-774D-A009-68DC5D068CEB}" type="presOf" srcId="{9B5BC63F-FFB2-9A40-B8D6-86733CDDA2C2}" destId="{23DFCE63-C904-0941-92B5-0BBC00830857}" srcOrd="0" destOrd="0" presId="urn:microsoft.com/office/officeart/2005/8/layout/radial2"/>
    <dgm:cxn modelId="{384E0945-78C3-9142-93BC-478C251FDAAE}" type="presOf" srcId="{18A70EB1-B699-454D-9150-3EAAB03F2D33}" destId="{1E532A1C-5D30-7641-A74B-14DE9426D6FD}" srcOrd="0" destOrd="0" presId="urn:microsoft.com/office/officeart/2005/8/layout/radial2"/>
    <dgm:cxn modelId="{2F6A4052-141E-7F4E-A453-FD9AF98B4C3C}" srcId="{4E1AEE47-DF53-D74F-B4F7-462D11F0AB7D}" destId="{BBF43742-BAA1-0C4B-97B4-3DE5276D8EE8}" srcOrd="1" destOrd="0" parTransId="{E28B93CC-27F8-B742-B150-55F283F2DBF0}" sibTransId="{B7617DC9-0E98-5643-8731-EAE2392890A5}"/>
    <dgm:cxn modelId="{512D3465-F1CA-B74D-A719-418A16E8E800}" srcId="{4E1AEE47-DF53-D74F-B4F7-462D11F0AB7D}" destId="{9B5BC63F-FFB2-9A40-B8D6-86733CDDA2C2}" srcOrd="0" destOrd="0" parTransId="{11F5B350-A76D-B449-AA71-ECCE2905F305}" sibTransId="{5D62C697-666D-1245-A8E2-CB0F07BF4D51}"/>
    <dgm:cxn modelId="{27A5B48B-5C2F-6547-9EBD-F81DE51C9DFF}" srcId="{4E1AEE47-DF53-D74F-B4F7-462D11F0AB7D}" destId="{18A70EB1-B699-454D-9150-3EAAB03F2D33}" srcOrd="2" destOrd="0" parTransId="{5793E7AB-C9E7-2544-AFC8-3CC90C598C3A}" sibTransId="{15D0238D-595E-1A40-914F-D898CD19539C}"/>
    <dgm:cxn modelId="{15ED44B3-4FCB-7446-AE19-1A6247B75FB6}" type="presOf" srcId="{11F5B350-A76D-B449-AA71-ECCE2905F305}" destId="{795A8F0E-C1C0-854A-BCFF-293FCF60430F}" srcOrd="0" destOrd="0" presId="urn:microsoft.com/office/officeart/2005/8/layout/radial2"/>
    <dgm:cxn modelId="{C0B89BD8-8027-494B-821E-77C689AEE0A1}" type="presOf" srcId="{BBF43742-BAA1-0C4B-97B4-3DE5276D8EE8}" destId="{D12CFEB2-2FE0-6347-A2E7-F37D2DFB8CCF}" srcOrd="0" destOrd="0" presId="urn:microsoft.com/office/officeart/2005/8/layout/radial2"/>
    <dgm:cxn modelId="{43259DDD-3A28-6F4B-8675-05EBA99416B2}" type="presOf" srcId="{4E1AEE47-DF53-D74F-B4F7-462D11F0AB7D}" destId="{C5805BDE-DD5C-0140-8548-419A7642616D}" srcOrd="0" destOrd="0" presId="urn:microsoft.com/office/officeart/2005/8/layout/radial2"/>
    <dgm:cxn modelId="{B8DDD0F2-D4C6-BF4E-8A5A-B7E9EC9FF5F9}" type="presOf" srcId="{5793E7AB-C9E7-2544-AFC8-3CC90C598C3A}" destId="{A31F19EE-05FB-BB46-A7E5-90308A220271}" srcOrd="0" destOrd="0" presId="urn:microsoft.com/office/officeart/2005/8/layout/radial2"/>
    <dgm:cxn modelId="{5FBD0937-EAD6-BE42-9FFC-0AF57C235A0F}" type="presParOf" srcId="{C5805BDE-DD5C-0140-8548-419A7642616D}" destId="{3C90F133-3B6A-4640-95C2-D40FA5373787}" srcOrd="0" destOrd="0" presId="urn:microsoft.com/office/officeart/2005/8/layout/radial2"/>
    <dgm:cxn modelId="{FA300FC4-3C51-B64F-96E1-834B818551FC}" type="presParOf" srcId="{3C90F133-3B6A-4640-95C2-D40FA5373787}" destId="{C1D5C806-CEB7-E844-92E4-0542E4871818}" srcOrd="0" destOrd="0" presId="urn:microsoft.com/office/officeart/2005/8/layout/radial2"/>
    <dgm:cxn modelId="{1A83573E-ABA1-724D-A9E9-912228EF0D36}" type="presParOf" srcId="{C1D5C806-CEB7-E844-92E4-0542E4871818}" destId="{750A7283-ADA6-7043-B04A-64E4781D2A51}" srcOrd="0" destOrd="0" presId="urn:microsoft.com/office/officeart/2005/8/layout/radial2"/>
    <dgm:cxn modelId="{9748C66E-236C-2B49-B0DA-F048898B35DA}" type="presParOf" srcId="{C1D5C806-CEB7-E844-92E4-0542E4871818}" destId="{BBADDF13-406B-994F-8635-4F1F1CB40742}" srcOrd="1" destOrd="0" presId="urn:microsoft.com/office/officeart/2005/8/layout/radial2"/>
    <dgm:cxn modelId="{52B6D77B-9EE2-4846-BE40-C53B673DE047}" type="presParOf" srcId="{3C90F133-3B6A-4640-95C2-D40FA5373787}" destId="{795A8F0E-C1C0-854A-BCFF-293FCF60430F}" srcOrd="1" destOrd="0" presId="urn:microsoft.com/office/officeart/2005/8/layout/radial2"/>
    <dgm:cxn modelId="{20117616-F29C-0543-814B-AE4351EA4F48}" type="presParOf" srcId="{3C90F133-3B6A-4640-95C2-D40FA5373787}" destId="{2E698511-CED7-CA45-B10B-175D11AC2BCF}" srcOrd="2" destOrd="0" presId="urn:microsoft.com/office/officeart/2005/8/layout/radial2"/>
    <dgm:cxn modelId="{03E7CF73-632A-9E41-84BC-E95B52EEDDD9}" type="presParOf" srcId="{2E698511-CED7-CA45-B10B-175D11AC2BCF}" destId="{23DFCE63-C904-0941-92B5-0BBC00830857}" srcOrd="0" destOrd="0" presId="urn:microsoft.com/office/officeart/2005/8/layout/radial2"/>
    <dgm:cxn modelId="{EE017AFD-0BF5-A640-A79E-A2AD4C7E41DE}" type="presParOf" srcId="{2E698511-CED7-CA45-B10B-175D11AC2BCF}" destId="{72F33294-5A67-494E-96A8-237B655ED125}" srcOrd="1" destOrd="0" presId="urn:microsoft.com/office/officeart/2005/8/layout/radial2"/>
    <dgm:cxn modelId="{83262310-6EA6-404D-905D-E68242FB9E47}" type="presParOf" srcId="{3C90F133-3B6A-4640-95C2-D40FA5373787}" destId="{CDFFAEF8-9F35-9D4A-A142-427D23E0F5CE}" srcOrd="3" destOrd="0" presId="urn:microsoft.com/office/officeart/2005/8/layout/radial2"/>
    <dgm:cxn modelId="{8FDC4957-2992-494A-B5C8-47766B075421}" type="presParOf" srcId="{3C90F133-3B6A-4640-95C2-D40FA5373787}" destId="{51CA59FD-09CF-6645-97B2-DA164A10CA30}" srcOrd="4" destOrd="0" presId="urn:microsoft.com/office/officeart/2005/8/layout/radial2"/>
    <dgm:cxn modelId="{2FC0072C-3E6A-D942-A0E4-2263E5A7EB30}" type="presParOf" srcId="{51CA59FD-09CF-6645-97B2-DA164A10CA30}" destId="{D12CFEB2-2FE0-6347-A2E7-F37D2DFB8CCF}" srcOrd="0" destOrd="0" presId="urn:microsoft.com/office/officeart/2005/8/layout/radial2"/>
    <dgm:cxn modelId="{1D0C1300-231C-9C48-B2D0-6B8958398F32}" type="presParOf" srcId="{51CA59FD-09CF-6645-97B2-DA164A10CA30}" destId="{78C351B0-BAB4-B74A-ADE9-24B368DA6ECB}" srcOrd="1" destOrd="0" presId="urn:microsoft.com/office/officeart/2005/8/layout/radial2"/>
    <dgm:cxn modelId="{43E11EEC-E060-C149-8D07-5C69CD5F16B9}" type="presParOf" srcId="{3C90F133-3B6A-4640-95C2-D40FA5373787}" destId="{A31F19EE-05FB-BB46-A7E5-90308A220271}" srcOrd="5" destOrd="0" presId="urn:microsoft.com/office/officeart/2005/8/layout/radial2"/>
    <dgm:cxn modelId="{26A181BC-AB6F-BD48-9478-D01D7AF3855E}" type="presParOf" srcId="{3C90F133-3B6A-4640-95C2-D40FA5373787}" destId="{584600D4-FA71-1C4D-9509-3F852B6685B4}" srcOrd="6" destOrd="0" presId="urn:microsoft.com/office/officeart/2005/8/layout/radial2"/>
    <dgm:cxn modelId="{2F41C693-8DE0-3044-ADC0-EA604C8682BC}" type="presParOf" srcId="{584600D4-FA71-1C4D-9509-3F852B6685B4}" destId="{1E532A1C-5D30-7641-A74B-14DE9426D6FD}" srcOrd="0" destOrd="0" presId="urn:microsoft.com/office/officeart/2005/8/layout/radial2"/>
    <dgm:cxn modelId="{B692A061-5526-7F41-916B-147F88A7BAF1}" type="presParOf" srcId="{584600D4-FA71-1C4D-9509-3F852B6685B4}" destId="{1BDD7B64-3817-0949-9FA2-3F7D2613FF5B}" srcOrd="1" destOrd="0" presId="urn:microsoft.com/office/officeart/2005/8/layout/radial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1AEE47-DF53-D74F-B4F7-462D11F0AB7D}" type="doc">
      <dgm:prSet loTypeId="urn:microsoft.com/office/officeart/2005/8/layout/radial2" loCatId="" qsTypeId="urn:microsoft.com/office/officeart/2005/8/quickstyle/simple1" qsCatId="simple" csTypeId="urn:microsoft.com/office/officeart/2005/8/colors/accent2_1" csCatId="accent2" phldr="1"/>
      <dgm:spPr/>
      <dgm:t>
        <a:bodyPr/>
        <a:lstStyle/>
        <a:p>
          <a:endParaRPr lang="en-GB"/>
        </a:p>
      </dgm:t>
    </dgm:pt>
    <dgm:pt modelId="{9B5BC63F-FFB2-9A40-B8D6-86733CDDA2C2}">
      <dgm:prSet phldrT="[Text]"/>
      <dgm:spPr>
        <a:noFill/>
      </dgm:spPr>
      <dgm:t>
        <a:bodyPr/>
        <a:lstStyle/>
        <a:p>
          <a:r>
            <a:rPr lang="en-GB" b="0">
              <a:solidFill>
                <a:srgbClr val="A6A6A6"/>
              </a:solidFill>
              <a:latin typeface="Segoe UI" panose="020B0502040204020203" pitchFamily="34" charset="0"/>
              <a:cs typeface="Segoe UI" panose="020B0502040204020203" pitchFamily="34" charset="0"/>
            </a:rPr>
            <a:t>1. Measuring what you need to measure</a:t>
          </a:r>
        </a:p>
      </dgm:t>
    </dgm:pt>
    <dgm:pt modelId="{11F5B350-A76D-B449-AA71-ECCE2905F305}" type="par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5D62C697-666D-1245-A8E2-CB0F07BF4D51}" type="sib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18A70EB1-B699-454D-9150-3EAAB03F2D33}">
      <dgm:prSet phldrT="[Text]"/>
      <dgm:spPr/>
      <dgm:t>
        <a:bodyPr/>
        <a:lstStyle/>
        <a:p>
          <a:r>
            <a:rPr lang="en-GB">
              <a:solidFill>
                <a:srgbClr val="A6A6A6"/>
              </a:solidFill>
              <a:latin typeface="Segoe UI" panose="020B0502040204020203" pitchFamily="34" charset="0"/>
              <a:cs typeface="Segoe UI" panose="020B0502040204020203" pitchFamily="34" charset="0"/>
            </a:rPr>
            <a:t>3. Measuring outcomes that will be trusted</a:t>
          </a:r>
        </a:p>
      </dgm:t>
    </dgm:pt>
    <dgm:pt modelId="{5793E7AB-C9E7-2544-AFC8-3CC90C598C3A}" type="par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15D0238D-595E-1A40-914F-D898CD19539C}" type="sib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BBF43742-BAA1-0C4B-97B4-3DE5276D8EE8}">
      <dgm:prSet phldrT="[Text]"/>
      <dgm:spPr>
        <a:solidFill>
          <a:schemeClr val="accent2"/>
        </a:solidFill>
        <a:ln>
          <a:solidFill>
            <a:schemeClr val="accent2"/>
          </a:solidFill>
        </a:ln>
      </dgm:spPr>
      <dgm:t>
        <a:bodyPr/>
        <a:lstStyle/>
        <a:p>
          <a:r>
            <a:rPr lang="en-GB" b="1">
              <a:solidFill>
                <a:srgbClr val="074859"/>
              </a:solidFill>
              <a:latin typeface="Segoe UI" panose="020B0502040204020203" pitchFamily="34" charset="0"/>
              <a:cs typeface="Segoe UI" panose="020B0502040204020203" pitchFamily="34" charset="0"/>
            </a:rPr>
            <a:t>2. Measuring what is feasible to measure</a:t>
          </a:r>
        </a:p>
      </dgm:t>
    </dgm:pt>
    <dgm:pt modelId="{B7617DC9-0E98-5643-8731-EAE2392890A5}" type="sib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E28B93CC-27F8-B742-B150-55F283F2DBF0}" type="par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C5805BDE-DD5C-0140-8548-419A7642616D}" type="pres">
      <dgm:prSet presAssocID="{4E1AEE47-DF53-D74F-B4F7-462D11F0AB7D}" presName="composite" presStyleCnt="0">
        <dgm:presLayoutVars>
          <dgm:chMax val="5"/>
          <dgm:dir/>
          <dgm:animLvl val="ctr"/>
          <dgm:resizeHandles val="exact"/>
        </dgm:presLayoutVars>
      </dgm:prSet>
      <dgm:spPr/>
    </dgm:pt>
    <dgm:pt modelId="{3C90F133-3B6A-4640-95C2-D40FA5373787}" type="pres">
      <dgm:prSet presAssocID="{4E1AEE47-DF53-D74F-B4F7-462D11F0AB7D}" presName="cycle" presStyleCnt="0"/>
      <dgm:spPr/>
    </dgm:pt>
    <dgm:pt modelId="{C1D5C806-CEB7-E844-92E4-0542E4871818}" type="pres">
      <dgm:prSet presAssocID="{4E1AEE47-DF53-D74F-B4F7-462D11F0AB7D}" presName="centerShape" presStyleCnt="0"/>
      <dgm:spPr/>
    </dgm:pt>
    <dgm:pt modelId="{750A7283-ADA6-7043-B04A-64E4781D2A51}" type="pres">
      <dgm:prSet presAssocID="{4E1AEE47-DF53-D74F-B4F7-462D11F0AB7D}" presName="connSite" presStyleLbl="node1" presStyleIdx="0" presStyleCnt="4"/>
      <dgm:spPr/>
    </dgm:pt>
    <dgm:pt modelId="{BBADDF13-406B-994F-8635-4F1F1CB40742}" type="pres">
      <dgm:prSet presAssocID="{4E1AEE47-DF53-D74F-B4F7-462D11F0AB7D}" presName="visible"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95A8F0E-C1C0-854A-BCFF-293FCF60430F}" type="pres">
      <dgm:prSet presAssocID="{11F5B350-A76D-B449-AA71-ECCE2905F305}" presName="Name25" presStyleLbl="parChTrans1D1" presStyleIdx="0" presStyleCnt="3"/>
      <dgm:spPr/>
    </dgm:pt>
    <dgm:pt modelId="{2E698511-CED7-CA45-B10B-175D11AC2BCF}" type="pres">
      <dgm:prSet presAssocID="{9B5BC63F-FFB2-9A40-B8D6-86733CDDA2C2}" presName="node" presStyleCnt="0"/>
      <dgm:spPr/>
    </dgm:pt>
    <dgm:pt modelId="{23DFCE63-C904-0941-92B5-0BBC00830857}" type="pres">
      <dgm:prSet presAssocID="{9B5BC63F-FFB2-9A40-B8D6-86733CDDA2C2}" presName="parentNode" presStyleLbl="node1" presStyleIdx="1" presStyleCnt="4">
        <dgm:presLayoutVars>
          <dgm:chMax val="1"/>
          <dgm:bulletEnabled val="1"/>
        </dgm:presLayoutVars>
      </dgm:prSet>
      <dgm:spPr/>
    </dgm:pt>
    <dgm:pt modelId="{72F33294-5A67-494E-96A8-237B655ED125}" type="pres">
      <dgm:prSet presAssocID="{9B5BC63F-FFB2-9A40-B8D6-86733CDDA2C2}" presName="childNode" presStyleLbl="revTx" presStyleIdx="0" presStyleCnt="0">
        <dgm:presLayoutVars>
          <dgm:bulletEnabled val="1"/>
        </dgm:presLayoutVars>
      </dgm:prSet>
      <dgm:spPr/>
    </dgm:pt>
    <dgm:pt modelId="{CDFFAEF8-9F35-9D4A-A142-427D23E0F5CE}" type="pres">
      <dgm:prSet presAssocID="{E28B93CC-27F8-B742-B150-55F283F2DBF0}" presName="Name25" presStyleLbl="parChTrans1D1" presStyleIdx="1" presStyleCnt="3"/>
      <dgm:spPr/>
    </dgm:pt>
    <dgm:pt modelId="{51CA59FD-09CF-6645-97B2-DA164A10CA30}" type="pres">
      <dgm:prSet presAssocID="{BBF43742-BAA1-0C4B-97B4-3DE5276D8EE8}" presName="node" presStyleCnt="0"/>
      <dgm:spPr/>
    </dgm:pt>
    <dgm:pt modelId="{D12CFEB2-2FE0-6347-A2E7-F37D2DFB8CCF}" type="pres">
      <dgm:prSet presAssocID="{BBF43742-BAA1-0C4B-97B4-3DE5276D8EE8}" presName="parentNode" presStyleLbl="node1" presStyleIdx="2" presStyleCnt="4">
        <dgm:presLayoutVars>
          <dgm:chMax val="1"/>
          <dgm:bulletEnabled val="1"/>
        </dgm:presLayoutVars>
      </dgm:prSet>
      <dgm:spPr/>
    </dgm:pt>
    <dgm:pt modelId="{78C351B0-BAB4-B74A-ADE9-24B368DA6ECB}" type="pres">
      <dgm:prSet presAssocID="{BBF43742-BAA1-0C4B-97B4-3DE5276D8EE8}" presName="childNode" presStyleLbl="revTx" presStyleIdx="0" presStyleCnt="0">
        <dgm:presLayoutVars>
          <dgm:bulletEnabled val="1"/>
        </dgm:presLayoutVars>
      </dgm:prSet>
      <dgm:spPr/>
    </dgm:pt>
    <dgm:pt modelId="{A31F19EE-05FB-BB46-A7E5-90308A220271}" type="pres">
      <dgm:prSet presAssocID="{5793E7AB-C9E7-2544-AFC8-3CC90C598C3A}" presName="Name25" presStyleLbl="parChTrans1D1" presStyleIdx="2" presStyleCnt="3"/>
      <dgm:spPr/>
    </dgm:pt>
    <dgm:pt modelId="{584600D4-FA71-1C4D-9509-3F852B6685B4}" type="pres">
      <dgm:prSet presAssocID="{18A70EB1-B699-454D-9150-3EAAB03F2D33}" presName="node" presStyleCnt="0"/>
      <dgm:spPr/>
    </dgm:pt>
    <dgm:pt modelId="{1E532A1C-5D30-7641-A74B-14DE9426D6FD}" type="pres">
      <dgm:prSet presAssocID="{18A70EB1-B699-454D-9150-3EAAB03F2D33}" presName="parentNode" presStyleLbl="node1" presStyleIdx="3" presStyleCnt="4">
        <dgm:presLayoutVars>
          <dgm:chMax val="1"/>
          <dgm:bulletEnabled val="1"/>
        </dgm:presLayoutVars>
      </dgm:prSet>
      <dgm:spPr/>
    </dgm:pt>
    <dgm:pt modelId="{1BDD7B64-3817-0949-9FA2-3F7D2613FF5B}" type="pres">
      <dgm:prSet presAssocID="{18A70EB1-B699-454D-9150-3EAAB03F2D33}" presName="childNode" presStyleLbl="revTx" presStyleIdx="0" presStyleCnt="0">
        <dgm:presLayoutVars>
          <dgm:bulletEnabled val="1"/>
        </dgm:presLayoutVars>
      </dgm:prSet>
      <dgm:spPr/>
    </dgm:pt>
  </dgm:ptLst>
  <dgm:cxnLst>
    <dgm:cxn modelId="{3D63B002-5968-5844-9D82-079E3CF1FD7A}" type="presOf" srcId="{E28B93CC-27F8-B742-B150-55F283F2DBF0}" destId="{CDFFAEF8-9F35-9D4A-A142-427D23E0F5CE}" srcOrd="0" destOrd="0" presId="urn:microsoft.com/office/officeart/2005/8/layout/radial2"/>
    <dgm:cxn modelId="{83616725-F4F0-774D-A009-68DC5D068CEB}" type="presOf" srcId="{9B5BC63F-FFB2-9A40-B8D6-86733CDDA2C2}" destId="{23DFCE63-C904-0941-92B5-0BBC00830857}" srcOrd="0" destOrd="0" presId="urn:microsoft.com/office/officeart/2005/8/layout/radial2"/>
    <dgm:cxn modelId="{384E0945-78C3-9142-93BC-478C251FDAAE}" type="presOf" srcId="{18A70EB1-B699-454D-9150-3EAAB03F2D33}" destId="{1E532A1C-5D30-7641-A74B-14DE9426D6FD}" srcOrd="0" destOrd="0" presId="urn:microsoft.com/office/officeart/2005/8/layout/radial2"/>
    <dgm:cxn modelId="{2F6A4052-141E-7F4E-A453-FD9AF98B4C3C}" srcId="{4E1AEE47-DF53-D74F-B4F7-462D11F0AB7D}" destId="{BBF43742-BAA1-0C4B-97B4-3DE5276D8EE8}" srcOrd="1" destOrd="0" parTransId="{E28B93CC-27F8-B742-B150-55F283F2DBF0}" sibTransId="{B7617DC9-0E98-5643-8731-EAE2392890A5}"/>
    <dgm:cxn modelId="{512D3465-F1CA-B74D-A719-418A16E8E800}" srcId="{4E1AEE47-DF53-D74F-B4F7-462D11F0AB7D}" destId="{9B5BC63F-FFB2-9A40-B8D6-86733CDDA2C2}" srcOrd="0" destOrd="0" parTransId="{11F5B350-A76D-B449-AA71-ECCE2905F305}" sibTransId="{5D62C697-666D-1245-A8E2-CB0F07BF4D51}"/>
    <dgm:cxn modelId="{27A5B48B-5C2F-6547-9EBD-F81DE51C9DFF}" srcId="{4E1AEE47-DF53-D74F-B4F7-462D11F0AB7D}" destId="{18A70EB1-B699-454D-9150-3EAAB03F2D33}" srcOrd="2" destOrd="0" parTransId="{5793E7AB-C9E7-2544-AFC8-3CC90C598C3A}" sibTransId="{15D0238D-595E-1A40-914F-D898CD19539C}"/>
    <dgm:cxn modelId="{15ED44B3-4FCB-7446-AE19-1A6247B75FB6}" type="presOf" srcId="{11F5B350-A76D-B449-AA71-ECCE2905F305}" destId="{795A8F0E-C1C0-854A-BCFF-293FCF60430F}" srcOrd="0" destOrd="0" presId="urn:microsoft.com/office/officeart/2005/8/layout/radial2"/>
    <dgm:cxn modelId="{C0B89BD8-8027-494B-821E-77C689AEE0A1}" type="presOf" srcId="{BBF43742-BAA1-0C4B-97B4-3DE5276D8EE8}" destId="{D12CFEB2-2FE0-6347-A2E7-F37D2DFB8CCF}" srcOrd="0" destOrd="0" presId="urn:microsoft.com/office/officeart/2005/8/layout/radial2"/>
    <dgm:cxn modelId="{43259DDD-3A28-6F4B-8675-05EBA99416B2}" type="presOf" srcId="{4E1AEE47-DF53-D74F-B4F7-462D11F0AB7D}" destId="{C5805BDE-DD5C-0140-8548-419A7642616D}" srcOrd="0" destOrd="0" presId="urn:microsoft.com/office/officeart/2005/8/layout/radial2"/>
    <dgm:cxn modelId="{B8DDD0F2-D4C6-BF4E-8A5A-B7E9EC9FF5F9}" type="presOf" srcId="{5793E7AB-C9E7-2544-AFC8-3CC90C598C3A}" destId="{A31F19EE-05FB-BB46-A7E5-90308A220271}" srcOrd="0" destOrd="0" presId="urn:microsoft.com/office/officeart/2005/8/layout/radial2"/>
    <dgm:cxn modelId="{5FBD0937-EAD6-BE42-9FFC-0AF57C235A0F}" type="presParOf" srcId="{C5805BDE-DD5C-0140-8548-419A7642616D}" destId="{3C90F133-3B6A-4640-95C2-D40FA5373787}" srcOrd="0" destOrd="0" presId="urn:microsoft.com/office/officeart/2005/8/layout/radial2"/>
    <dgm:cxn modelId="{FA300FC4-3C51-B64F-96E1-834B818551FC}" type="presParOf" srcId="{3C90F133-3B6A-4640-95C2-D40FA5373787}" destId="{C1D5C806-CEB7-E844-92E4-0542E4871818}" srcOrd="0" destOrd="0" presId="urn:microsoft.com/office/officeart/2005/8/layout/radial2"/>
    <dgm:cxn modelId="{1A83573E-ABA1-724D-A9E9-912228EF0D36}" type="presParOf" srcId="{C1D5C806-CEB7-E844-92E4-0542E4871818}" destId="{750A7283-ADA6-7043-B04A-64E4781D2A51}" srcOrd="0" destOrd="0" presId="urn:microsoft.com/office/officeart/2005/8/layout/radial2"/>
    <dgm:cxn modelId="{9748C66E-236C-2B49-B0DA-F048898B35DA}" type="presParOf" srcId="{C1D5C806-CEB7-E844-92E4-0542E4871818}" destId="{BBADDF13-406B-994F-8635-4F1F1CB40742}" srcOrd="1" destOrd="0" presId="urn:microsoft.com/office/officeart/2005/8/layout/radial2"/>
    <dgm:cxn modelId="{52B6D77B-9EE2-4846-BE40-C53B673DE047}" type="presParOf" srcId="{3C90F133-3B6A-4640-95C2-D40FA5373787}" destId="{795A8F0E-C1C0-854A-BCFF-293FCF60430F}" srcOrd="1" destOrd="0" presId="urn:microsoft.com/office/officeart/2005/8/layout/radial2"/>
    <dgm:cxn modelId="{20117616-F29C-0543-814B-AE4351EA4F48}" type="presParOf" srcId="{3C90F133-3B6A-4640-95C2-D40FA5373787}" destId="{2E698511-CED7-CA45-B10B-175D11AC2BCF}" srcOrd="2" destOrd="0" presId="urn:microsoft.com/office/officeart/2005/8/layout/radial2"/>
    <dgm:cxn modelId="{03E7CF73-632A-9E41-84BC-E95B52EEDDD9}" type="presParOf" srcId="{2E698511-CED7-CA45-B10B-175D11AC2BCF}" destId="{23DFCE63-C904-0941-92B5-0BBC00830857}" srcOrd="0" destOrd="0" presId="urn:microsoft.com/office/officeart/2005/8/layout/radial2"/>
    <dgm:cxn modelId="{EE017AFD-0BF5-A640-A79E-A2AD4C7E41DE}" type="presParOf" srcId="{2E698511-CED7-CA45-B10B-175D11AC2BCF}" destId="{72F33294-5A67-494E-96A8-237B655ED125}" srcOrd="1" destOrd="0" presId="urn:microsoft.com/office/officeart/2005/8/layout/radial2"/>
    <dgm:cxn modelId="{83262310-6EA6-404D-905D-E68242FB9E47}" type="presParOf" srcId="{3C90F133-3B6A-4640-95C2-D40FA5373787}" destId="{CDFFAEF8-9F35-9D4A-A142-427D23E0F5CE}" srcOrd="3" destOrd="0" presId="urn:microsoft.com/office/officeart/2005/8/layout/radial2"/>
    <dgm:cxn modelId="{8FDC4957-2992-494A-B5C8-47766B075421}" type="presParOf" srcId="{3C90F133-3B6A-4640-95C2-D40FA5373787}" destId="{51CA59FD-09CF-6645-97B2-DA164A10CA30}" srcOrd="4" destOrd="0" presId="urn:microsoft.com/office/officeart/2005/8/layout/radial2"/>
    <dgm:cxn modelId="{2FC0072C-3E6A-D942-A0E4-2263E5A7EB30}" type="presParOf" srcId="{51CA59FD-09CF-6645-97B2-DA164A10CA30}" destId="{D12CFEB2-2FE0-6347-A2E7-F37D2DFB8CCF}" srcOrd="0" destOrd="0" presId="urn:microsoft.com/office/officeart/2005/8/layout/radial2"/>
    <dgm:cxn modelId="{1D0C1300-231C-9C48-B2D0-6B8958398F32}" type="presParOf" srcId="{51CA59FD-09CF-6645-97B2-DA164A10CA30}" destId="{78C351B0-BAB4-B74A-ADE9-24B368DA6ECB}" srcOrd="1" destOrd="0" presId="urn:microsoft.com/office/officeart/2005/8/layout/radial2"/>
    <dgm:cxn modelId="{43E11EEC-E060-C149-8D07-5C69CD5F16B9}" type="presParOf" srcId="{3C90F133-3B6A-4640-95C2-D40FA5373787}" destId="{A31F19EE-05FB-BB46-A7E5-90308A220271}" srcOrd="5" destOrd="0" presId="urn:microsoft.com/office/officeart/2005/8/layout/radial2"/>
    <dgm:cxn modelId="{26A181BC-AB6F-BD48-9478-D01D7AF3855E}" type="presParOf" srcId="{3C90F133-3B6A-4640-95C2-D40FA5373787}" destId="{584600D4-FA71-1C4D-9509-3F852B6685B4}" srcOrd="6" destOrd="0" presId="urn:microsoft.com/office/officeart/2005/8/layout/radial2"/>
    <dgm:cxn modelId="{2F41C693-8DE0-3044-ADC0-EA604C8682BC}" type="presParOf" srcId="{584600D4-FA71-1C4D-9509-3F852B6685B4}" destId="{1E532A1C-5D30-7641-A74B-14DE9426D6FD}" srcOrd="0" destOrd="0" presId="urn:microsoft.com/office/officeart/2005/8/layout/radial2"/>
    <dgm:cxn modelId="{B692A061-5526-7F41-916B-147F88A7BAF1}" type="presParOf" srcId="{584600D4-FA71-1C4D-9509-3F852B6685B4}" destId="{1BDD7B64-3817-0949-9FA2-3F7D2613FF5B}" srcOrd="1" destOrd="0" presId="urn:microsoft.com/office/officeart/2005/8/layout/radial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1AEE47-DF53-D74F-B4F7-462D11F0AB7D}" type="doc">
      <dgm:prSet loTypeId="urn:microsoft.com/office/officeart/2005/8/layout/radial2" loCatId="" qsTypeId="urn:microsoft.com/office/officeart/2005/8/quickstyle/simple1" qsCatId="simple" csTypeId="urn:microsoft.com/office/officeart/2005/8/colors/accent2_1" csCatId="accent2" phldr="1"/>
      <dgm:spPr/>
      <dgm:t>
        <a:bodyPr/>
        <a:lstStyle/>
        <a:p>
          <a:endParaRPr lang="en-GB"/>
        </a:p>
      </dgm:t>
    </dgm:pt>
    <dgm:pt modelId="{9B5BC63F-FFB2-9A40-B8D6-86733CDDA2C2}">
      <dgm:prSet phldrT="[Text]"/>
      <dgm:spPr>
        <a:noFill/>
      </dgm:spPr>
      <dgm:t>
        <a:bodyPr/>
        <a:lstStyle/>
        <a:p>
          <a:r>
            <a:rPr lang="en-GB" b="0">
              <a:solidFill>
                <a:srgbClr val="A6A6A6"/>
              </a:solidFill>
              <a:latin typeface="Segoe UI" panose="020B0502040204020203" pitchFamily="34" charset="0"/>
              <a:cs typeface="Segoe UI" panose="020B0502040204020203" pitchFamily="34" charset="0"/>
            </a:rPr>
            <a:t>1. Measuring what you need to measure</a:t>
          </a:r>
        </a:p>
      </dgm:t>
    </dgm:pt>
    <dgm:pt modelId="{11F5B350-A76D-B449-AA71-ECCE2905F305}" type="par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5D62C697-666D-1245-A8E2-CB0F07BF4D51}" type="sibTrans" cxnId="{512D3465-F1CA-B74D-A719-418A16E8E800}">
      <dgm:prSet/>
      <dgm:spPr/>
      <dgm:t>
        <a:bodyPr/>
        <a:lstStyle/>
        <a:p>
          <a:endParaRPr lang="en-GB">
            <a:latin typeface="Segoe UI" panose="020B0502040204020203" pitchFamily="34" charset="0"/>
            <a:cs typeface="Segoe UI" panose="020B0502040204020203" pitchFamily="34" charset="0"/>
          </a:endParaRPr>
        </a:p>
      </dgm:t>
    </dgm:pt>
    <dgm:pt modelId="{18A70EB1-B699-454D-9150-3EAAB03F2D33}">
      <dgm:prSet phldrT="[Text]"/>
      <dgm:spPr>
        <a:solidFill>
          <a:schemeClr val="accent2"/>
        </a:solidFill>
      </dgm:spPr>
      <dgm:t>
        <a:bodyPr/>
        <a:lstStyle/>
        <a:p>
          <a:r>
            <a:rPr lang="en-GB" b="1">
              <a:solidFill>
                <a:srgbClr val="074859"/>
              </a:solidFill>
              <a:latin typeface="Segoe UI" panose="020B0502040204020203" pitchFamily="34" charset="0"/>
              <a:cs typeface="Segoe UI" panose="020B0502040204020203" pitchFamily="34" charset="0"/>
            </a:rPr>
            <a:t>3. Measuring outcomes that will be trusted</a:t>
          </a:r>
        </a:p>
      </dgm:t>
    </dgm:pt>
    <dgm:pt modelId="{5793E7AB-C9E7-2544-AFC8-3CC90C598C3A}" type="par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15D0238D-595E-1A40-914F-D898CD19539C}" type="sibTrans" cxnId="{27A5B48B-5C2F-6547-9EBD-F81DE51C9DFF}">
      <dgm:prSet/>
      <dgm:spPr/>
      <dgm:t>
        <a:bodyPr/>
        <a:lstStyle/>
        <a:p>
          <a:endParaRPr lang="en-GB">
            <a:latin typeface="Segoe UI" panose="020B0502040204020203" pitchFamily="34" charset="0"/>
            <a:cs typeface="Segoe UI" panose="020B0502040204020203" pitchFamily="34" charset="0"/>
          </a:endParaRPr>
        </a:p>
      </dgm:t>
    </dgm:pt>
    <dgm:pt modelId="{BBF43742-BAA1-0C4B-97B4-3DE5276D8EE8}">
      <dgm:prSet phldrT="[Text]"/>
      <dgm:spPr>
        <a:noFill/>
        <a:ln>
          <a:solidFill>
            <a:schemeClr val="accent2"/>
          </a:solidFill>
        </a:ln>
      </dgm:spPr>
      <dgm:t>
        <a:bodyPr/>
        <a:lstStyle/>
        <a:p>
          <a:r>
            <a:rPr lang="en-GB" b="0">
              <a:solidFill>
                <a:srgbClr val="A6A6A6"/>
              </a:solidFill>
              <a:latin typeface="Segoe UI" panose="020B0502040204020203" pitchFamily="34" charset="0"/>
              <a:cs typeface="Segoe UI" panose="020B0502040204020203" pitchFamily="34" charset="0"/>
            </a:rPr>
            <a:t>2. Measuring what is feasible to measure</a:t>
          </a:r>
        </a:p>
      </dgm:t>
    </dgm:pt>
    <dgm:pt modelId="{B7617DC9-0E98-5643-8731-EAE2392890A5}" type="sib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E28B93CC-27F8-B742-B150-55F283F2DBF0}" type="parTrans" cxnId="{2F6A4052-141E-7F4E-A453-FD9AF98B4C3C}">
      <dgm:prSet/>
      <dgm:spPr/>
      <dgm:t>
        <a:bodyPr/>
        <a:lstStyle/>
        <a:p>
          <a:endParaRPr lang="en-GB">
            <a:latin typeface="Segoe UI" panose="020B0502040204020203" pitchFamily="34" charset="0"/>
            <a:cs typeface="Segoe UI" panose="020B0502040204020203" pitchFamily="34" charset="0"/>
          </a:endParaRPr>
        </a:p>
      </dgm:t>
    </dgm:pt>
    <dgm:pt modelId="{C5805BDE-DD5C-0140-8548-419A7642616D}" type="pres">
      <dgm:prSet presAssocID="{4E1AEE47-DF53-D74F-B4F7-462D11F0AB7D}" presName="composite" presStyleCnt="0">
        <dgm:presLayoutVars>
          <dgm:chMax val="5"/>
          <dgm:dir/>
          <dgm:animLvl val="ctr"/>
          <dgm:resizeHandles val="exact"/>
        </dgm:presLayoutVars>
      </dgm:prSet>
      <dgm:spPr/>
    </dgm:pt>
    <dgm:pt modelId="{3C90F133-3B6A-4640-95C2-D40FA5373787}" type="pres">
      <dgm:prSet presAssocID="{4E1AEE47-DF53-D74F-B4F7-462D11F0AB7D}" presName="cycle" presStyleCnt="0"/>
      <dgm:spPr/>
    </dgm:pt>
    <dgm:pt modelId="{C1D5C806-CEB7-E844-92E4-0542E4871818}" type="pres">
      <dgm:prSet presAssocID="{4E1AEE47-DF53-D74F-B4F7-462D11F0AB7D}" presName="centerShape" presStyleCnt="0"/>
      <dgm:spPr/>
    </dgm:pt>
    <dgm:pt modelId="{750A7283-ADA6-7043-B04A-64E4781D2A51}" type="pres">
      <dgm:prSet presAssocID="{4E1AEE47-DF53-D74F-B4F7-462D11F0AB7D}" presName="connSite" presStyleLbl="node1" presStyleIdx="0" presStyleCnt="4"/>
      <dgm:spPr/>
    </dgm:pt>
    <dgm:pt modelId="{BBADDF13-406B-994F-8635-4F1F1CB40742}" type="pres">
      <dgm:prSet presAssocID="{4E1AEE47-DF53-D74F-B4F7-462D11F0AB7D}" presName="visible"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95A8F0E-C1C0-854A-BCFF-293FCF60430F}" type="pres">
      <dgm:prSet presAssocID="{11F5B350-A76D-B449-AA71-ECCE2905F305}" presName="Name25" presStyleLbl="parChTrans1D1" presStyleIdx="0" presStyleCnt="3"/>
      <dgm:spPr/>
    </dgm:pt>
    <dgm:pt modelId="{2E698511-CED7-CA45-B10B-175D11AC2BCF}" type="pres">
      <dgm:prSet presAssocID="{9B5BC63F-FFB2-9A40-B8D6-86733CDDA2C2}" presName="node" presStyleCnt="0"/>
      <dgm:spPr/>
    </dgm:pt>
    <dgm:pt modelId="{23DFCE63-C904-0941-92B5-0BBC00830857}" type="pres">
      <dgm:prSet presAssocID="{9B5BC63F-FFB2-9A40-B8D6-86733CDDA2C2}" presName="parentNode" presStyleLbl="node1" presStyleIdx="1" presStyleCnt="4">
        <dgm:presLayoutVars>
          <dgm:chMax val="1"/>
          <dgm:bulletEnabled val="1"/>
        </dgm:presLayoutVars>
      </dgm:prSet>
      <dgm:spPr/>
    </dgm:pt>
    <dgm:pt modelId="{72F33294-5A67-494E-96A8-237B655ED125}" type="pres">
      <dgm:prSet presAssocID="{9B5BC63F-FFB2-9A40-B8D6-86733CDDA2C2}" presName="childNode" presStyleLbl="revTx" presStyleIdx="0" presStyleCnt="0">
        <dgm:presLayoutVars>
          <dgm:bulletEnabled val="1"/>
        </dgm:presLayoutVars>
      </dgm:prSet>
      <dgm:spPr/>
    </dgm:pt>
    <dgm:pt modelId="{CDFFAEF8-9F35-9D4A-A142-427D23E0F5CE}" type="pres">
      <dgm:prSet presAssocID="{E28B93CC-27F8-B742-B150-55F283F2DBF0}" presName="Name25" presStyleLbl="parChTrans1D1" presStyleIdx="1" presStyleCnt="3"/>
      <dgm:spPr/>
    </dgm:pt>
    <dgm:pt modelId="{51CA59FD-09CF-6645-97B2-DA164A10CA30}" type="pres">
      <dgm:prSet presAssocID="{BBF43742-BAA1-0C4B-97B4-3DE5276D8EE8}" presName="node" presStyleCnt="0"/>
      <dgm:spPr/>
    </dgm:pt>
    <dgm:pt modelId="{D12CFEB2-2FE0-6347-A2E7-F37D2DFB8CCF}" type="pres">
      <dgm:prSet presAssocID="{BBF43742-BAA1-0C4B-97B4-3DE5276D8EE8}" presName="parentNode" presStyleLbl="node1" presStyleIdx="2" presStyleCnt="4">
        <dgm:presLayoutVars>
          <dgm:chMax val="1"/>
          <dgm:bulletEnabled val="1"/>
        </dgm:presLayoutVars>
      </dgm:prSet>
      <dgm:spPr/>
    </dgm:pt>
    <dgm:pt modelId="{78C351B0-BAB4-B74A-ADE9-24B368DA6ECB}" type="pres">
      <dgm:prSet presAssocID="{BBF43742-BAA1-0C4B-97B4-3DE5276D8EE8}" presName="childNode" presStyleLbl="revTx" presStyleIdx="0" presStyleCnt="0">
        <dgm:presLayoutVars>
          <dgm:bulletEnabled val="1"/>
        </dgm:presLayoutVars>
      </dgm:prSet>
      <dgm:spPr/>
    </dgm:pt>
    <dgm:pt modelId="{A31F19EE-05FB-BB46-A7E5-90308A220271}" type="pres">
      <dgm:prSet presAssocID="{5793E7AB-C9E7-2544-AFC8-3CC90C598C3A}" presName="Name25" presStyleLbl="parChTrans1D1" presStyleIdx="2" presStyleCnt="3"/>
      <dgm:spPr/>
    </dgm:pt>
    <dgm:pt modelId="{584600D4-FA71-1C4D-9509-3F852B6685B4}" type="pres">
      <dgm:prSet presAssocID="{18A70EB1-B699-454D-9150-3EAAB03F2D33}" presName="node" presStyleCnt="0"/>
      <dgm:spPr/>
    </dgm:pt>
    <dgm:pt modelId="{1E532A1C-5D30-7641-A74B-14DE9426D6FD}" type="pres">
      <dgm:prSet presAssocID="{18A70EB1-B699-454D-9150-3EAAB03F2D33}" presName="parentNode" presStyleLbl="node1" presStyleIdx="3" presStyleCnt="4">
        <dgm:presLayoutVars>
          <dgm:chMax val="1"/>
          <dgm:bulletEnabled val="1"/>
        </dgm:presLayoutVars>
      </dgm:prSet>
      <dgm:spPr/>
    </dgm:pt>
    <dgm:pt modelId="{1BDD7B64-3817-0949-9FA2-3F7D2613FF5B}" type="pres">
      <dgm:prSet presAssocID="{18A70EB1-B699-454D-9150-3EAAB03F2D33}" presName="childNode" presStyleLbl="revTx" presStyleIdx="0" presStyleCnt="0">
        <dgm:presLayoutVars>
          <dgm:bulletEnabled val="1"/>
        </dgm:presLayoutVars>
      </dgm:prSet>
      <dgm:spPr/>
    </dgm:pt>
  </dgm:ptLst>
  <dgm:cxnLst>
    <dgm:cxn modelId="{3D63B002-5968-5844-9D82-079E3CF1FD7A}" type="presOf" srcId="{E28B93CC-27F8-B742-B150-55F283F2DBF0}" destId="{CDFFAEF8-9F35-9D4A-A142-427D23E0F5CE}" srcOrd="0" destOrd="0" presId="urn:microsoft.com/office/officeart/2005/8/layout/radial2"/>
    <dgm:cxn modelId="{83616725-F4F0-774D-A009-68DC5D068CEB}" type="presOf" srcId="{9B5BC63F-FFB2-9A40-B8D6-86733CDDA2C2}" destId="{23DFCE63-C904-0941-92B5-0BBC00830857}" srcOrd="0" destOrd="0" presId="urn:microsoft.com/office/officeart/2005/8/layout/radial2"/>
    <dgm:cxn modelId="{384E0945-78C3-9142-93BC-478C251FDAAE}" type="presOf" srcId="{18A70EB1-B699-454D-9150-3EAAB03F2D33}" destId="{1E532A1C-5D30-7641-A74B-14DE9426D6FD}" srcOrd="0" destOrd="0" presId="urn:microsoft.com/office/officeart/2005/8/layout/radial2"/>
    <dgm:cxn modelId="{2F6A4052-141E-7F4E-A453-FD9AF98B4C3C}" srcId="{4E1AEE47-DF53-D74F-B4F7-462D11F0AB7D}" destId="{BBF43742-BAA1-0C4B-97B4-3DE5276D8EE8}" srcOrd="1" destOrd="0" parTransId="{E28B93CC-27F8-B742-B150-55F283F2DBF0}" sibTransId="{B7617DC9-0E98-5643-8731-EAE2392890A5}"/>
    <dgm:cxn modelId="{512D3465-F1CA-B74D-A719-418A16E8E800}" srcId="{4E1AEE47-DF53-D74F-B4F7-462D11F0AB7D}" destId="{9B5BC63F-FFB2-9A40-B8D6-86733CDDA2C2}" srcOrd="0" destOrd="0" parTransId="{11F5B350-A76D-B449-AA71-ECCE2905F305}" sibTransId="{5D62C697-666D-1245-A8E2-CB0F07BF4D51}"/>
    <dgm:cxn modelId="{27A5B48B-5C2F-6547-9EBD-F81DE51C9DFF}" srcId="{4E1AEE47-DF53-D74F-B4F7-462D11F0AB7D}" destId="{18A70EB1-B699-454D-9150-3EAAB03F2D33}" srcOrd="2" destOrd="0" parTransId="{5793E7AB-C9E7-2544-AFC8-3CC90C598C3A}" sibTransId="{15D0238D-595E-1A40-914F-D898CD19539C}"/>
    <dgm:cxn modelId="{15ED44B3-4FCB-7446-AE19-1A6247B75FB6}" type="presOf" srcId="{11F5B350-A76D-B449-AA71-ECCE2905F305}" destId="{795A8F0E-C1C0-854A-BCFF-293FCF60430F}" srcOrd="0" destOrd="0" presId="urn:microsoft.com/office/officeart/2005/8/layout/radial2"/>
    <dgm:cxn modelId="{C0B89BD8-8027-494B-821E-77C689AEE0A1}" type="presOf" srcId="{BBF43742-BAA1-0C4B-97B4-3DE5276D8EE8}" destId="{D12CFEB2-2FE0-6347-A2E7-F37D2DFB8CCF}" srcOrd="0" destOrd="0" presId="urn:microsoft.com/office/officeart/2005/8/layout/radial2"/>
    <dgm:cxn modelId="{43259DDD-3A28-6F4B-8675-05EBA99416B2}" type="presOf" srcId="{4E1AEE47-DF53-D74F-B4F7-462D11F0AB7D}" destId="{C5805BDE-DD5C-0140-8548-419A7642616D}" srcOrd="0" destOrd="0" presId="urn:microsoft.com/office/officeart/2005/8/layout/radial2"/>
    <dgm:cxn modelId="{B8DDD0F2-D4C6-BF4E-8A5A-B7E9EC9FF5F9}" type="presOf" srcId="{5793E7AB-C9E7-2544-AFC8-3CC90C598C3A}" destId="{A31F19EE-05FB-BB46-A7E5-90308A220271}" srcOrd="0" destOrd="0" presId="urn:microsoft.com/office/officeart/2005/8/layout/radial2"/>
    <dgm:cxn modelId="{5FBD0937-EAD6-BE42-9FFC-0AF57C235A0F}" type="presParOf" srcId="{C5805BDE-DD5C-0140-8548-419A7642616D}" destId="{3C90F133-3B6A-4640-95C2-D40FA5373787}" srcOrd="0" destOrd="0" presId="urn:microsoft.com/office/officeart/2005/8/layout/radial2"/>
    <dgm:cxn modelId="{FA300FC4-3C51-B64F-96E1-834B818551FC}" type="presParOf" srcId="{3C90F133-3B6A-4640-95C2-D40FA5373787}" destId="{C1D5C806-CEB7-E844-92E4-0542E4871818}" srcOrd="0" destOrd="0" presId="urn:microsoft.com/office/officeart/2005/8/layout/radial2"/>
    <dgm:cxn modelId="{1A83573E-ABA1-724D-A9E9-912228EF0D36}" type="presParOf" srcId="{C1D5C806-CEB7-E844-92E4-0542E4871818}" destId="{750A7283-ADA6-7043-B04A-64E4781D2A51}" srcOrd="0" destOrd="0" presId="urn:microsoft.com/office/officeart/2005/8/layout/radial2"/>
    <dgm:cxn modelId="{9748C66E-236C-2B49-B0DA-F048898B35DA}" type="presParOf" srcId="{C1D5C806-CEB7-E844-92E4-0542E4871818}" destId="{BBADDF13-406B-994F-8635-4F1F1CB40742}" srcOrd="1" destOrd="0" presId="urn:microsoft.com/office/officeart/2005/8/layout/radial2"/>
    <dgm:cxn modelId="{52B6D77B-9EE2-4846-BE40-C53B673DE047}" type="presParOf" srcId="{3C90F133-3B6A-4640-95C2-D40FA5373787}" destId="{795A8F0E-C1C0-854A-BCFF-293FCF60430F}" srcOrd="1" destOrd="0" presId="urn:microsoft.com/office/officeart/2005/8/layout/radial2"/>
    <dgm:cxn modelId="{20117616-F29C-0543-814B-AE4351EA4F48}" type="presParOf" srcId="{3C90F133-3B6A-4640-95C2-D40FA5373787}" destId="{2E698511-CED7-CA45-B10B-175D11AC2BCF}" srcOrd="2" destOrd="0" presId="urn:microsoft.com/office/officeart/2005/8/layout/radial2"/>
    <dgm:cxn modelId="{03E7CF73-632A-9E41-84BC-E95B52EEDDD9}" type="presParOf" srcId="{2E698511-CED7-CA45-B10B-175D11AC2BCF}" destId="{23DFCE63-C904-0941-92B5-0BBC00830857}" srcOrd="0" destOrd="0" presId="urn:microsoft.com/office/officeart/2005/8/layout/radial2"/>
    <dgm:cxn modelId="{EE017AFD-0BF5-A640-A79E-A2AD4C7E41DE}" type="presParOf" srcId="{2E698511-CED7-CA45-B10B-175D11AC2BCF}" destId="{72F33294-5A67-494E-96A8-237B655ED125}" srcOrd="1" destOrd="0" presId="urn:microsoft.com/office/officeart/2005/8/layout/radial2"/>
    <dgm:cxn modelId="{83262310-6EA6-404D-905D-E68242FB9E47}" type="presParOf" srcId="{3C90F133-3B6A-4640-95C2-D40FA5373787}" destId="{CDFFAEF8-9F35-9D4A-A142-427D23E0F5CE}" srcOrd="3" destOrd="0" presId="urn:microsoft.com/office/officeart/2005/8/layout/radial2"/>
    <dgm:cxn modelId="{8FDC4957-2992-494A-B5C8-47766B075421}" type="presParOf" srcId="{3C90F133-3B6A-4640-95C2-D40FA5373787}" destId="{51CA59FD-09CF-6645-97B2-DA164A10CA30}" srcOrd="4" destOrd="0" presId="urn:microsoft.com/office/officeart/2005/8/layout/radial2"/>
    <dgm:cxn modelId="{2FC0072C-3E6A-D942-A0E4-2263E5A7EB30}" type="presParOf" srcId="{51CA59FD-09CF-6645-97B2-DA164A10CA30}" destId="{D12CFEB2-2FE0-6347-A2E7-F37D2DFB8CCF}" srcOrd="0" destOrd="0" presId="urn:microsoft.com/office/officeart/2005/8/layout/radial2"/>
    <dgm:cxn modelId="{1D0C1300-231C-9C48-B2D0-6B8958398F32}" type="presParOf" srcId="{51CA59FD-09CF-6645-97B2-DA164A10CA30}" destId="{78C351B0-BAB4-B74A-ADE9-24B368DA6ECB}" srcOrd="1" destOrd="0" presId="urn:microsoft.com/office/officeart/2005/8/layout/radial2"/>
    <dgm:cxn modelId="{43E11EEC-E060-C149-8D07-5C69CD5F16B9}" type="presParOf" srcId="{3C90F133-3B6A-4640-95C2-D40FA5373787}" destId="{A31F19EE-05FB-BB46-A7E5-90308A220271}" srcOrd="5" destOrd="0" presId="urn:microsoft.com/office/officeart/2005/8/layout/radial2"/>
    <dgm:cxn modelId="{26A181BC-AB6F-BD48-9478-D01D7AF3855E}" type="presParOf" srcId="{3C90F133-3B6A-4640-95C2-D40FA5373787}" destId="{584600D4-FA71-1C4D-9509-3F852B6685B4}" srcOrd="6" destOrd="0" presId="urn:microsoft.com/office/officeart/2005/8/layout/radial2"/>
    <dgm:cxn modelId="{2F41C693-8DE0-3044-ADC0-EA604C8682BC}" type="presParOf" srcId="{584600D4-FA71-1C4D-9509-3F852B6685B4}" destId="{1E532A1C-5D30-7641-A74B-14DE9426D6FD}" srcOrd="0" destOrd="0" presId="urn:microsoft.com/office/officeart/2005/8/layout/radial2"/>
    <dgm:cxn modelId="{B692A061-5526-7F41-916B-147F88A7BAF1}" type="presParOf" srcId="{584600D4-FA71-1C4D-9509-3F852B6685B4}" destId="{1BDD7B64-3817-0949-9FA2-3F7D2613FF5B}" srcOrd="1" destOrd="0" presId="urn:microsoft.com/office/officeart/2005/8/layout/radial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DF203-874C-0743-8A7D-659630A82E54}">
      <dsp:nvSpPr>
        <dsp:cNvPr id="0" name=""/>
        <dsp:cNvSpPr/>
      </dsp:nvSpPr>
      <dsp:spPr>
        <a:xfrm>
          <a:off x="588389" y="0"/>
          <a:ext cx="3742109" cy="3742109"/>
        </a:xfrm>
        <a:prstGeom prst="diamond">
          <a:avLst/>
        </a:prstGeom>
        <a:solidFill>
          <a:srgbClr val="69C3CA"/>
        </a:solidFill>
        <a:ln>
          <a:noFill/>
        </a:ln>
        <a:effectLst/>
      </dsp:spPr>
      <dsp:style>
        <a:lnRef idx="0">
          <a:scrgbClr r="0" g="0" b="0"/>
        </a:lnRef>
        <a:fillRef idx="1">
          <a:scrgbClr r="0" g="0" b="0"/>
        </a:fillRef>
        <a:effectRef idx="0">
          <a:scrgbClr r="0" g="0" b="0"/>
        </a:effectRef>
        <a:fontRef idx="minor"/>
      </dsp:style>
    </dsp:sp>
    <dsp:sp modelId="{047D573A-176E-184A-8B6D-EB28A2E8CD8D}">
      <dsp:nvSpPr>
        <dsp:cNvPr id="0" name=""/>
        <dsp:cNvSpPr/>
      </dsp:nvSpPr>
      <dsp:spPr>
        <a:xfrm>
          <a:off x="943889" y="355500"/>
          <a:ext cx="1459422" cy="1459422"/>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a:solidFill>
                <a:schemeClr val="accent2"/>
              </a:solidFill>
              <a:latin typeface="Segoe UI" panose="020B0502040204020203" pitchFamily="34" charset="0"/>
              <a:cs typeface="Segoe UI" panose="020B0502040204020203" pitchFamily="34" charset="0"/>
            </a:rPr>
            <a:t>1. Your strategic priorities</a:t>
          </a:r>
        </a:p>
      </dsp:txBody>
      <dsp:txXfrm>
        <a:off x="1015132" y="426743"/>
        <a:ext cx="1316936" cy="1316936"/>
      </dsp:txXfrm>
    </dsp:sp>
    <dsp:sp modelId="{D82E3332-05E3-EF48-9D85-9C7474D5D891}">
      <dsp:nvSpPr>
        <dsp:cNvPr id="0" name=""/>
        <dsp:cNvSpPr/>
      </dsp:nvSpPr>
      <dsp:spPr>
        <a:xfrm>
          <a:off x="2515575" y="355500"/>
          <a:ext cx="1459422" cy="1459422"/>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4"/>
              </a:solidFill>
              <a:latin typeface="Segoe UI" panose="020B0502040204020203" pitchFamily="34" charset="0"/>
              <a:cs typeface="Segoe UI" panose="020B0502040204020203" pitchFamily="34" charset="0"/>
            </a:rPr>
            <a:t>2. Your reporting needs</a:t>
          </a:r>
        </a:p>
      </dsp:txBody>
      <dsp:txXfrm>
        <a:off x="2586818" y="426743"/>
        <a:ext cx="1316936" cy="1316936"/>
      </dsp:txXfrm>
    </dsp:sp>
    <dsp:sp modelId="{1DA4BCCD-F3FC-5C43-BEB7-CF27D23E0995}">
      <dsp:nvSpPr>
        <dsp:cNvPr id="0" name=""/>
        <dsp:cNvSpPr/>
      </dsp:nvSpPr>
      <dsp:spPr>
        <a:xfrm>
          <a:off x="943889" y="1927186"/>
          <a:ext cx="1459422" cy="1459422"/>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solidFill>
              <a:latin typeface="Segoe UI" panose="020B0502040204020203" pitchFamily="34" charset="0"/>
              <a:cs typeface="Segoe UI" panose="020B0502040204020203" pitchFamily="34" charset="0"/>
            </a:rPr>
            <a:t>3. What’s feasible?</a:t>
          </a:r>
        </a:p>
      </dsp:txBody>
      <dsp:txXfrm>
        <a:off x="1015132" y="1998429"/>
        <a:ext cx="1316936" cy="1316936"/>
      </dsp:txXfrm>
    </dsp:sp>
    <dsp:sp modelId="{C47E6BD7-06D3-DE46-BA3E-E4BC6BAF5C12}">
      <dsp:nvSpPr>
        <dsp:cNvPr id="0" name=""/>
        <dsp:cNvSpPr/>
      </dsp:nvSpPr>
      <dsp:spPr>
        <a:xfrm>
          <a:off x="2515575" y="1927186"/>
          <a:ext cx="1459422" cy="1459422"/>
        </a:xfrm>
        <a:prstGeom prst="round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6"/>
              </a:solidFill>
              <a:latin typeface="Segoe UI" panose="020B0502040204020203" pitchFamily="34" charset="0"/>
              <a:cs typeface="Segoe UI" panose="020B0502040204020203" pitchFamily="34" charset="0"/>
            </a:rPr>
            <a:t>4. What’s practical?</a:t>
          </a:r>
        </a:p>
      </dsp:txBody>
      <dsp:txXfrm>
        <a:off x="2586818" y="1998429"/>
        <a:ext cx="1316936" cy="1316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19EE-05FB-BB46-A7E5-90308A220271}">
      <dsp:nvSpPr>
        <dsp:cNvPr id="0" name=""/>
        <dsp:cNvSpPr/>
      </dsp:nvSpPr>
      <dsp:spPr>
        <a:xfrm rot="2562650">
          <a:off x="2268457" y="3432179"/>
          <a:ext cx="740151" cy="58623"/>
        </a:xfrm>
        <a:custGeom>
          <a:avLst/>
          <a:gdLst/>
          <a:ahLst/>
          <a:cxnLst/>
          <a:rect l="0" t="0" r="0" b="0"/>
          <a:pathLst>
            <a:path>
              <a:moveTo>
                <a:pt x="0" y="29311"/>
              </a:moveTo>
              <a:lnTo>
                <a:pt x="740151" y="293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FFAEF8-9F35-9D4A-A142-427D23E0F5CE}">
      <dsp:nvSpPr>
        <dsp:cNvPr id="0" name=""/>
        <dsp:cNvSpPr/>
      </dsp:nvSpPr>
      <dsp:spPr>
        <a:xfrm>
          <a:off x="2366606" y="2420609"/>
          <a:ext cx="823222" cy="58623"/>
        </a:xfrm>
        <a:custGeom>
          <a:avLst/>
          <a:gdLst/>
          <a:ahLst/>
          <a:cxnLst/>
          <a:rect l="0" t="0" r="0" b="0"/>
          <a:pathLst>
            <a:path>
              <a:moveTo>
                <a:pt x="0" y="29311"/>
              </a:moveTo>
              <a:lnTo>
                <a:pt x="823222" y="293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A8F0E-C1C0-854A-BCFF-293FCF60430F}">
      <dsp:nvSpPr>
        <dsp:cNvPr id="0" name=""/>
        <dsp:cNvSpPr/>
      </dsp:nvSpPr>
      <dsp:spPr>
        <a:xfrm rot="19037350">
          <a:off x="2268457" y="1409039"/>
          <a:ext cx="740151" cy="58623"/>
        </a:xfrm>
        <a:custGeom>
          <a:avLst/>
          <a:gdLst/>
          <a:ahLst/>
          <a:cxnLst/>
          <a:rect l="0" t="0" r="0" b="0"/>
          <a:pathLst>
            <a:path>
              <a:moveTo>
                <a:pt x="0" y="29311"/>
              </a:moveTo>
              <a:lnTo>
                <a:pt x="740151" y="293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DDF13-406B-994F-8635-4F1F1CB40742}">
      <dsp:nvSpPr>
        <dsp:cNvPr id="0" name=""/>
        <dsp:cNvSpPr/>
      </dsp:nvSpPr>
      <dsp:spPr>
        <a:xfrm>
          <a:off x="365742" y="1272941"/>
          <a:ext cx="2353958" cy="235395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FCE63-C904-0941-92B5-0BBC00830857}">
      <dsp:nvSpPr>
        <dsp:cNvPr id="0" name=""/>
        <dsp:cNvSpPr/>
      </dsp:nvSpPr>
      <dsp:spPr>
        <a:xfrm>
          <a:off x="2723169" y="2135"/>
          <a:ext cx="1412375" cy="141237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Segoe UI" panose="020B0502040204020203" pitchFamily="34" charset="0"/>
              <a:cs typeface="Segoe UI" panose="020B0502040204020203" pitchFamily="34" charset="0"/>
            </a:rPr>
            <a:t>1. Measuring what you need to measure</a:t>
          </a:r>
        </a:p>
      </dsp:txBody>
      <dsp:txXfrm>
        <a:off x="2930007" y="208973"/>
        <a:ext cx="998699" cy="998699"/>
      </dsp:txXfrm>
    </dsp:sp>
    <dsp:sp modelId="{D12CFEB2-2FE0-6347-A2E7-F37D2DFB8CCF}">
      <dsp:nvSpPr>
        <dsp:cNvPr id="0" name=""/>
        <dsp:cNvSpPr/>
      </dsp:nvSpPr>
      <dsp:spPr>
        <a:xfrm>
          <a:off x="3189829" y="1743733"/>
          <a:ext cx="1412375" cy="141237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Segoe UI" panose="020B0502040204020203" pitchFamily="34" charset="0"/>
              <a:cs typeface="Segoe UI" panose="020B0502040204020203" pitchFamily="34" charset="0"/>
            </a:rPr>
            <a:t>2. Measuring what is feasible to measure</a:t>
          </a:r>
        </a:p>
      </dsp:txBody>
      <dsp:txXfrm>
        <a:off x="3396667" y="1950571"/>
        <a:ext cx="998699" cy="998699"/>
      </dsp:txXfrm>
    </dsp:sp>
    <dsp:sp modelId="{1E532A1C-5D30-7641-A74B-14DE9426D6FD}">
      <dsp:nvSpPr>
        <dsp:cNvPr id="0" name=""/>
        <dsp:cNvSpPr/>
      </dsp:nvSpPr>
      <dsp:spPr>
        <a:xfrm>
          <a:off x="2723169" y="3485331"/>
          <a:ext cx="1412375" cy="141237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a:latin typeface="Segoe UI" panose="020B0502040204020203" pitchFamily="34" charset="0"/>
              <a:cs typeface="Segoe UI" panose="020B0502040204020203" pitchFamily="34" charset="0"/>
            </a:rPr>
            <a:t>3. Measuring outcomes that will be trusted</a:t>
          </a:r>
        </a:p>
      </dsp:txBody>
      <dsp:txXfrm>
        <a:off x="2930007" y="3692169"/>
        <a:ext cx="998699" cy="998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19EE-05FB-BB46-A7E5-90308A220271}">
      <dsp:nvSpPr>
        <dsp:cNvPr id="0" name=""/>
        <dsp:cNvSpPr/>
      </dsp:nvSpPr>
      <dsp:spPr>
        <a:xfrm rot="2562650">
          <a:off x="2268457" y="3432179"/>
          <a:ext cx="740151" cy="58623"/>
        </a:xfrm>
        <a:custGeom>
          <a:avLst/>
          <a:gdLst/>
          <a:ahLst/>
          <a:cxnLst/>
          <a:rect l="0" t="0" r="0" b="0"/>
          <a:pathLst>
            <a:path>
              <a:moveTo>
                <a:pt x="0" y="29311"/>
              </a:moveTo>
              <a:lnTo>
                <a:pt x="740151" y="293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FFAEF8-9F35-9D4A-A142-427D23E0F5CE}">
      <dsp:nvSpPr>
        <dsp:cNvPr id="0" name=""/>
        <dsp:cNvSpPr/>
      </dsp:nvSpPr>
      <dsp:spPr>
        <a:xfrm>
          <a:off x="2366606" y="2420609"/>
          <a:ext cx="823222" cy="58623"/>
        </a:xfrm>
        <a:custGeom>
          <a:avLst/>
          <a:gdLst/>
          <a:ahLst/>
          <a:cxnLst/>
          <a:rect l="0" t="0" r="0" b="0"/>
          <a:pathLst>
            <a:path>
              <a:moveTo>
                <a:pt x="0" y="29311"/>
              </a:moveTo>
              <a:lnTo>
                <a:pt x="823222" y="293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A8F0E-C1C0-854A-BCFF-293FCF60430F}">
      <dsp:nvSpPr>
        <dsp:cNvPr id="0" name=""/>
        <dsp:cNvSpPr/>
      </dsp:nvSpPr>
      <dsp:spPr>
        <a:xfrm rot="19037350">
          <a:off x="2268457" y="1409039"/>
          <a:ext cx="740151" cy="58623"/>
        </a:xfrm>
        <a:custGeom>
          <a:avLst/>
          <a:gdLst/>
          <a:ahLst/>
          <a:cxnLst/>
          <a:rect l="0" t="0" r="0" b="0"/>
          <a:pathLst>
            <a:path>
              <a:moveTo>
                <a:pt x="0" y="29311"/>
              </a:moveTo>
              <a:lnTo>
                <a:pt x="740151" y="2931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DDF13-406B-994F-8635-4F1F1CB40742}">
      <dsp:nvSpPr>
        <dsp:cNvPr id="0" name=""/>
        <dsp:cNvSpPr/>
      </dsp:nvSpPr>
      <dsp:spPr>
        <a:xfrm>
          <a:off x="365742" y="1272941"/>
          <a:ext cx="2353958" cy="235395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FCE63-C904-0941-92B5-0BBC00830857}">
      <dsp:nvSpPr>
        <dsp:cNvPr id="0" name=""/>
        <dsp:cNvSpPr/>
      </dsp:nvSpPr>
      <dsp:spPr>
        <a:xfrm>
          <a:off x="2723169" y="2135"/>
          <a:ext cx="1412375" cy="1412375"/>
        </a:xfrm>
        <a:prstGeom prst="ellipse">
          <a:avLst/>
        </a:prstGeom>
        <a:solidFill>
          <a:schemeClr val="accent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74859"/>
              </a:solidFill>
              <a:latin typeface="Segoe UI" panose="020B0502040204020203" pitchFamily="34" charset="0"/>
              <a:cs typeface="Segoe UI" panose="020B0502040204020203" pitchFamily="34" charset="0"/>
            </a:rPr>
            <a:t>1. Measuring what you need to measure</a:t>
          </a:r>
        </a:p>
      </dsp:txBody>
      <dsp:txXfrm>
        <a:off x="2930007" y="208973"/>
        <a:ext cx="998699" cy="998699"/>
      </dsp:txXfrm>
    </dsp:sp>
    <dsp:sp modelId="{D12CFEB2-2FE0-6347-A2E7-F37D2DFB8CCF}">
      <dsp:nvSpPr>
        <dsp:cNvPr id="0" name=""/>
        <dsp:cNvSpPr/>
      </dsp:nvSpPr>
      <dsp:spPr>
        <a:xfrm>
          <a:off x="3189829" y="1743733"/>
          <a:ext cx="1412375" cy="141237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A6A6A6"/>
              </a:solidFill>
              <a:latin typeface="Segoe UI" panose="020B0502040204020203" pitchFamily="34" charset="0"/>
              <a:cs typeface="Segoe UI" panose="020B0502040204020203" pitchFamily="34" charset="0"/>
            </a:rPr>
            <a:t>2. Measuring what is feasible to measure</a:t>
          </a:r>
        </a:p>
      </dsp:txBody>
      <dsp:txXfrm>
        <a:off x="3396667" y="1950571"/>
        <a:ext cx="998699" cy="998699"/>
      </dsp:txXfrm>
    </dsp:sp>
    <dsp:sp modelId="{1E532A1C-5D30-7641-A74B-14DE9426D6FD}">
      <dsp:nvSpPr>
        <dsp:cNvPr id="0" name=""/>
        <dsp:cNvSpPr/>
      </dsp:nvSpPr>
      <dsp:spPr>
        <a:xfrm>
          <a:off x="2723169" y="3485331"/>
          <a:ext cx="1412375" cy="1412375"/>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A6A6A6"/>
              </a:solidFill>
              <a:latin typeface="Segoe UI" panose="020B0502040204020203" pitchFamily="34" charset="0"/>
              <a:cs typeface="Segoe UI" panose="020B0502040204020203" pitchFamily="34" charset="0"/>
            </a:rPr>
            <a:t>3. Measuring outcomes that will be trusted</a:t>
          </a:r>
        </a:p>
      </dsp:txBody>
      <dsp:txXfrm>
        <a:off x="2930007" y="3692169"/>
        <a:ext cx="998699" cy="998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19EE-05FB-BB46-A7E5-90308A220271}">
      <dsp:nvSpPr>
        <dsp:cNvPr id="0" name=""/>
        <dsp:cNvSpPr/>
      </dsp:nvSpPr>
      <dsp:spPr>
        <a:xfrm rot="2534881">
          <a:off x="2345046" y="3457403"/>
          <a:ext cx="749115" cy="61611"/>
        </a:xfrm>
        <a:custGeom>
          <a:avLst/>
          <a:gdLst/>
          <a:ahLst/>
          <a:cxnLst/>
          <a:rect l="0" t="0" r="0" b="0"/>
          <a:pathLst>
            <a:path>
              <a:moveTo>
                <a:pt x="0" y="30805"/>
              </a:moveTo>
              <a:lnTo>
                <a:pt x="749115" y="308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FFAEF8-9F35-9D4A-A142-427D23E0F5CE}">
      <dsp:nvSpPr>
        <dsp:cNvPr id="0" name=""/>
        <dsp:cNvSpPr/>
      </dsp:nvSpPr>
      <dsp:spPr>
        <a:xfrm>
          <a:off x="2442341" y="2419115"/>
          <a:ext cx="845088" cy="61611"/>
        </a:xfrm>
        <a:custGeom>
          <a:avLst/>
          <a:gdLst/>
          <a:ahLst/>
          <a:cxnLst/>
          <a:rect l="0" t="0" r="0" b="0"/>
          <a:pathLst>
            <a:path>
              <a:moveTo>
                <a:pt x="0" y="30805"/>
              </a:moveTo>
              <a:lnTo>
                <a:pt x="845088" y="308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A8F0E-C1C0-854A-BCFF-293FCF60430F}">
      <dsp:nvSpPr>
        <dsp:cNvPr id="0" name=""/>
        <dsp:cNvSpPr/>
      </dsp:nvSpPr>
      <dsp:spPr>
        <a:xfrm rot="19065119">
          <a:off x="2345046" y="1380826"/>
          <a:ext cx="749115" cy="61611"/>
        </a:xfrm>
        <a:custGeom>
          <a:avLst/>
          <a:gdLst/>
          <a:ahLst/>
          <a:cxnLst/>
          <a:rect l="0" t="0" r="0" b="0"/>
          <a:pathLst>
            <a:path>
              <a:moveTo>
                <a:pt x="0" y="30805"/>
              </a:moveTo>
              <a:lnTo>
                <a:pt x="749115" y="308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DDF13-406B-994F-8635-4F1F1CB40742}">
      <dsp:nvSpPr>
        <dsp:cNvPr id="0" name=""/>
        <dsp:cNvSpPr/>
      </dsp:nvSpPr>
      <dsp:spPr>
        <a:xfrm>
          <a:off x="339483" y="1212945"/>
          <a:ext cx="2473950" cy="247395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FCE63-C904-0941-92B5-0BBC00830857}">
      <dsp:nvSpPr>
        <dsp:cNvPr id="0" name=""/>
        <dsp:cNvSpPr/>
      </dsp:nvSpPr>
      <dsp:spPr>
        <a:xfrm>
          <a:off x="2816992" y="1758"/>
          <a:ext cx="1384936" cy="1384936"/>
        </a:xfrm>
        <a:prstGeom prst="ellips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solidFill>
                <a:srgbClr val="A6A6A6"/>
              </a:solidFill>
              <a:latin typeface="Segoe UI" panose="020B0502040204020203" pitchFamily="34" charset="0"/>
              <a:cs typeface="Segoe UI" panose="020B0502040204020203" pitchFamily="34" charset="0"/>
            </a:rPr>
            <a:t>1. Measuring what you need to measure</a:t>
          </a:r>
        </a:p>
      </dsp:txBody>
      <dsp:txXfrm>
        <a:off x="3019811" y="204577"/>
        <a:ext cx="979298" cy="979298"/>
      </dsp:txXfrm>
    </dsp:sp>
    <dsp:sp modelId="{D12CFEB2-2FE0-6347-A2E7-F37D2DFB8CCF}">
      <dsp:nvSpPr>
        <dsp:cNvPr id="0" name=""/>
        <dsp:cNvSpPr/>
      </dsp:nvSpPr>
      <dsp:spPr>
        <a:xfrm>
          <a:off x="3287429" y="1757452"/>
          <a:ext cx="1384936" cy="1384936"/>
        </a:xfrm>
        <a:prstGeom prst="ellipse">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74859"/>
              </a:solidFill>
              <a:latin typeface="Segoe UI" panose="020B0502040204020203" pitchFamily="34" charset="0"/>
              <a:cs typeface="Segoe UI" panose="020B0502040204020203" pitchFamily="34" charset="0"/>
            </a:rPr>
            <a:t>2. Measuring what is feasible to measure</a:t>
          </a:r>
        </a:p>
      </dsp:txBody>
      <dsp:txXfrm>
        <a:off x="3490248" y="1960271"/>
        <a:ext cx="979298" cy="979298"/>
      </dsp:txXfrm>
    </dsp:sp>
    <dsp:sp modelId="{1E532A1C-5D30-7641-A74B-14DE9426D6FD}">
      <dsp:nvSpPr>
        <dsp:cNvPr id="0" name=""/>
        <dsp:cNvSpPr/>
      </dsp:nvSpPr>
      <dsp:spPr>
        <a:xfrm>
          <a:off x="2816992" y="3513147"/>
          <a:ext cx="1384936" cy="138493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rgbClr val="A6A6A6"/>
              </a:solidFill>
              <a:latin typeface="Segoe UI" panose="020B0502040204020203" pitchFamily="34" charset="0"/>
              <a:cs typeface="Segoe UI" panose="020B0502040204020203" pitchFamily="34" charset="0"/>
            </a:rPr>
            <a:t>3. Measuring outcomes that will be trusted</a:t>
          </a:r>
        </a:p>
      </dsp:txBody>
      <dsp:txXfrm>
        <a:off x="3019811" y="3715966"/>
        <a:ext cx="979298" cy="979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F19EE-05FB-BB46-A7E5-90308A220271}">
      <dsp:nvSpPr>
        <dsp:cNvPr id="0" name=""/>
        <dsp:cNvSpPr/>
      </dsp:nvSpPr>
      <dsp:spPr>
        <a:xfrm rot="2534881">
          <a:off x="2345046" y="3457403"/>
          <a:ext cx="749115" cy="61611"/>
        </a:xfrm>
        <a:custGeom>
          <a:avLst/>
          <a:gdLst/>
          <a:ahLst/>
          <a:cxnLst/>
          <a:rect l="0" t="0" r="0" b="0"/>
          <a:pathLst>
            <a:path>
              <a:moveTo>
                <a:pt x="0" y="30805"/>
              </a:moveTo>
              <a:lnTo>
                <a:pt x="749115" y="308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FFAEF8-9F35-9D4A-A142-427D23E0F5CE}">
      <dsp:nvSpPr>
        <dsp:cNvPr id="0" name=""/>
        <dsp:cNvSpPr/>
      </dsp:nvSpPr>
      <dsp:spPr>
        <a:xfrm>
          <a:off x="2442341" y="2419115"/>
          <a:ext cx="845088" cy="61611"/>
        </a:xfrm>
        <a:custGeom>
          <a:avLst/>
          <a:gdLst/>
          <a:ahLst/>
          <a:cxnLst/>
          <a:rect l="0" t="0" r="0" b="0"/>
          <a:pathLst>
            <a:path>
              <a:moveTo>
                <a:pt x="0" y="30805"/>
              </a:moveTo>
              <a:lnTo>
                <a:pt x="845088" y="308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A8F0E-C1C0-854A-BCFF-293FCF60430F}">
      <dsp:nvSpPr>
        <dsp:cNvPr id="0" name=""/>
        <dsp:cNvSpPr/>
      </dsp:nvSpPr>
      <dsp:spPr>
        <a:xfrm rot="19065119">
          <a:off x="2345046" y="1380826"/>
          <a:ext cx="749115" cy="61611"/>
        </a:xfrm>
        <a:custGeom>
          <a:avLst/>
          <a:gdLst/>
          <a:ahLst/>
          <a:cxnLst/>
          <a:rect l="0" t="0" r="0" b="0"/>
          <a:pathLst>
            <a:path>
              <a:moveTo>
                <a:pt x="0" y="30805"/>
              </a:moveTo>
              <a:lnTo>
                <a:pt x="749115" y="308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DDF13-406B-994F-8635-4F1F1CB40742}">
      <dsp:nvSpPr>
        <dsp:cNvPr id="0" name=""/>
        <dsp:cNvSpPr/>
      </dsp:nvSpPr>
      <dsp:spPr>
        <a:xfrm>
          <a:off x="339483" y="1212945"/>
          <a:ext cx="2473950" cy="247395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FCE63-C904-0941-92B5-0BBC00830857}">
      <dsp:nvSpPr>
        <dsp:cNvPr id="0" name=""/>
        <dsp:cNvSpPr/>
      </dsp:nvSpPr>
      <dsp:spPr>
        <a:xfrm>
          <a:off x="2816992" y="1758"/>
          <a:ext cx="1384936" cy="1384936"/>
        </a:xfrm>
        <a:prstGeom prst="ellipse">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solidFill>
                <a:srgbClr val="A6A6A6"/>
              </a:solidFill>
              <a:latin typeface="Segoe UI" panose="020B0502040204020203" pitchFamily="34" charset="0"/>
              <a:cs typeface="Segoe UI" panose="020B0502040204020203" pitchFamily="34" charset="0"/>
            </a:rPr>
            <a:t>1. Measuring what you need to measure</a:t>
          </a:r>
        </a:p>
      </dsp:txBody>
      <dsp:txXfrm>
        <a:off x="3019811" y="204577"/>
        <a:ext cx="979298" cy="979298"/>
      </dsp:txXfrm>
    </dsp:sp>
    <dsp:sp modelId="{D12CFEB2-2FE0-6347-A2E7-F37D2DFB8CCF}">
      <dsp:nvSpPr>
        <dsp:cNvPr id="0" name=""/>
        <dsp:cNvSpPr/>
      </dsp:nvSpPr>
      <dsp:spPr>
        <a:xfrm>
          <a:off x="3287429" y="1757452"/>
          <a:ext cx="1384936" cy="1384936"/>
        </a:xfrm>
        <a:prstGeom prst="ellipse">
          <a:avLst/>
        </a:prstGeom>
        <a:no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0" kern="1200">
              <a:solidFill>
                <a:srgbClr val="A6A6A6"/>
              </a:solidFill>
              <a:latin typeface="Segoe UI" panose="020B0502040204020203" pitchFamily="34" charset="0"/>
              <a:cs typeface="Segoe UI" panose="020B0502040204020203" pitchFamily="34" charset="0"/>
            </a:rPr>
            <a:t>2. Measuring what is feasible to measure</a:t>
          </a:r>
        </a:p>
      </dsp:txBody>
      <dsp:txXfrm>
        <a:off x="3490248" y="1960271"/>
        <a:ext cx="979298" cy="979298"/>
      </dsp:txXfrm>
    </dsp:sp>
    <dsp:sp modelId="{1E532A1C-5D30-7641-A74B-14DE9426D6FD}">
      <dsp:nvSpPr>
        <dsp:cNvPr id="0" name=""/>
        <dsp:cNvSpPr/>
      </dsp:nvSpPr>
      <dsp:spPr>
        <a:xfrm>
          <a:off x="2816992" y="3513147"/>
          <a:ext cx="1384936" cy="1384936"/>
        </a:xfrm>
        <a:prstGeom prst="ellipse">
          <a:avLst/>
        </a:prstGeom>
        <a:solidFill>
          <a:schemeClr val="accent2"/>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a:solidFill>
                <a:srgbClr val="074859"/>
              </a:solidFill>
              <a:latin typeface="Segoe UI" panose="020B0502040204020203" pitchFamily="34" charset="0"/>
              <a:cs typeface="Segoe UI" panose="020B0502040204020203" pitchFamily="34" charset="0"/>
            </a:rPr>
            <a:t>3. Measuring outcomes that will be trusted</a:t>
          </a:r>
        </a:p>
      </dsp:txBody>
      <dsp:txXfrm>
        <a:off x="3019811" y="3715966"/>
        <a:ext cx="979298" cy="97929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8" name="Shape 488"/>
          <p:cNvSpPr>
            <a:spLocks noGrp="1" noRot="1" noChangeAspect="1"/>
          </p:cNvSpPr>
          <p:nvPr>
            <p:ph type="sldImg"/>
          </p:nvPr>
        </p:nvSpPr>
        <p:spPr>
          <a:xfrm>
            <a:off x="1143000" y="685800"/>
            <a:ext cx="4572000" cy="3429000"/>
          </a:xfrm>
          <a:prstGeom prst="rect">
            <a:avLst/>
          </a:prstGeom>
        </p:spPr>
        <p:txBody>
          <a:bodyPr/>
          <a:lstStyle/>
          <a:p>
            <a:endParaRPr/>
          </a:p>
        </p:txBody>
      </p:sp>
      <p:sp>
        <p:nvSpPr>
          <p:cNvPr id="489" name="Shape 48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xfrm>
            <a:off x="381000" y="685800"/>
            <a:ext cx="6096000" cy="3429000"/>
          </a:xfrm>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xfrm>
            <a:off x="381000" y="685800"/>
            <a:ext cx="6096000" cy="3429000"/>
          </a:xfrm>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xfrm>
            <a:off x="381000" y="685800"/>
            <a:ext cx="6096000" cy="3429000"/>
          </a:xfrm>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Each project has constraints within which it is operating: Limited time, limited budget, limited data access, considerations like data collection burden (on schools or government officials, for example), limitation associated with data collection tools &amp; measures, etc. In our analogy, these are our roadworks, traffic jams, and tolls that are found along our route and that we need to manage in considering how to get to our destination. Each one of these will need to be considered in developing our plan and prioritizing our MEL activities.</a:t>
            </a:r>
          </a:p>
        </p:txBody>
      </p:sp>
    </p:spTree>
    <p:extLst>
      <p:ext uri="{BB962C8B-B14F-4D97-AF65-F5344CB8AC3E}">
        <p14:creationId xmlns:p14="http://schemas.microsoft.com/office/powerpoint/2010/main" val="60599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a:p>
        </p:txBody>
      </p:sp>
    </p:spTree>
    <p:extLst>
      <p:ext uri="{BB962C8B-B14F-4D97-AF65-F5344CB8AC3E}">
        <p14:creationId xmlns:p14="http://schemas.microsoft.com/office/powerpoint/2010/main" val="217705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9654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4915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solidFill>
                  <a:srgbClr val="074859"/>
                </a:solidFill>
                <a:ea typeface="+mn-lt"/>
                <a:cs typeface="+mn-lt"/>
              </a:rPr>
              <a:t>The tab can be used as a </a:t>
            </a:r>
            <a:r>
              <a:rPr lang="en-GB" b="1" dirty="0">
                <a:solidFill>
                  <a:srgbClr val="074859"/>
                </a:solidFill>
                <a:ea typeface="+mn-lt"/>
                <a:cs typeface="+mn-lt"/>
              </a:rPr>
              <a:t>database</a:t>
            </a:r>
            <a:r>
              <a:rPr lang="en-GB" dirty="0">
                <a:solidFill>
                  <a:srgbClr val="074859"/>
                </a:solidFill>
                <a:ea typeface="+mn-lt"/>
                <a:cs typeface="+mn-lt"/>
              </a:rPr>
              <a:t> (in the columns to the right of the “Owner” column) where the monitoring data is recorded according to the frequency specified. This enables all monitoring data to be stored in one location, facilitating its analysis and eventually reporting.</a:t>
            </a:r>
            <a:endParaRPr lang="en-US" dirty="0"/>
          </a:p>
        </p:txBody>
      </p:sp>
    </p:spTree>
    <p:extLst>
      <p:ext uri="{BB962C8B-B14F-4D97-AF65-F5344CB8AC3E}">
        <p14:creationId xmlns:p14="http://schemas.microsoft.com/office/powerpoint/2010/main" val="1914992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solidFill>
                  <a:srgbClr val="074859"/>
                </a:solidFill>
                <a:ea typeface="+mn-lt"/>
                <a:cs typeface="+mn-lt"/>
              </a:rPr>
              <a:t>The tab can be used as a </a:t>
            </a:r>
            <a:r>
              <a:rPr lang="en-GB" b="1">
                <a:solidFill>
                  <a:srgbClr val="074859"/>
                </a:solidFill>
                <a:ea typeface="+mn-lt"/>
                <a:cs typeface="+mn-lt"/>
              </a:rPr>
              <a:t>database</a:t>
            </a:r>
            <a:r>
              <a:rPr lang="en-GB">
                <a:solidFill>
                  <a:srgbClr val="074859"/>
                </a:solidFill>
                <a:ea typeface="+mn-lt"/>
                <a:cs typeface="+mn-lt"/>
              </a:rPr>
              <a:t> (in the columns to the right of the “Owner” column) where the monitoring data is recorded according to the frequency specified. This enables all monitoring data to be stored in one location, facilitating its analysis and eventually reporting.</a:t>
            </a:r>
            <a:endParaRPr lang="en-US"/>
          </a:p>
        </p:txBody>
      </p:sp>
    </p:spTree>
    <p:extLst>
      <p:ext uri="{BB962C8B-B14F-4D97-AF65-F5344CB8AC3E}">
        <p14:creationId xmlns:p14="http://schemas.microsoft.com/office/powerpoint/2010/main" val="45289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3929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960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2177051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1993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7249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155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DC11D976-730B-4E18-B6A3-FE42E1EA35A1}" type="slidenum">
              <a:rPr lang="en-US" smtClean="0"/>
              <a:t>36</a:t>
            </a:fld>
            <a:endParaRPr lang="en-US"/>
          </a:p>
        </p:txBody>
      </p:sp>
    </p:spTree>
    <p:extLst>
      <p:ext uri="{BB962C8B-B14F-4D97-AF65-F5344CB8AC3E}">
        <p14:creationId xmlns:p14="http://schemas.microsoft.com/office/powerpoint/2010/main" val="1383589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8257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532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35578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287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hape 558"/>
          <p:cNvSpPr>
            <a:spLocks noGrp="1" noRot="1" noChangeAspect="1"/>
          </p:cNvSpPr>
          <p:nvPr>
            <p:ph type="sldImg"/>
          </p:nvPr>
        </p:nvSpPr>
        <p:spPr>
          <a:xfrm>
            <a:off x="381000" y="685800"/>
            <a:ext cx="6096000" cy="3429000"/>
          </a:xfrm>
          <a:prstGeom prst="rect">
            <a:avLst/>
          </a:prstGeom>
        </p:spPr>
        <p:txBody>
          <a:bodyPr/>
          <a:lstStyle/>
          <a:p>
            <a:endParaRPr/>
          </a:p>
        </p:txBody>
      </p:sp>
      <p:sp>
        <p:nvSpPr>
          <p:cNvPr id="559" name="Shape 559"/>
          <p:cNvSpPr>
            <a:spLocks noGrp="1"/>
          </p:cNvSpPr>
          <p:nvPr>
            <p:ph type="body" sz="quarter" idx="1"/>
          </p:nvPr>
        </p:nvSpPr>
        <p:spPr>
          <a:prstGeom prst="rect">
            <a:avLst/>
          </a:prstGeo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654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578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2744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C11D976-730B-4E18-B6A3-FE42E1EA35A1}" type="slidenum">
              <a:rPr lang="en-US" smtClean="0"/>
              <a:t>11</a:t>
            </a:fld>
            <a:endParaRPr lang="en-US"/>
          </a:p>
        </p:txBody>
      </p:sp>
    </p:spTree>
    <p:extLst>
      <p:ext uri="{BB962C8B-B14F-4D97-AF65-F5344CB8AC3E}">
        <p14:creationId xmlns:p14="http://schemas.microsoft.com/office/powerpoint/2010/main" val="138358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124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68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solidFill>
                  <a:srgbClr val="074859"/>
                </a:solidFill>
                <a:ea typeface="+mn-lt"/>
                <a:cs typeface="+mn-lt"/>
              </a:rPr>
              <a:t>The tab can be used as a </a:t>
            </a:r>
            <a:r>
              <a:rPr lang="en-GB" b="1" dirty="0">
                <a:solidFill>
                  <a:srgbClr val="074859"/>
                </a:solidFill>
                <a:ea typeface="+mn-lt"/>
                <a:cs typeface="+mn-lt"/>
              </a:rPr>
              <a:t>database</a:t>
            </a:r>
            <a:r>
              <a:rPr lang="en-GB" dirty="0">
                <a:solidFill>
                  <a:srgbClr val="074859"/>
                </a:solidFill>
                <a:ea typeface="+mn-lt"/>
                <a:cs typeface="+mn-lt"/>
              </a:rPr>
              <a:t> (in the columns to the right of the “Owner” column) where the monitoring data is recorded according to the frequency specified. This enables all monitoring data to be stored in one location, facilitating its analysis and eventually reporting.</a:t>
            </a:r>
            <a:endParaRPr lang="en-US" dirty="0"/>
          </a:p>
        </p:txBody>
      </p:sp>
    </p:spTree>
    <p:extLst>
      <p:ext uri="{BB962C8B-B14F-4D97-AF65-F5344CB8AC3E}">
        <p14:creationId xmlns:p14="http://schemas.microsoft.com/office/powerpoint/2010/main" val="301475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12"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2" name="Picture Placeholder 18"/>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93"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94" name="Rectangle 3"/>
          <p:cNvSpPr/>
          <p:nvPr/>
        </p:nvSpPr>
        <p:spPr>
          <a:xfrm>
            <a:off x="7065157" y="3714008"/>
            <a:ext cx="5317343" cy="2716288"/>
          </a:xfrm>
          <a:prstGeom prst="rect">
            <a:avLst/>
          </a:prstGeom>
          <a:solidFill>
            <a:srgbClr val="074859"/>
          </a:solidFill>
          <a:ln w="12700">
            <a:solidFill>
              <a:srgbClr val="053541"/>
            </a:solidFill>
            <a:miter/>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95" name="Picture 14" descr="Picture 14"/>
          <p:cNvPicPr>
            <a:picLocks noChangeAspect="1"/>
          </p:cNvPicPr>
          <p:nvPr/>
        </p:nvPicPr>
        <p:blipFill>
          <a:blip r:embed="rId2"/>
          <a:stretch>
            <a:fillRect/>
          </a:stretch>
        </p:blipFill>
        <p:spPr>
          <a:xfrm>
            <a:off x="7304313" y="3985748"/>
            <a:ext cx="2690081" cy="1024662"/>
          </a:xfrm>
          <a:prstGeom prst="rect">
            <a:avLst/>
          </a:prstGeom>
          <a:ln w="12700">
            <a:miter lim="400000"/>
          </a:ln>
        </p:spPr>
      </p:pic>
      <p:sp>
        <p:nvSpPr>
          <p:cNvPr id="96" name="TextBox 15"/>
          <p:cNvSpPr txBox="1"/>
          <p:nvPr/>
        </p:nvSpPr>
        <p:spPr>
          <a:xfrm>
            <a:off x="7350032" y="5699125"/>
            <a:ext cx="4796248" cy="459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FFFFFF"/>
                </a:solidFill>
                <a:latin typeface="Greycliff CF Bold"/>
                <a:ea typeface="Greycliff CF Bold"/>
                <a:cs typeface="Greycliff CF Bold"/>
                <a:sym typeface="Greycliff CF Bold"/>
              </a:defRPr>
            </a:pPr>
            <a:r>
              <a:t>Collaborate. Innovate. Educate</a:t>
            </a:r>
            <a:r>
              <a:rPr b="1"/>
              <a:t>.</a:t>
            </a:r>
          </a:p>
        </p:txBody>
      </p:sp>
      <p:sp>
        <p:nvSpPr>
          <p:cNvPr id="97" name="Straight Connector 16"/>
          <p:cNvSpPr/>
          <p:nvPr/>
        </p:nvSpPr>
        <p:spPr>
          <a:xfrm>
            <a:off x="7393407" y="5547843"/>
            <a:ext cx="1020261" cy="1"/>
          </a:xfrm>
          <a:prstGeom prst="line">
            <a:avLst/>
          </a:prstGeom>
          <a:ln w="76200">
            <a:solidFill>
              <a:srgbClr val="FFCE37"/>
            </a:solidFill>
            <a:miter/>
          </a:ln>
        </p:spPr>
        <p:txBody>
          <a:bodyPr lIns="45719" rIns="45719"/>
          <a:lstStyle/>
          <a:p>
            <a:endParaRPr/>
          </a:p>
        </p:txBody>
      </p:sp>
      <p:sp>
        <p:nvSpPr>
          <p:cNvPr id="9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105" name="Picture Placeholder 7"/>
          <p:cNvSpPr>
            <a:spLocks noGrp="1"/>
          </p:cNvSpPr>
          <p:nvPr>
            <p:ph type="pic" idx="21"/>
          </p:nvPr>
        </p:nvSpPr>
        <p:spPr>
          <a:xfrm>
            <a:off x="-15506" y="-45719"/>
            <a:ext cx="12207506" cy="5937976"/>
          </a:xfrm>
          <a:prstGeom prst="rect">
            <a:avLst/>
          </a:prstGeom>
        </p:spPr>
        <p:txBody>
          <a:bodyPr lIns="91439" rIns="91439">
            <a:noAutofit/>
          </a:bodyPr>
          <a:lstStyle/>
          <a:p>
            <a:endParaRPr/>
          </a:p>
        </p:txBody>
      </p:sp>
      <p:sp>
        <p:nvSpPr>
          <p:cNvPr id="106" name="Rectangle 22"/>
          <p:cNvSpPr/>
          <p:nvPr/>
        </p:nvSpPr>
        <p:spPr>
          <a:xfrm>
            <a:off x="-15506" y="5861623"/>
            <a:ext cx="12207507" cy="996377"/>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07" name="Add a presentation title"/>
          <p:cNvSpPr txBox="1">
            <a:spLocks noGrp="1"/>
          </p:cNvSpPr>
          <p:nvPr>
            <p:ph type="title" hasCustomPrompt="1"/>
          </p:nvPr>
        </p:nvSpPr>
        <p:spPr>
          <a:xfrm>
            <a:off x="1524000" y="1050966"/>
            <a:ext cx="9144000" cy="1656608"/>
          </a:xfrm>
          <a:prstGeom prst="rect">
            <a:avLst/>
          </a:prstGeom>
        </p:spPr>
        <p:txBody>
          <a:bodyPr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108" name="Nível de Corpo Um…"/>
          <p:cNvSpPr txBox="1">
            <a:spLocks noGrp="1"/>
          </p:cNvSpPr>
          <p:nvPr>
            <p:ph type="body" sz="quarter" idx="1" hasCustomPrompt="1"/>
          </p:nvPr>
        </p:nvSpPr>
        <p:spPr>
          <a:xfrm>
            <a:off x="1524000" y="2972646"/>
            <a:ext cx="9144000" cy="365126"/>
          </a:xfrm>
          <a:prstGeom prst="rect">
            <a:avLst/>
          </a:prstGeom>
        </p:spPr>
        <p:txBody>
          <a:bodyPr/>
          <a:lstStyle>
            <a:lvl1pPr marL="0" indent="0" algn="ctr">
              <a:buSzTx/>
              <a:buFontTx/>
              <a:buNone/>
              <a:defRPr sz="2400">
                <a:solidFill>
                  <a:srgbClr val="074859"/>
                </a:solidFill>
                <a:latin typeface="Source Sans Pro"/>
                <a:ea typeface="Source Sans Pro"/>
                <a:cs typeface="Source Sans Pro"/>
                <a:sym typeface="Source Sans Pro"/>
              </a:defRPr>
            </a:lvl1pPr>
            <a:lvl2pPr marL="0" indent="457200" algn="ctr">
              <a:buSzTx/>
              <a:buFontTx/>
              <a:buNone/>
              <a:defRPr sz="2400">
                <a:solidFill>
                  <a:srgbClr val="074859"/>
                </a:solidFill>
                <a:latin typeface="Source Sans Pro"/>
                <a:ea typeface="Source Sans Pro"/>
                <a:cs typeface="Source Sans Pro"/>
                <a:sym typeface="Source Sans Pro"/>
              </a:defRPr>
            </a:lvl2pPr>
            <a:lvl3pPr marL="0" indent="914400" algn="ctr">
              <a:buSzTx/>
              <a:buFontTx/>
              <a:buNone/>
              <a:defRPr sz="2400">
                <a:solidFill>
                  <a:srgbClr val="074859"/>
                </a:solidFill>
                <a:latin typeface="Source Sans Pro"/>
                <a:ea typeface="Source Sans Pro"/>
                <a:cs typeface="Source Sans Pro"/>
                <a:sym typeface="Source Sans Pro"/>
              </a:defRPr>
            </a:lvl3pPr>
            <a:lvl4pPr marL="0" indent="1371600" algn="ctr">
              <a:buSzTx/>
              <a:buFontTx/>
              <a:buNone/>
              <a:defRPr sz="2400">
                <a:solidFill>
                  <a:srgbClr val="074859"/>
                </a:solidFill>
                <a:latin typeface="Source Sans Pro"/>
                <a:ea typeface="Source Sans Pro"/>
                <a:cs typeface="Source Sans Pro"/>
                <a:sym typeface="Source Sans Pro"/>
              </a:defRPr>
            </a:lvl4pPr>
            <a:lvl5pPr marL="0" indent="182880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109" name="TextBox 14"/>
          <p:cNvSpPr txBox="1"/>
          <p:nvPr/>
        </p:nvSpPr>
        <p:spPr>
          <a:xfrm>
            <a:off x="3700022" y="6176993"/>
            <a:ext cx="6407392"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110" name="Straight Connector 15"/>
          <p:cNvSpPr/>
          <p:nvPr/>
        </p:nvSpPr>
        <p:spPr>
          <a:xfrm>
            <a:off x="2147454" y="2792570"/>
            <a:ext cx="7897092" cy="1"/>
          </a:xfrm>
          <a:prstGeom prst="line">
            <a:avLst/>
          </a:prstGeom>
          <a:ln w="76200">
            <a:solidFill>
              <a:srgbClr val="FFCE37"/>
            </a:solidFill>
            <a:miter/>
          </a:ln>
        </p:spPr>
        <p:txBody>
          <a:bodyPr lIns="45719" rIns="45719"/>
          <a:lstStyle/>
          <a:p>
            <a:endParaRPr/>
          </a:p>
        </p:txBody>
      </p:sp>
      <p:pic>
        <p:nvPicPr>
          <p:cNvPr id="111" name="Picture 23" descr="Picture 23"/>
          <p:cNvPicPr>
            <a:picLocks noChangeAspect="1"/>
          </p:cNvPicPr>
          <p:nvPr/>
        </p:nvPicPr>
        <p:blipFill>
          <a:blip r:embed="rId2"/>
          <a:stretch>
            <a:fillRect/>
          </a:stretch>
        </p:blipFill>
        <p:spPr>
          <a:xfrm>
            <a:off x="10527176" y="6078359"/>
            <a:ext cx="1395381" cy="531507"/>
          </a:xfrm>
          <a:prstGeom prst="rect">
            <a:avLst/>
          </a:prstGeom>
          <a:ln w="12700">
            <a:miter lim="400000"/>
          </a:ln>
        </p:spPr>
      </p:pic>
      <p:sp>
        <p:nvSpPr>
          <p:cNvPr id="112" name="Text Placeholder 2"/>
          <p:cNvSpPr>
            <a:spLocks noGrp="1"/>
          </p:cNvSpPr>
          <p:nvPr>
            <p:ph type="body" sz="quarter" idx="22" hasCustomPrompt="1"/>
          </p:nvPr>
        </p:nvSpPr>
        <p:spPr>
          <a:xfrm>
            <a:off x="201612" y="5641058"/>
            <a:ext cx="4433889" cy="27863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1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con stats page">
    <p:spTree>
      <p:nvGrpSpPr>
        <p:cNvPr id="1" name=""/>
        <p:cNvGrpSpPr/>
        <p:nvPr/>
      </p:nvGrpSpPr>
      <p:grpSpPr>
        <a:xfrm>
          <a:off x="0" y="0"/>
          <a:ext cx="0" cy="0"/>
          <a:chOff x="0" y="0"/>
          <a:chExt cx="0" cy="0"/>
        </a:xfrm>
      </p:grpSpPr>
      <p:sp>
        <p:nvSpPr>
          <p:cNvPr id="120" name="Rectangle 13"/>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21" name="Picture Placeholder 11"/>
          <p:cNvSpPr>
            <a:spLocks noGrp="1"/>
          </p:cNvSpPr>
          <p:nvPr>
            <p:ph type="pic" sz="half" idx="21"/>
          </p:nvPr>
        </p:nvSpPr>
        <p:spPr>
          <a:xfrm>
            <a:off x="1" y="1177925"/>
            <a:ext cx="5394960" cy="5676900"/>
          </a:xfrm>
          <a:prstGeom prst="rect">
            <a:avLst/>
          </a:prstGeom>
        </p:spPr>
        <p:txBody>
          <a:bodyPr lIns="91439" rIns="91439">
            <a:noAutofit/>
          </a:bodyPr>
          <a:lstStyle/>
          <a:p>
            <a:endParaRPr/>
          </a:p>
        </p:txBody>
      </p:sp>
      <p:sp>
        <p:nvSpPr>
          <p:cNvPr id="122" name="Rectangle 16"/>
          <p:cNvSpPr/>
          <p:nvPr/>
        </p:nvSpPr>
        <p:spPr>
          <a:xfrm>
            <a:off x="5394961" y="3220720"/>
            <a:ext cx="6797040" cy="363336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23" name="Picture 21" descr="Picture 2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24" name="Nível de Corpo Um…"/>
          <p:cNvSpPr txBox="1">
            <a:spLocks noGrp="1"/>
          </p:cNvSpPr>
          <p:nvPr>
            <p:ph type="body" sz="quarter" idx="1" hasCustomPrompt="1"/>
          </p:nvPr>
        </p:nvSpPr>
        <p:spPr>
          <a:xfrm>
            <a:off x="5705473" y="1444625"/>
            <a:ext cx="5980558" cy="667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Deep sea Blue 20pt</a:t>
            </a:r>
          </a:p>
          <a:p>
            <a:pPr lvl="1"/>
            <a:endParaRPr/>
          </a:p>
          <a:p>
            <a:pPr lvl="2"/>
            <a:endParaRPr/>
          </a:p>
          <a:p>
            <a:pPr lvl="3"/>
            <a:endParaRPr/>
          </a:p>
          <a:p>
            <a:pPr lvl="4"/>
            <a:endParaRPr/>
          </a:p>
        </p:txBody>
      </p:sp>
      <p:sp>
        <p:nvSpPr>
          <p:cNvPr id="12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26" name="Text Placeholder 5"/>
          <p:cNvSpPr>
            <a:spLocks noGrp="1"/>
          </p:cNvSpPr>
          <p:nvPr>
            <p:ph type="body" sz="quarter" idx="22" hasCustomPrompt="1"/>
          </p:nvPr>
        </p:nvSpPr>
        <p:spPr>
          <a:xfrm>
            <a:off x="5705030" y="2112963"/>
            <a:ext cx="5980558" cy="99536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27" name="Text Placeholder 3"/>
          <p:cNvSpPr>
            <a:spLocks noGrp="1"/>
          </p:cNvSpPr>
          <p:nvPr>
            <p:ph type="body" sz="quarter" idx="23" hasCustomPrompt="1"/>
          </p:nvPr>
        </p:nvSpPr>
        <p:spPr>
          <a:xfrm>
            <a:off x="5705030" y="3486784"/>
            <a:ext cx="5980558" cy="408559"/>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Deep sea Blue 16pt</a:t>
            </a:r>
          </a:p>
        </p:txBody>
      </p:sp>
      <p:sp>
        <p:nvSpPr>
          <p:cNvPr id="128" name="Picture Placeholder 10"/>
          <p:cNvSpPr>
            <a:spLocks noGrp="1"/>
          </p:cNvSpPr>
          <p:nvPr>
            <p:ph type="pic" sz="quarter" idx="24"/>
          </p:nvPr>
        </p:nvSpPr>
        <p:spPr>
          <a:xfrm>
            <a:off x="5705475" y="4216400"/>
            <a:ext cx="1042988" cy="1042988"/>
          </a:xfrm>
          <a:prstGeom prst="rect">
            <a:avLst/>
          </a:prstGeom>
        </p:spPr>
        <p:txBody>
          <a:bodyPr lIns="91439" rIns="91439">
            <a:noAutofit/>
          </a:bodyPr>
          <a:lstStyle/>
          <a:p>
            <a:endParaRPr/>
          </a:p>
        </p:txBody>
      </p:sp>
      <p:sp>
        <p:nvSpPr>
          <p:cNvPr id="129" name="Picture Placeholder 10"/>
          <p:cNvSpPr>
            <a:spLocks noGrp="1"/>
          </p:cNvSpPr>
          <p:nvPr>
            <p:ph type="pic" sz="quarter" idx="25"/>
          </p:nvPr>
        </p:nvSpPr>
        <p:spPr>
          <a:xfrm>
            <a:off x="8970072" y="4214367"/>
            <a:ext cx="1042989" cy="1042989"/>
          </a:xfrm>
          <a:prstGeom prst="rect">
            <a:avLst/>
          </a:prstGeom>
        </p:spPr>
        <p:txBody>
          <a:bodyPr lIns="91439" rIns="91439">
            <a:noAutofit/>
          </a:bodyPr>
          <a:lstStyle/>
          <a:p>
            <a:endParaRPr/>
          </a:p>
        </p:txBody>
      </p:sp>
      <p:sp>
        <p:nvSpPr>
          <p:cNvPr id="130" name="Picture Placeholder 10"/>
          <p:cNvSpPr>
            <a:spLocks noGrp="1"/>
          </p:cNvSpPr>
          <p:nvPr>
            <p:ph type="pic" sz="quarter" idx="26"/>
          </p:nvPr>
        </p:nvSpPr>
        <p:spPr>
          <a:xfrm>
            <a:off x="5705030" y="5502328"/>
            <a:ext cx="1042989" cy="1042989"/>
          </a:xfrm>
          <a:prstGeom prst="rect">
            <a:avLst/>
          </a:prstGeom>
        </p:spPr>
        <p:txBody>
          <a:bodyPr lIns="91439" rIns="91439">
            <a:noAutofit/>
          </a:bodyPr>
          <a:lstStyle/>
          <a:p>
            <a:endParaRPr/>
          </a:p>
        </p:txBody>
      </p:sp>
      <p:sp>
        <p:nvSpPr>
          <p:cNvPr id="131" name="Picture Placeholder 10"/>
          <p:cNvSpPr>
            <a:spLocks noGrp="1"/>
          </p:cNvSpPr>
          <p:nvPr>
            <p:ph type="pic" sz="quarter" idx="27"/>
          </p:nvPr>
        </p:nvSpPr>
        <p:spPr>
          <a:xfrm>
            <a:off x="8970072" y="5449113"/>
            <a:ext cx="1042989" cy="1042989"/>
          </a:xfrm>
          <a:prstGeom prst="rect">
            <a:avLst/>
          </a:prstGeom>
        </p:spPr>
        <p:txBody>
          <a:bodyPr lIns="91439" rIns="91439">
            <a:noAutofit/>
          </a:bodyPr>
          <a:lstStyle/>
          <a:p>
            <a:endParaRPr/>
          </a:p>
        </p:txBody>
      </p:sp>
      <p:sp>
        <p:nvSpPr>
          <p:cNvPr id="132" name="Text Placeholder 31"/>
          <p:cNvSpPr>
            <a:spLocks noGrp="1"/>
          </p:cNvSpPr>
          <p:nvPr>
            <p:ph type="body" sz="quarter" idx="28" hasCustomPrompt="1"/>
          </p:nvPr>
        </p:nvSpPr>
        <p:spPr>
          <a:xfrm>
            <a:off x="6931025"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3" name="Text Placeholder 31"/>
          <p:cNvSpPr>
            <a:spLocks noGrp="1"/>
          </p:cNvSpPr>
          <p:nvPr>
            <p:ph type="body" sz="quarter" idx="29" hasCustomPrompt="1"/>
          </p:nvPr>
        </p:nvSpPr>
        <p:spPr>
          <a:xfrm>
            <a:off x="6931024" y="5502328"/>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4" name="Text Placeholder 31"/>
          <p:cNvSpPr>
            <a:spLocks noGrp="1"/>
          </p:cNvSpPr>
          <p:nvPr>
            <p:ph type="body" sz="quarter" idx="30" hasCustomPrompt="1"/>
          </p:nvPr>
        </p:nvSpPr>
        <p:spPr>
          <a:xfrm>
            <a:off x="10179494" y="5446162"/>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5" name="Text Placeholder 31"/>
          <p:cNvSpPr>
            <a:spLocks noGrp="1"/>
          </p:cNvSpPr>
          <p:nvPr>
            <p:ph type="body" sz="quarter" idx="31" hasCustomPrompt="1"/>
          </p:nvPr>
        </p:nvSpPr>
        <p:spPr>
          <a:xfrm>
            <a:off x="10179494"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6" name="Text Placeholder 2"/>
          <p:cNvSpPr>
            <a:spLocks noGrp="1"/>
          </p:cNvSpPr>
          <p:nvPr>
            <p:ph type="body" sz="quarter" idx="32"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3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hart and stats page">
    <p:spTree>
      <p:nvGrpSpPr>
        <p:cNvPr id="1" name=""/>
        <p:cNvGrpSpPr/>
        <p:nvPr/>
      </p:nvGrpSpPr>
      <p:grpSpPr>
        <a:xfrm>
          <a:off x="0" y="0"/>
          <a:ext cx="0" cy="0"/>
          <a:chOff x="0" y="0"/>
          <a:chExt cx="0" cy="0"/>
        </a:xfrm>
      </p:grpSpPr>
      <p:sp>
        <p:nvSpPr>
          <p:cNvPr id="144" name="Rectangle 9"/>
          <p:cNvSpPr/>
          <p:nvPr/>
        </p:nvSpPr>
        <p:spPr>
          <a:xfrm>
            <a:off x="0" y="10659"/>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pic>
        <p:nvPicPr>
          <p:cNvPr id="146" name="Picture 11" descr="Picture 1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47" name="Rectangle 17"/>
          <p:cNvSpPr/>
          <p:nvPr/>
        </p:nvSpPr>
        <p:spPr>
          <a:xfrm>
            <a:off x="0" y="3565525"/>
            <a:ext cx="12192000" cy="329247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8" name="Picture Placeholder 12"/>
          <p:cNvSpPr>
            <a:spLocks noGrp="1"/>
          </p:cNvSpPr>
          <p:nvPr>
            <p:ph type="pic" sz="quarter" idx="21"/>
          </p:nvPr>
        </p:nvSpPr>
        <p:spPr>
          <a:xfrm>
            <a:off x="0" y="1180201"/>
            <a:ext cx="4084638" cy="2385324"/>
          </a:xfrm>
          <a:prstGeom prst="rect">
            <a:avLst/>
          </a:prstGeom>
        </p:spPr>
        <p:txBody>
          <a:bodyPr lIns="91439" rIns="91439">
            <a:noAutofit/>
          </a:bodyPr>
          <a:lstStyle/>
          <a:p>
            <a:endParaRPr/>
          </a:p>
        </p:txBody>
      </p:sp>
      <p:sp>
        <p:nvSpPr>
          <p:cNvPr id="149" name="Rectangle 19"/>
          <p:cNvSpPr/>
          <p:nvPr/>
        </p:nvSpPr>
        <p:spPr>
          <a:xfrm>
            <a:off x="8483599" y="1729776"/>
            <a:ext cx="2936242" cy="162302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50" name="Nível de Corpo Um…"/>
          <p:cNvSpPr txBox="1">
            <a:spLocks noGrp="1"/>
          </p:cNvSpPr>
          <p:nvPr>
            <p:ph type="body" sz="quarter" idx="1" hasCustomPrompt="1"/>
          </p:nvPr>
        </p:nvSpPr>
        <p:spPr>
          <a:xfrm>
            <a:off x="4378325" y="1388585"/>
            <a:ext cx="3435350" cy="655638"/>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51" name="Text Placeholder 3"/>
          <p:cNvSpPr>
            <a:spLocks noGrp="1"/>
          </p:cNvSpPr>
          <p:nvPr>
            <p:ph type="body" sz="quarter" idx="22" hasCustomPrompt="1"/>
          </p:nvPr>
        </p:nvSpPr>
        <p:spPr>
          <a:xfrm>
            <a:off x="8639174"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152" name="Picture Placeholder 5"/>
          <p:cNvSpPr>
            <a:spLocks noGrp="1"/>
          </p:cNvSpPr>
          <p:nvPr>
            <p:ph type="pic" sz="quarter" idx="23"/>
          </p:nvPr>
        </p:nvSpPr>
        <p:spPr>
          <a:xfrm>
            <a:off x="8192654" y="1389062"/>
            <a:ext cx="914402" cy="760174"/>
          </a:xfrm>
          <a:prstGeom prst="rect">
            <a:avLst/>
          </a:prstGeom>
        </p:spPr>
        <p:txBody>
          <a:bodyPr lIns="91439" rIns="91439">
            <a:noAutofit/>
          </a:bodyPr>
          <a:lstStyle/>
          <a:p>
            <a:endParaRPr/>
          </a:p>
        </p:txBody>
      </p:sp>
      <p:sp>
        <p:nvSpPr>
          <p:cNvPr id="153" name="Text Placeholder 21"/>
          <p:cNvSpPr>
            <a:spLocks noGrp="1"/>
          </p:cNvSpPr>
          <p:nvPr>
            <p:ph type="body" sz="quarter" idx="24" hasCustomPrompt="1"/>
          </p:nvPr>
        </p:nvSpPr>
        <p:spPr>
          <a:xfrm>
            <a:off x="4378325" y="2149475"/>
            <a:ext cx="3435350" cy="12033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54" name="Text Placeholder 23"/>
          <p:cNvSpPr>
            <a:spLocks noGrp="1"/>
          </p:cNvSpPr>
          <p:nvPr>
            <p:ph type="body" sz="quarter" idx="25" hasCustomPrompt="1"/>
          </p:nvPr>
        </p:nvSpPr>
        <p:spPr>
          <a:xfrm>
            <a:off x="406400" y="3824287"/>
            <a:ext cx="4442691" cy="571501"/>
          </a:xfrm>
          <a:prstGeom prst="rect">
            <a:avLst/>
          </a:prstGeom>
        </p:spPr>
        <p:txBody>
          <a:bodyPr/>
          <a:lstStyle>
            <a:lvl1pPr marL="0" indent="0" defTabSz="795527">
              <a:spcBef>
                <a:spcPts val="800"/>
              </a:spcBef>
              <a:buSzTx/>
              <a:buFontTx/>
              <a:buNone/>
              <a:defRPr sz="1740" b="1">
                <a:solidFill>
                  <a:srgbClr val="074859"/>
                </a:solidFill>
                <a:latin typeface="Source Sans Pro"/>
                <a:ea typeface="Source Sans Pro"/>
                <a:cs typeface="Source Sans Pro"/>
                <a:sym typeface="Source Sans Pro"/>
              </a:defRPr>
            </a:lvl1pPr>
          </a:lstStyle>
          <a:p>
            <a:r>
              <a:t>Heading 2: Source Sans Pro Bold 20 pt Deep Sea Blue</a:t>
            </a:r>
          </a:p>
        </p:txBody>
      </p:sp>
      <p:sp>
        <p:nvSpPr>
          <p:cNvPr id="155" name="Text Placeholder 27"/>
          <p:cNvSpPr>
            <a:spLocks noGrp="1"/>
          </p:cNvSpPr>
          <p:nvPr>
            <p:ph type="body" sz="quarter" idx="26" hasCustomPrompt="1"/>
          </p:nvPr>
        </p:nvSpPr>
        <p:spPr>
          <a:xfrm>
            <a:off x="3251200" y="4497387"/>
            <a:ext cx="2520950" cy="20478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56" name="Text Placeholder 29"/>
          <p:cNvSpPr>
            <a:spLocks noGrp="1"/>
          </p:cNvSpPr>
          <p:nvPr>
            <p:ph type="body" sz="quarter" idx="27" hasCustomPrompt="1"/>
          </p:nvPr>
        </p:nvSpPr>
        <p:spPr>
          <a:xfrm>
            <a:off x="6621019" y="3824289"/>
            <a:ext cx="5065712" cy="673101"/>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57" name="Text Placeholder 23"/>
          <p:cNvSpPr>
            <a:spLocks noGrp="1"/>
          </p:cNvSpPr>
          <p:nvPr>
            <p:ph type="body" sz="quarter" idx="28" hasCustomPrompt="1"/>
          </p:nvPr>
        </p:nvSpPr>
        <p:spPr>
          <a:xfrm>
            <a:off x="6627369" y="4588352"/>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14%</a:t>
            </a:r>
          </a:p>
        </p:txBody>
      </p:sp>
      <p:sp>
        <p:nvSpPr>
          <p:cNvPr id="158" name="Text Placeholder 23"/>
          <p:cNvSpPr>
            <a:spLocks noGrp="1"/>
          </p:cNvSpPr>
          <p:nvPr>
            <p:ph type="body" sz="quarter" idx="29" hasCustomPrompt="1"/>
          </p:nvPr>
        </p:nvSpPr>
        <p:spPr>
          <a:xfrm>
            <a:off x="6621019" y="5522628"/>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34%</a:t>
            </a:r>
          </a:p>
        </p:txBody>
      </p:sp>
      <p:sp>
        <p:nvSpPr>
          <p:cNvPr id="159" name="Text Placeholder 33"/>
          <p:cNvSpPr>
            <a:spLocks noGrp="1"/>
          </p:cNvSpPr>
          <p:nvPr>
            <p:ph type="body" sz="quarter" idx="30" hasCustomPrompt="1"/>
          </p:nvPr>
        </p:nvSpPr>
        <p:spPr>
          <a:xfrm>
            <a:off x="8014843" y="4587875"/>
            <a:ext cx="3671889" cy="7842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0" name="Text Placeholder 33"/>
          <p:cNvSpPr>
            <a:spLocks noGrp="1"/>
          </p:cNvSpPr>
          <p:nvPr>
            <p:ph type="body" sz="quarter" idx="31" hasCustomPrompt="1"/>
          </p:nvPr>
        </p:nvSpPr>
        <p:spPr>
          <a:xfrm>
            <a:off x="8014843" y="5501385"/>
            <a:ext cx="3671889" cy="78422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1" name="Text Placeholder 2"/>
          <p:cNvSpPr>
            <a:spLocks noGrp="1"/>
          </p:cNvSpPr>
          <p:nvPr>
            <p:ph type="body" sz="quarter" idx="32" hasCustomPrompt="1"/>
          </p:nvPr>
        </p:nvSpPr>
        <p:spPr>
          <a:xfrm>
            <a:off x="201613" y="3349435"/>
            <a:ext cx="3797733"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6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169"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70" name="Picture 7" descr="Picture 7"/>
          <p:cNvPicPr>
            <a:picLocks noChangeAspect="1"/>
          </p:cNvPicPr>
          <p:nvPr/>
        </p:nvPicPr>
        <p:blipFill>
          <a:blip r:embed="rId2"/>
          <a:stretch>
            <a:fillRect/>
          </a:stretch>
        </p:blipFill>
        <p:spPr>
          <a:xfrm>
            <a:off x="10582372" y="314526"/>
            <a:ext cx="1339653" cy="510279"/>
          </a:xfrm>
          <a:prstGeom prst="rect">
            <a:avLst/>
          </a:prstGeom>
          <a:ln w="12700">
            <a:miter lim="400000"/>
          </a:ln>
        </p:spPr>
      </p:pic>
      <p:sp>
        <p:nvSpPr>
          <p:cNvPr id="171" name="Nível de Corpo Um…"/>
          <p:cNvSpPr txBox="1">
            <a:spLocks noGrp="1"/>
          </p:cNvSpPr>
          <p:nvPr>
            <p:ph type="body" idx="1" hasCustomPrompt="1"/>
          </p:nvPr>
        </p:nvSpPr>
        <p:spPr>
          <a:xfrm>
            <a:off x="822960" y="1517650"/>
            <a:ext cx="10616566" cy="4810125"/>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17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Half page Vertical">
    <p:spTree>
      <p:nvGrpSpPr>
        <p:cNvPr id="1" name=""/>
        <p:cNvGrpSpPr/>
        <p:nvPr/>
      </p:nvGrpSpPr>
      <p:grpSpPr>
        <a:xfrm>
          <a:off x="0" y="0"/>
          <a:ext cx="0" cy="0"/>
          <a:chOff x="0" y="0"/>
          <a:chExt cx="0" cy="0"/>
        </a:xfrm>
      </p:grpSpPr>
      <p:sp>
        <p:nvSpPr>
          <p:cNvPr id="179" name="Rectangle 5"/>
          <p:cNvSpPr/>
          <p:nvPr/>
        </p:nvSpPr>
        <p:spPr>
          <a:xfrm>
            <a:off x="0" y="-1"/>
            <a:ext cx="12192000" cy="1178562"/>
          </a:xfrm>
          <a:prstGeom prst="rect">
            <a:avLst/>
          </a:prstGeom>
          <a:solidFill>
            <a:srgbClr val="F19633"/>
          </a:solidFill>
          <a:ln w="12700">
            <a:miter lim="400000"/>
          </a:ln>
        </p:spPr>
        <p:txBody>
          <a:bodyPr lIns="45719" rIns="45719" anchor="ctr"/>
          <a:lstStyle/>
          <a:p>
            <a:pPr algn="ctr">
              <a:defRPr>
                <a:solidFill>
                  <a:srgbClr val="F19633"/>
                </a:solidFill>
                <a:latin typeface="Source Sans Pro"/>
                <a:ea typeface="Source Sans Pro"/>
                <a:cs typeface="Source Sans Pro"/>
                <a:sym typeface="Source Sans Pro"/>
              </a:defRPr>
            </a:pPr>
            <a:endParaRPr/>
          </a:p>
        </p:txBody>
      </p:sp>
      <p:pic>
        <p:nvPicPr>
          <p:cNvPr id="180" name="Picture 9" descr="Picture 9"/>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81"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82" name="Rectangle 11"/>
          <p:cNvSpPr/>
          <p:nvPr/>
        </p:nvSpPr>
        <p:spPr>
          <a:xfrm>
            <a:off x="-1" y="1181841"/>
            <a:ext cx="5997390" cy="5676160"/>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83" name="Nível de Corpo Um…"/>
          <p:cNvSpPr txBox="1">
            <a:spLocks noGrp="1"/>
          </p:cNvSpPr>
          <p:nvPr>
            <p:ph type="body" sz="quarter" idx="1" hasCustomPrompt="1"/>
          </p:nvPr>
        </p:nvSpPr>
        <p:spPr>
          <a:xfrm>
            <a:off x="406400" y="1491243"/>
            <a:ext cx="4961129"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84" name="Text Placeholder 21"/>
          <p:cNvSpPr>
            <a:spLocks noGrp="1"/>
          </p:cNvSpPr>
          <p:nvPr>
            <p:ph type="body" sz="quarter" idx="21" hasCustomPrompt="1"/>
          </p:nvPr>
        </p:nvSpPr>
        <p:spPr>
          <a:xfrm>
            <a:off x="406399"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5" name="Text Placeholder 29"/>
          <p:cNvSpPr>
            <a:spLocks noGrp="1"/>
          </p:cNvSpPr>
          <p:nvPr>
            <p:ph type="body" sz="quarter" idx="22" hasCustomPrompt="1"/>
          </p:nvPr>
        </p:nvSpPr>
        <p:spPr>
          <a:xfrm>
            <a:off x="406400" y="4549902"/>
            <a:ext cx="4961130"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86" name="Text Placeholder 33"/>
          <p:cNvSpPr>
            <a:spLocks noGrp="1"/>
          </p:cNvSpPr>
          <p:nvPr>
            <p:ph type="body" sz="quarter" idx="23" hasCustomPrompt="1"/>
          </p:nvPr>
        </p:nvSpPr>
        <p:spPr>
          <a:xfrm>
            <a:off x="406399"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87" name="Text Placeholder 3"/>
          <p:cNvSpPr>
            <a:spLocks noGrp="1"/>
          </p:cNvSpPr>
          <p:nvPr>
            <p:ph type="body" sz="quarter" idx="24" hasCustomPrompt="1"/>
          </p:nvPr>
        </p:nvSpPr>
        <p:spPr>
          <a:xfrm>
            <a:off x="6614128" y="1491243"/>
            <a:ext cx="4961130" cy="655639"/>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188" name="Text Placeholder 21"/>
          <p:cNvSpPr>
            <a:spLocks noGrp="1"/>
          </p:cNvSpPr>
          <p:nvPr>
            <p:ph type="body" sz="quarter" idx="25" hasCustomPrompt="1"/>
          </p:nvPr>
        </p:nvSpPr>
        <p:spPr>
          <a:xfrm>
            <a:off x="6614128"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9" name="Text Placeholder 29"/>
          <p:cNvSpPr>
            <a:spLocks noGrp="1"/>
          </p:cNvSpPr>
          <p:nvPr>
            <p:ph type="body" sz="quarter" idx="26" hasCustomPrompt="1"/>
          </p:nvPr>
        </p:nvSpPr>
        <p:spPr>
          <a:xfrm>
            <a:off x="6614129" y="4549902"/>
            <a:ext cx="4961129"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90" name="Text Placeholder 33"/>
          <p:cNvSpPr>
            <a:spLocks noGrp="1"/>
          </p:cNvSpPr>
          <p:nvPr>
            <p:ph type="body" sz="quarter" idx="27" hasCustomPrompt="1"/>
          </p:nvPr>
        </p:nvSpPr>
        <p:spPr>
          <a:xfrm>
            <a:off x="6614128"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91"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and Quote">
    <p:spTree>
      <p:nvGrpSpPr>
        <p:cNvPr id="1" name=""/>
        <p:cNvGrpSpPr/>
        <p:nvPr/>
      </p:nvGrpSpPr>
      <p:grpSpPr>
        <a:xfrm>
          <a:off x="0" y="0"/>
          <a:ext cx="0" cy="0"/>
          <a:chOff x="0" y="0"/>
          <a:chExt cx="0" cy="0"/>
        </a:xfrm>
      </p:grpSpPr>
      <p:sp>
        <p:nvSpPr>
          <p:cNvPr id="198"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99" name="Picture 8" descr="Picture 8"/>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200"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01" name="Picture Placeholder 13"/>
          <p:cNvSpPr>
            <a:spLocks noGrp="1"/>
          </p:cNvSpPr>
          <p:nvPr>
            <p:ph type="pic" sz="quarter" idx="21"/>
          </p:nvPr>
        </p:nvSpPr>
        <p:spPr>
          <a:xfrm>
            <a:off x="0" y="1180201"/>
            <a:ext cx="3721100" cy="2638764"/>
          </a:xfrm>
          <a:prstGeom prst="rect">
            <a:avLst/>
          </a:prstGeom>
        </p:spPr>
        <p:txBody>
          <a:bodyPr lIns="91439" rIns="91439">
            <a:noAutofit/>
          </a:bodyPr>
          <a:lstStyle/>
          <a:p>
            <a:endParaRPr/>
          </a:p>
        </p:txBody>
      </p:sp>
      <p:sp>
        <p:nvSpPr>
          <p:cNvPr id="202" name="Rectangle 11"/>
          <p:cNvSpPr/>
          <p:nvPr/>
        </p:nvSpPr>
        <p:spPr>
          <a:xfrm>
            <a:off x="0" y="3818964"/>
            <a:ext cx="3721100" cy="3037396"/>
          </a:xfrm>
          <a:prstGeom prst="rect">
            <a:avLst/>
          </a:prstGeom>
          <a:solidFill>
            <a:srgbClr val="FFCE37"/>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03" name="Nível de Corpo Um…"/>
          <p:cNvSpPr txBox="1">
            <a:spLocks noGrp="1"/>
          </p:cNvSpPr>
          <p:nvPr>
            <p:ph type="body" sz="quarter" idx="1" hasCustomPrompt="1"/>
          </p:nvPr>
        </p:nvSpPr>
        <p:spPr>
          <a:xfrm>
            <a:off x="406400" y="4349732"/>
            <a:ext cx="2830577" cy="1868188"/>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04" name="Text Placeholder 3"/>
          <p:cNvSpPr>
            <a:spLocks noGrp="1"/>
          </p:cNvSpPr>
          <p:nvPr>
            <p:ph type="body" sz="quarter" idx="22" hasCustomPrompt="1"/>
          </p:nvPr>
        </p:nvSpPr>
        <p:spPr>
          <a:xfrm>
            <a:off x="4318984" y="1579873"/>
            <a:ext cx="6928135"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05" name="Text Placeholder 21"/>
          <p:cNvSpPr>
            <a:spLocks noGrp="1"/>
          </p:cNvSpPr>
          <p:nvPr>
            <p:ph type="body" sz="half" idx="23" hasCustomPrompt="1"/>
          </p:nvPr>
        </p:nvSpPr>
        <p:spPr>
          <a:xfrm>
            <a:off x="4318984" y="2340761"/>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06" name="Text Placeholder 2"/>
          <p:cNvSpPr>
            <a:spLocks noGrp="1"/>
          </p:cNvSpPr>
          <p:nvPr>
            <p:ph type="body" sz="quarter" idx="24" hasCustomPrompt="1"/>
          </p:nvPr>
        </p:nvSpPr>
        <p:spPr>
          <a:xfrm>
            <a:off x="201612" y="3587179"/>
            <a:ext cx="35194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0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Numbers and Charts">
    <p:spTree>
      <p:nvGrpSpPr>
        <p:cNvPr id="1" name=""/>
        <p:cNvGrpSpPr/>
        <p:nvPr/>
      </p:nvGrpSpPr>
      <p:grpSpPr>
        <a:xfrm>
          <a:off x="0" y="0"/>
          <a:ext cx="0" cy="0"/>
          <a:chOff x="0" y="0"/>
          <a:chExt cx="0" cy="0"/>
        </a:xfrm>
      </p:grpSpPr>
      <p:sp>
        <p:nvSpPr>
          <p:cNvPr id="214" name="Rectangle 7"/>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15" name="Picture 9" descr="Picture 9"/>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1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17" name="Rectangle 11"/>
          <p:cNvSpPr/>
          <p:nvPr/>
        </p:nvSpPr>
        <p:spPr>
          <a:xfrm>
            <a:off x="0" y="1180200"/>
            <a:ext cx="6012180" cy="31974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8" name="Rectangle 12"/>
          <p:cNvSpPr/>
          <p:nvPr/>
        </p:nvSpPr>
        <p:spPr>
          <a:xfrm>
            <a:off x="0" y="4377690"/>
            <a:ext cx="6012180" cy="2478670"/>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9" name="Rectangle 13"/>
          <p:cNvSpPr/>
          <p:nvPr/>
        </p:nvSpPr>
        <p:spPr>
          <a:xfrm>
            <a:off x="6611619" y="228600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0" name="Rectangle 14"/>
          <p:cNvSpPr/>
          <p:nvPr/>
        </p:nvSpPr>
        <p:spPr>
          <a:xfrm>
            <a:off x="6611619" y="369697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1" name="Rectangle 15"/>
          <p:cNvSpPr/>
          <p:nvPr/>
        </p:nvSpPr>
        <p:spPr>
          <a:xfrm>
            <a:off x="6611619" y="5107942"/>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2" name="Nível de Corpo Um…"/>
          <p:cNvSpPr txBox="1">
            <a:spLocks noGrp="1"/>
          </p:cNvSpPr>
          <p:nvPr>
            <p:ph type="body" sz="quarter" idx="1" hasCustomPrompt="1"/>
          </p:nvPr>
        </p:nvSpPr>
        <p:spPr>
          <a:xfrm>
            <a:off x="406400" y="4937761"/>
            <a:ext cx="5116577" cy="1410972"/>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23" name="Text Placeholder 3"/>
          <p:cNvSpPr>
            <a:spLocks noGrp="1"/>
          </p:cNvSpPr>
          <p:nvPr>
            <p:ph type="body" sz="quarter" idx="21" hasCustomPrompt="1"/>
          </p:nvPr>
        </p:nvSpPr>
        <p:spPr>
          <a:xfrm>
            <a:off x="406400" y="1524255"/>
            <a:ext cx="5044472" cy="655640"/>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24" name="Text Placeholder 21"/>
          <p:cNvSpPr>
            <a:spLocks noGrp="1"/>
          </p:cNvSpPr>
          <p:nvPr>
            <p:ph type="body" sz="quarter" idx="22" hasCustomPrompt="1"/>
          </p:nvPr>
        </p:nvSpPr>
        <p:spPr>
          <a:xfrm>
            <a:off x="406400" y="2285145"/>
            <a:ext cx="5044472" cy="172053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25" name="Text Placeholder 29"/>
          <p:cNvSpPr>
            <a:spLocks noGrp="1"/>
          </p:cNvSpPr>
          <p:nvPr>
            <p:ph type="body" sz="quarter" idx="23" hasCustomPrompt="1"/>
          </p:nvPr>
        </p:nvSpPr>
        <p:spPr>
          <a:xfrm>
            <a:off x="6611619" y="1524255"/>
            <a:ext cx="5046981" cy="470155"/>
          </a:xfrm>
          <a:prstGeom prst="rect">
            <a:avLst/>
          </a:prstGeom>
        </p:spPr>
        <p:txBody>
          <a:bodyPr/>
          <a:lstStyle>
            <a:lvl1pPr marL="0" indent="0" defTabSz="868680">
              <a:spcBef>
                <a:spcPts val="900"/>
              </a:spcBef>
              <a:buSzTx/>
              <a:buFontTx/>
              <a:buNone/>
              <a:defRPr sz="152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6" name="Text Placeholder 29"/>
          <p:cNvSpPr>
            <a:spLocks noGrp="1"/>
          </p:cNvSpPr>
          <p:nvPr>
            <p:ph type="body" sz="quarter" idx="24" hasCustomPrompt="1"/>
          </p:nvPr>
        </p:nvSpPr>
        <p:spPr>
          <a:xfrm>
            <a:off x="8451850" y="4158644"/>
            <a:ext cx="2638299" cy="470156"/>
          </a:xfrm>
          <a:prstGeom prst="rect">
            <a:avLst/>
          </a:prstGeom>
        </p:spPr>
        <p:txBody>
          <a:bodyPr/>
          <a:lstStyle>
            <a:lvl1pPr marL="0" indent="0" defTabSz="777240">
              <a:spcBef>
                <a:spcPts val="800"/>
              </a:spcBef>
              <a:buSzTx/>
              <a:buFontTx/>
              <a:buNone/>
              <a:defRPr sz="136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7" name="Text Placeholder 29"/>
          <p:cNvSpPr>
            <a:spLocks noGrp="1"/>
          </p:cNvSpPr>
          <p:nvPr>
            <p:ph type="body" sz="quarter" idx="25" hasCustomPrompt="1"/>
          </p:nvPr>
        </p:nvSpPr>
        <p:spPr>
          <a:xfrm>
            <a:off x="6611619" y="2412567"/>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41%</a:t>
            </a:r>
          </a:p>
        </p:txBody>
      </p:sp>
      <p:sp>
        <p:nvSpPr>
          <p:cNvPr id="228" name="Text Placeholder 21"/>
          <p:cNvSpPr>
            <a:spLocks noGrp="1"/>
          </p:cNvSpPr>
          <p:nvPr>
            <p:ph type="body" sz="quarter" idx="26" hasCustomPrompt="1"/>
          </p:nvPr>
        </p:nvSpPr>
        <p:spPr>
          <a:xfrm>
            <a:off x="6611619" y="2980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29" name="Text Placeholder 29"/>
          <p:cNvSpPr>
            <a:spLocks noGrp="1"/>
          </p:cNvSpPr>
          <p:nvPr>
            <p:ph type="body" sz="quarter" idx="27" hasCustomPrompt="1"/>
          </p:nvPr>
        </p:nvSpPr>
        <p:spPr>
          <a:xfrm>
            <a:off x="6611619" y="3824073"/>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32%</a:t>
            </a:r>
          </a:p>
        </p:txBody>
      </p:sp>
      <p:sp>
        <p:nvSpPr>
          <p:cNvPr id="230" name="Text Placeholder 21"/>
          <p:cNvSpPr>
            <a:spLocks noGrp="1"/>
          </p:cNvSpPr>
          <p:nvPr>
            <p:ph type="body" sz="quarter" idx="28" hasCustomPrompt="1"/>
          </p:nvPr>
        </p:nvSpPr>
        <p:spPr>
          <a:xfrm>
            <a:off x="6611619" y="4392452"/>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1" name="Text Placeholder 29"/>
          <p:cNvSpPr>
            <a:spLocks noGrp="1"/>
          </p:cNvSpPr>
          <p:nvPr>
            <p:ph type="body" sz="quarter" idx="29" hasCustomPrompt="1"/>
          </p:nvPr>
        </p:nvSpPr>
        <p:spPr>
          <a:xfrm>
            <a:off x="6611619" y="5244565"/>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18%</a:t>
            </a:r>
          </a:p>
        </p:txBody>
      </p:sp>
      <p:sp>
        <p:nvSpPr>
          <p:cNvPr id="232" name="Text Placeholder 21"/>
          <p:cNvSpPr>
            <a:spLocks noGrp="1"/>
          </p:cNvSpPr>
          <p:nvPr>
            <p:ph type="body" sz="quarter" idx="30" hasCustomPrompt="1"/>
          </p:nvPr>
        </p:nvSpPr>
        <p:spPr>
          <a:xfrm>
            <a:off x="6611619" y="5812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arters page">
    <p:spTree>
      <p:nvGrpSpPr>
        <p:cNvPr id="1" name=""/>
        <p:cNvGrpSpPr/>
        <p:nvPr/>
      </p:nvGrpSpPr>
      <p:grpSpPr>
        <a:xfrm>
          <a:off x="0" y="0"/>
          <a:ext cx="0" cy="0"/>
          <a:chOff x="0" y="0"/>
          <a:chExt cx="0" cy="0"/>
        </a:xfrm>
      </p:grpSpPr>
      <p:sp>
        <p:nvSpPr>
          <p:cNvPr id="240" name="Rectangle 9"/>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41" name="Picture 10" descr="Picture 10"/>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42"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43" name="Text Placeholder 21"/>
          <p:cNvSpPr>
            <a:spLocks noGrp="1"/>
          </p:cNvSpPr>
          <p:nvPr>
            <p:ph type="body" sz="quarter" idx="21" hasCustomPrompt="1"/>
          </p:nvPr>
        </p:nvSpPr>
        <p:spPr>
          <a:xfrm>
            <a:off x="4717963" y="2795304"/>
            <a:ext cx="2756074" cy="357549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44" name="Text Placeholder 29"/>
          <p:cNvSpPr>
            <a:spLocks noGrp="1"/>
          </p:cNvSpPr>
          <p:nvPr>
            <p:ph type="body" sz="quarter" idx="22" hasCustomPrompt="1"/>
          </p:nvPr>
        </p:nvSpPr>
        <p:spPr>
          <a:xfrm>
            <a:off x="4717963" y="1523797"/>
            <a:ext cx="2756074" cy="979095"/>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45" name="Rectangle 12"/>
          <p:cNvSpPr/>
          <p:nvPr/>
        </p:nvSpPr>
        <p:spPr>
          <a:xfrm>
            <a:off x="-154393"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6" name="Rectangle 12"/>
          <p:cNvSpPr/>
          <p:nvPr/>
        </p:nvSpPr>
        <p:spPr>
          <a:xfrm>
            <a:off x="8100978" y="1180905"/>
            <a:ext cx="4128612"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Images">
    <p:spTree>
      <p:nvGrpSpPr>
        <p:cNvPr id="1" name=""/>
        <p:cNvGrpSpPr/>
        <p:nvPr/>
      </p:nvGrpSpPr>
      <p:grpSpPr>
        <a:xfrm>
          <a:off x="0" y="0"/>
          <a:ext cx="0" cy="0"/>
          <a:chOff x="0" y="0"/>
          <a:chExt cx="0" cy="0"/>
        </a:xfrm>
      </p:grpSpPr>
      <p:sp>
        <p:nvSpPr>
          <p:cNvPr id="254"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55"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5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57"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58" name="Picture Placeholder 25"/>
          <p:cNvSpPr>
            <a:spLocks noGrp="1"/>
          </p:cNvSpPr>
          <p:nvPr>
            <p:ph type="pic" sz="quarter" idx="21"/>
          </p:nvPr>
        </p:nvSpPr>
        <p:spPr>
          <a:xfrm>
            <a:off x="0" y="1187450"/>
            <a:ext cx="4354513" cy="2824479"/>
          </a:xfrm>
          <a:prstGeom prst="rect">
            <a:avLst/>
          </a:prstGeom>
        </p:spPr>
        <p:txBody>
          <a:bodyPr lIns="91439" rIns="91439">
            <a:noAutofit/>
          </a:bodyPr>
          <a:lstStyle/>
          <a:p>
            <a:endParaRPr/>
          </a:p>
        </p:txBody>
      </p:sp>
      <p:sp>
        <p:nvSpPr>
          <p:cNvPr id="259" name="Picture Placeholder 25"/>
          <p:cNvSpPr>
            <a:spLocks noGrp="1"/>
          </p:cNvSpPr>
          <p:nvPr>
            <p:ph type="pic" sz="quarter" idx="22"/>
          </p:nvPr>
        </p:nvSpPr>
        <p:spPr>
          <a:xfrm>
            <a:off x="0" y="4011929"/>
            <a:ext cx="4354513" cy="2824480"/>
          </a:xfrm>
          <a:prstGeom prst="rect">
            <a:avLst/>
          </a:prstGeom>
        </p:spPr>
        <p:txBody>
          <a:bodyPr lIns="91439" rIns="91439">
            <a:noAutofit/>
          </a:bodyPr>
          <a:lstStyle/>
          <a:p>
            <a:endParaRPr/>
          </a:p>
        </p:txBody>
      </p:sp>
      <p:sp>
        <p:nvSpPr>
          <p:cNvPr id="260"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61" name="Text Placeholder 21"/>
          <p:cNvSpPr>
            <a:spLocks noGrp="1"/>
          </p:cNvSpPr>
          <p:nvPr>
            <p:ph type="body" sz="half" idx="23"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62" name="Text Placeholder 2"/>
          <p:cNvSpPr>
            <a:spLocks noGrp="1"/>
          </p:cNvSpPr>
          <p:nvPr>
            <p:ph type="body" sz="quarter" idx="24" hasCustomPrompt="1"/>
          </p:nvPr>
        </p:nvSpPr>
        <p:spPr>
          <a:xfrm>
            <a:off x="201612" y="6430962"/>
            <a:ext cx="4152900"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3" name="Text Placeholder 2"/>
          <p:cNvSpPr>
            <a:spLocks noGrp="1"/>
          </p:cNvSpPr>
          <p:nvPr>
            <p:ph type="body" sz="quarter" idx="25" hasCustomPrompt="1"/>
          </p:nvPr>
        </p:nvSpPr>
        <p:spPr>
          <a:xfrm>
            <a:off x="201614" y="3657758"/>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o Título"/>
          <p:cNvSpPr txBox="1">
            <a:spLocks noGrp="1"/>
          </p:cNvSpPr>
          <p:nvPr>
            <p:ph type="title"/>
          </p:nvPr>
        </p:nvSpPr>
        <p:spPr>
          <a:prstGeom prst="rect">
            <a:avLst/>
          </a:prstGeom>
        </p:spPr>
        <p:txBody>
          <a:bodyPr/>
          <a:lstStyle/>
          <a:p>
            <a:r>
              <a:t>Texto do Título</a:t>
            </a:r>
          </a:p>
        </p:txBody>
      </p:sp>
      <p:sp>
        <p:nvSpPr>
          <p:cNvPr id="21"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ne Image">
    <p:spTree>
      <p:nvGrpSpPr>
        <p:cNvPr id="1" name=""/>
        <p:cNvGrpSpPr/>
        <p:nvPr/>
      </p:nvGrpSpPr>
      <p:grpSpPr>
        <a:xfrm>
          <a:off x="0" y="0"/>
          <a:ext cx="0" cy="0"/>
          <a:chOff x="0" y="0"/>
          <a:chExt cx="0" cy="0"/>
        </a:xfrm>
      </p:grpSpPr>
      <p:sp>
        <p:nvSpPr>
          <p:cNvPr id="271"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72"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73"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74"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75"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76" name="Text Placeholder 21"/>
          <p:cNvSpPr>
            <a:spLocks noGrp="1"/>
          </p:cNvSpPr>
          <p:nvPr>
            <p:ph type="body" sz="half" idx="21"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77" name="Picture Placeholder 2"/>
          <p:cNvSpPr>
            <a:spLocks noGrp="1"/>
          </p:cNvSpPr>
          <p:nvPr>
            <p:ph type="pic" sz="half" idx="22"/>
          </p:nvPr>
        </p:nvSpPr>
        <p:spPr>
          <a:xfrm>
            <a:off x="0" y="1185862"/>
            <a:ext cx="4354513" cy="5664201"/>
          </a:xfrm>
          <a:prstGeom prst="rect">
            <a:avLst/>
          </a:prstGeom>
        </p:spPr>
        <p:txBody>
          <a:bodyPr lIns="91439" rIns="91439">
            <a:noAutofit/>
          </a:bodyPr>
          <a:lstStyle/>
          <a:p>
            <a:endParaRPr/>
          </a:p>
        </p:txBody>
      </p:sp>
      <p:sp>
        <p:nvSpPr>
          <p:cNvPr id="278" name="Text Placeholder 2"/>
          <p:cNvSpPr>
            <a:spLocks noGrp="1"/>
          </p:cNvSpPr>
          <p:nvPr>
            <p:ph type="body" sz="quarter" idx="23" hasCustomPrompt="1"/>
          </p:nvPr>
        </p:nvSpPr>
        <p:spPr>
          <a:xfrm>
            <a:off x="201614" y="6430962"/>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7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Large image">
    <p:spTree>
      <p:nvGrpSpPr>
        <p:cNvPr id="1" name=""/>
        <p:cNvGrpSpPr/>
        <p:nvPr/>
      </p:nvGrpSpPr>
      <p:grpSpPr>
        <a:xfrm>
          <a:off x="0" y="0"/>
          <a:ext cx="0" cy="0"/>
          <a:chOff x="0" y="0"/>
          <a:chExt cx="0" cy="0"/>
        </a:xfrm>
      </p:grpSpPr>
      <p:sp>
        <p:nvSpPr>
          <p:cNvPr id="286" name="Rectangle 4"/>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87" name="Picture 5" descr="Picture 5"/>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88"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89" name="Rectangle 7"/>
          <p:cNvSpPr/>
          <p:nvPr/>
        </p:nvSpPr>
        <p:spPr>
          <a:xfrm>
            <a:off x="7109927" y="1180199"/>
            <a:ext cx="5082074" cy="567780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90" name="Picture Placeholder 12"/>
          <p:cNvSpPr>
            <a:spLocks noGrp="1"/>
          </p:cNvSpPr>
          <p:nvPr>
            <p:ph type="pic" idx="21"/>
          </p:nvPr>
        </p:nvSpPr>
        <p:spPr>
          <a:xfrm>
            <a:off x="0" y="1180199"/>
            <a:ext cx="7100597" cy="5677801"/>
          </a:xfrm>
          <a:prstGeom prst="rect">
            <a:avLst/>
          </a:prstGeom>
        </p:spPr>
        <p:txBody>
          <a:bodyPr lIns="91439" rIns="91439">
            <a:noAutofit/>
          </a:bodyPr>
          <a:lstStyle/>
          <a:p>
            <a:endParaRPr/>
          </a:p>
        </p:txBody>
      </p:sp>
      <p:sp>
        <p:nvSpPr>
          <p:cNvPr id="291" name="Nível de Corpo Um…"/>
          <p:cNvSpPr txBox="1">
            <a:spLocks noGrp="1"/>
          </p:cNvSpPr>
          <p:nvPr>
            <p:ph type="body" sz="quarter" idx="1" hasCustomPrompt="1"/>
          </p:nvPr>
        </p:nvSpPr>
        <p:spPr>
          <a:xfrm>
            <a:off x="7598663" y="1589016"/>
            <a:ext cx="4138662"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92" name="Text Placeholder 21"/>
          <p:cNvSpPr>
            <a:spLocks noGrp="1"/>
          </p:cNvSpPr>
          <p:nvPr>
            <p:ph type="body" sz="quarter" idx="22" hasCustomPrompt="1"/>
          </p:nvPr>
        </p:nvSpPr>
        <p:spPr>
          <a:xfrm>
            <a:off x="7598664" y="2349905"/>
            <a:ext cx="413866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93" name="Text Placeholder 2"/>
          <p:cNvSpPr>
            <a:spLocks noGrp="1"/>
          </p:cNvSpPr>
          <p:nvPr>
            <p:ph type="body" sz="quarter" idx="23"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9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301"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02"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03" name="Picture Placeholder 12"/>
          <p:cNvSpPr>
            <a:spLocks noGrp="1"/>
          </p:cNvSpPr>
          <p:nvPr>
            <p:ph type="pic" sz="half" idx="21"/>
          </p:nvPr>
        </p:nvSpPr>
        <p:spPr>
          <a:xfrm>
            <a:off x="0" y="925512"/>
            <a:ext cx="3703638" cy="5932489"/>
          </a:xfrm>
          <a:prstGeom prst="rect">
            <a:avLst/>
          </a:prstGeom>
        </p:spPr>
        <p:txBody>
          <a:bodyPr lIns="91439" rIns="91439">
            <a:noAutofit/>
          </a:bodyPr>
          <a:lstStyle/>
          <a:p>
            <a:endParaRPr/>
          </a:p>
        </p:txBody>
      </p:sp>
      <p:sp>
        <p:nvSpPr>
          <p:cNvPr id="304"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05" name="Nível de Corpo Um…"/>
          <p:cNvSpPr txBox="1">
            <a:spLocks noGrp="1"/>
          </p:cNvSpPr>
          <p:nvPr>
            <p:ph type="body" sz="quarter" idx="1" hasCustomPrompt="1"/>
          </p:nvPr>
        </p:nvSpPr>
        <p:spPr>
          <a:xfrm>
            <a:off x="4306823" y="1589016"/>
            <a:ext cx="7430501"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06" name="Text Placeholder 21"/>
          <p:cNvSpPr>
            <a:spLocks noGrp="1"/>
          </p:cNvSpPr>
          <p:nvPr>
            <p:ph type="body" sz="half" idx="22" hasCustomPrompt="1"/>
          </p:nvPr>
        </p:nvSpPr>
        <p:spPr>
          <a:xfrm>
            <a:off x="4306823" y="2349905"/>
            <a:ext cx="743050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07" name="Text Placeholder 2"/>
          <p:cNvSpPr>
            <a:spLocks noGrp="1"/>
          </p:cNvSpPr>
          <p:nvPr>
            <p:ph type="body" sz="quarter" idx="23" hasCustomPrompt="1"/>
          </p:nvPr>
        </p:nvSpPr>
        <p:spPr>
          <a:xfrm>
            <a:off x="201612" y="6430962"/>
            <a:ext cx="3502026"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0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Heading 1.2 images and extract">
    <p:spTree>
      <p:nvGrpSpPr>
        <p:cNvPr id="1" name=""/>
        <p:cNvGrpSpPr/>
        <p:nvPr/>
      </p:nvGrpSpPr>
      <p:grpSpPr>
        <a:xfrm>
          <a:off x="0" y="0"/>
          <a:ext cx="0" cy="0"/>
          <a:chOff x="0" y="0"/>
          <a:chExt cx="0" cy="0"/>
        </a:xfrm>
      </p:grpSpPr>
      <p:sp>
        <p:nvSpPr>
          <p:cNvPr id="315"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16"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17"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18" name="Nível de Corpo Um…"/>
          <p:cNvSpPr txBox="1">
            <a:spLocks noGrp="1"/>
          </p:cNvSpPr>
          <p:nvPr>
            <p:ph type="body" sz="quarter" idx="1" hasCustomPrompt="1"/>
          </p:nvPr>
        </p:nvSpPr>
        <p:spPr>
          <a:xfrm>
            <a:off x="4306823" y="1270203"/>
            <a:ext cx="3977642"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19" name="Text Placeholder 21"/>
          <p:cNvSpPr>
            <a:spLocks noGrp="1"/>
          </p:cNvSpPr>
          <p:nvPr>
            <p:ph type="body" sz="quarter" idx="21" hasCustomPrompt="1"/>
          </p:nvPr>
        </p:nvSpPr>
        <p:spPr>
          <a:xfrm>
            <a:off x="4306823"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20" name="Picture Placeholder 12"/>
          <p:cNvSpPr>
            <a:spLocks noGrp="1"/>
          </p:cNvSpPr>
          <p:nvPr>
            <p:ph type="pic" sz="quarter" idx="22"/>
          </p:nvPr>
        </p:nvSpPr>
        <p:spPr>
          <a:xfrm>
            <a:off x="0" y="925513"/>
            <a:ext cx="3703638" cy="2901821"/>
          </a:xfrm>
          <a:prstGeom prst="rect">
            <a:avLst/>
          </a:prstGeom>
        </p:spPr>
        <p:txBody>
          <a:bodyPr lIns="91439" rIns="91439">
            <a:noAutofit/>
          </a:bodyPr>
          <a:lstStyle/>
          <a:p>
            <a:endParaRPr/>
          </a:p>
        </p:txBody>
      </p:sp>
      <p:sp>
        <p:nvSpPr>
          <p:cNvPr id="321" name="Picture Placeholder 12"/>
          <p:cNvSpPr>
            <a:spLocks noGrp="1"/>
          </p:cNvSpPr>
          <p:nvPr>
            <p:ph type="pic" sz="quarter" idx="23"/>
          </p:nvPr>
        </p:nvSpPr>
        <p:spPr>
          <a:xfrm>
            <a:off x="-16166" y="3827333"/>
            <a:ext cx="3719804" cy="3030667"/>
          </a:xfrm>
          <a:prstGeom prst="rect">
            <a:avLst/>
          </a:prstGeom>
        </p:spPr>
        <p:txBody>
          <a:bodyPr lIns="91439" rIns="91439">
            <a:noAutofit/>
          </a:bodyPr>
          <a:lstStyle/>
          <a:p>
            <a:endParaRPr/>
          </a:p>
        </p:txBody>
      </p:sp>
      <p:sp>
        <p:nvSpPr>
          <p:cNvPr id="322" name="Rectangle 15"/>
          <p:cNvSpPr/>
          <p:nvPr/>
        </p:nvSpPr>
        <p:spPr>
          <a:xfrm>
            <a:off x="8801082" y="1729776"/>
            <a:ext cx="2936243" cy="4497287"/>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23" name="Text Placeholder 3"/>
          <p:cNvSpPr>
            <a:spLocks noGrp="1"/>
          </p:cNvSpPr>
          <p:nvPr>
            <p:ph type="body" sz="quarter" idx="24" hasCustomPrompt="1"/>
          </p:nvPr>
        </p:nvSpPr>
        <p:spPr>
          <a:xfrm>
            <a:off x="8956657"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24" name="Picture Placeholder 5"/>
          <p:cNvSpPr>
            <a:spLocks noGrp="1"/>
          </p:cNvSpPr>
          <p:nvPr>
            <p:ph type="pic" sz="quarter" idx="25"/>
          </p:nvPr>
        </p:nvSpPr>
        <p:spPr>
          <a:xfrm>
            <a:off x="8510137" y="1389062"/>
            <a:ext cx="914402" cy="760174"/>
          </a:xfrm>
          <a:prstGeom prst="rect">
            <a:avLst/>
          </a:prstGeom>
        </p:spPr>
        <p:txBody>
          <a:bodyPr lIns="91439" rIns="91439">
            <a:noAutofit/>
          </a:bodyPr>
          <a:lstStyle/>
          <a:p>
            <a:endParaRPr/>
          </a:p>
        </p:txBody>
      </p:sp>
      <p:sp>
        <p:nvSpPr>
          <p:cNvPr id="325" name="Text Placeholder 2"/>
          <p:cNvSpPr>
            <a:spLocks noGrp="1"/>
          </p:cNvSpPr>
          <p:nvPr>
            <p:ph type="body" sz="quarter" idx="26" hasCustomPrompt="1"/>
          </p:nvPr>
        </p:nvSpPr>
        <p:spPr>
          <a:xfrm>
            <a:off x="201613" y="6545263"/>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6" name="Text Placeholder 2"/>
          <p:cNvSpPr>
            <a:spLocks noGrp="1"/>
          </p:cNvSpPr>
          <p:nvPr>
            <p:ph type="body" sz="quarter" idx="27" hasCustomPrompt="1"/>
          </p:nvPr>
        </p:nvSpPr>
        <p:spPr>
          <a:xfrm>
            <a:off x="201613" y="3582277"/>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Heading 1.2 extracts">
    <p:spTree>
      <p:nvGrpSpPr>
        <p:cNvPr id="1" name=""/>
        <p:cNvGrpSpPr/>
        <p:nvPr/>
      </p:nvGrpSpPr>
      <p:grpSpPr>
        <a:xfrm>
          <a:off x="0" y="0"/>
          <a:ext cx="0" cy="0"/>
          <a:chOff x="0" y="0"/>
          <a:chExt cx="0" cy="0"/>
        </a:xfrm>
      </p:grpSpPr>
      <p:sp>
        <p:nvSpPr>
          <p:cNvPr id="334"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35"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36"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37" name="Nível de Corpo Um…"/>
          <p:cNvSpPr txBox="1">
            <a:spLocks noGrp="1"/>
          </p:cNvSpPr>
          <p:nvPr>
            <p:ph type="body" sz="quarter" idx="1" hasCustomPrompt="1"/>
          </p:nvPr>
        </p:nvSpPr>
        <p:spPr>
          <a:xfrm>
            <a:off x="4107179" y="1270203"/>
            <a:ext cx="3895347"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38" name="Text Placeholder 21"/>
          <p:cNvSpPr>
            <a:spLocks noGrp="1"/>
          </p:cNvSpPr>
          <p:nvPr>
            <p:ph type="body" sz="quarter" idx="21" hasCustomPrompt="1"/>
          </p:nvPr>
        </p:nvSpPr>
        <p:spPr>
          <a:xfrm>
            <a:off x="4107181"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39" name="Picture Placeholder 12"/>
          <p:cNvSpPr>
            <a:spLocks noGrp="1"/>
          </p:cNvSpPr>
          <p:nvPr>
            <p:ph type="pic" sz="half" idx="22"/>
          </p:nvPr>
        </p:nvSpPr>
        <p:spPr>
          <a:xfrm>
            <a:off x="0" y="925513"/>
            <a:ext cx="3703638" cy="5932487"/>
          </a:xfrm>
          <a:prstGeom prst="rect">
            <a:avLst/>
          </a:prstGeom>
        </p:spPr>
        <p:txBody>
          <a:bodyPr lIns="91439" rIns="91439">
            <a:noAutofit/>
          </a:bodyPr>
          <a:lstStyle/>
          <a:p>
            <a:endParaRPr/>
          </a:p>
        </p:txBody>
      </p:sp>
      <p:sp>
        <p:nvSpPr>
          <p:cNvPr id="340" name="Rectangle 12"/>
          <p:cNvSpPr/>
          <p:nvPr/>
        </p:nvSpPr>
        <p:spPr>
          <a:xfrm>
            <a:off x="8488364" y="925513"/>
            <a:ext cx="3703638" cy="296535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1" name="Rectangle 13"/>
          <p:cNvSpPr/>
          <p:nvPr/>
        </p:nvSpPr>
        <p:spPr>
          <a:xfrm>
            <a:off x="8488364" y="3890864"/>
            <a:ext cx="3703638" cy="296535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2" name="Text Placeholder 3"/>
          <p:cNvSpPr>
            <a:spLocks noGrp="1"/>
          </p:cNvSpPr>
          <p:nvPr>
            <p:ph type="body" sz="quarter" idx="23" hasCustomPrompt="1"/>
          </p:nvPr>
        </p:nvSpPr>
        <p:spPr>
          <a:xfrm>
            <a:off x="9515468" y="1270203"/>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3" name="Picture Placeholder 5"/>
          <p:cNvSpPr>
            <a:spLocks noGrp="1"/>
          </p:cNvSpPr>
          <p:nvPr>
            <p:ph type="pic" sz="quarter" idx="24"/>
          </p:nvPr>
        </p:nvSpPr>
        <p:spPr>
          <a:xfrm>
            <a:off x="8601067" y="1132470"/>
            <a:ext cx="914402" cy="851779"/>
          </a:xfrm>
          <a:prstGeom prst="rect">
            <a:avLst/>
          </a:prstGeom>
        </p:spPr>
        <p:txBody>
          <a:bodyPr lIns="91439" rIns="91439">
            <a:noAutofit/>
          </a:bodyPr>
          <a:lstStyle/>
          <a:p>
            <a:endParaRPr/>
          </a:p>
        </p:txBody>
      </p:sp>
      <p:sp>
        <p:nvSpPr>
          <p:cNvPr id="344" name="Text Placeholder 21"/>
          <p:cNvSpPr>
            <a:spLocks noGrp="1"/>
          </p:cNvSpPr>
          <p:nvPr>
            <p:ph type="body" sz="quarter" idx="25" hasCustomPrompt="1"/>
          </p:nvPr>
        </p:nvSpPr>
        <p:spPr>
          <a:xfrm>
            <a:off x="8906256" y="2066557"/>
            <a:ext cx="2888037" cy="152853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5" name="Text Placeholder 3"/>
          <p:cNvSpPr>
            <a:spLocks noGrp="1"/>
          </p:cNvSpPr>
          <p:nvPr>
            <p:ph type="body" sz="quarter" idx="26" hasCustomPrompt="1"/>
          </p:nvPr>
        </p:nvSpPr>
        <p:spPr>
          <a:xfrm>
            <a:off x="9525823" y="4146732"/>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6" name="Picture Placeholder 5"/>
          <p:cNvSpPr>
            <a:spLocks noGrp="1"/>
          </p:cNvSpPr>
          <p:nvPr>
            <p:ph type="pic" sz="quarter" idx="27"/>
          </p:nvPr>
        </p:nvSpPr>
        <p:spPr>
          <a:xfrm>
            <a:off x="8611421" y="4008997"/>
            <a:ext cx="914402" cy="851779"/>
          </a:xfrm>
          <a:prstGeom prst="rect">
            <a:avLst/>
          </a:prstGeom>
        </p:spPr>
        <p:txBody>
          <a:bodyPr lIns="91439" rIns="91439">
            <a:noAutofit/>
          </a:bodyPr>
          <a:lstStyle/>
          <a:p>
            <a:endParaRPr/>
          </a:p>
        </p:txBody>
      </p:sp>
      <p:sp>
        <p:nvSpPr>
          <p:cNvPr id="347" name="Text Placeholder 21"/>
          <p:cNvSpPr>
            <a:spLocks noGrp="1"/>
          </p:cNvSpPr>
          <p:nvPr>
            <p:ph type="body" sz="quarter" idx="28" hasCustomPrompt="1"/>
          </p:nvPr>
        </p:nvSpPr>
        <p:spPr>
          <a:xfrm>
            <a:off x="8916610" y="4943085"/>
            <a:ext cx="2888037" cy="154001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8" name="Text Placeholder 2"/>
          <p:cNvSpPr>
            <a:spLocks noGrp="1"/>
          </p:cNvSpPr>
          <p:nvPr>
            <p:ph type="body" sz="quarter" idx="29" hasCustomPrompt="1"/>
          </p:nvPr>
        </p:nvSpPr>
        <p:spPr>
          <a:xfrm>
            <a:off x="201613" y="6430962"/>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4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Heading 1.2 image only">
    <p:spTree>
      <p:nvGrpSpPr>
        <p:cNvPr id="1" name=""/>
        <p:cNvGrpSpPr/>
        <p:nvPr/>
      </p:nvGrpSpPr>
      <p:grpSpPr>
        <a:xfrm>
          <a:off x="0" y="0"/>
          <a:ext cx="0" cy="0"/>
          <a:chOff x="0" y="0"/>
          <a:chExt cx="0" cy="0"/>
        </a:xfrm>
      </p:grpSpPr>
      <p:sp>
        <p:nvSpPr>
          <p:cNvPr id="372" name="Picture Placeholder 12"/>
          <p:cNvSpPr>
            <a:spLocks noGrp="1"/>
          </p:cNvSpPr>
          <p:nvPr>
            <p:ph type="pic" idx="21"/>
          </p:nvPr>
        </p:nvSpPr>
        <p:spPr>
          <a:xfrm>
            <a:off x="0" y="925830"/>
            <a:ext cx="12192000" cy="5932171"/>
          </a:xfrm>
          <a:prstGeom prst="rect">
            <a:avLst/>
          </a:prstGeom>
        </p:spPr>
        <p:txBody>
          <a:bodyPr lIns="91439" rIns="91439">
            <a:noAutofit/>
          </a:bodyPr>
          <a:lstStyle/>
          <a:p>
            <a:endParaRPr/>
          </a:p>
        </p:txBody>
      </p:sp>
      <p:sp>
        <p:nvSpPr>
          <p:cNvPr id="373"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74"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75"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76"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37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Heading 1.2 Blocks page">
    <p:spTree>
      <p:nvGrpSpPr>
        <p:cNvPr id="1" name=""/>
        <p:cNvGrpSpPr/>
        <p:nvPr/>
      </p:nvGrpSpPr>
      <p:grpSpPr>
        <a:xfrm>
          <a:off x="0" y="0"/>
          <a:ext cx="0" cy="0"/>
          <a:chOff x="0" y="0"/>
          <a:chExt cx="0" cy="0"/>
        </a:xfrm>
      </p:grpSpPr>
      <p:sp>
        <p:nvSpPr>
          <p:cNvPr id="384" name="Picture Placeholder 3"/>
          <p:cNvSpPr>
            <a:spLocks noGrp="1"/>
          </p:cNvSpPr>
          <p:nvPr>
            <p:ph type="pic" sz="quarter" idx="21"/>
          </p:nvPr>
        </p:nvSpPr>
        <p:spPr>
          <a:xfrm>
            <a:off x="-2" y="903446"/>
            <a:ext cx="4161454" cy="2965353"/>
          </a:xfrm>
          <a:prstGeom prst="rect">
            <a:avLst/>
          </a:prstGeom>
        </p:spPr>
        <p:txBody>
          <a:bodyPr lIns="91439" rIns="91439">
            <a:noAutofit/>
          </a:bodyPr>
          <a:lstStyle/>
          <a:p>
            <a:endParaRPr/>
          </a:p>
        </p:txBody>
      </p:sp>
      <p:sp>
        <p:nvSpPr>
          <p:cNvPr id="385" name="Picture Placeholder 3"/>
          <p:cNvSpPr>
            <a:spLocks noGrp="1"/>
          </p:cNvSpPr>
          <p:nvPr>
            <p:ph type="pic" sz="quarter" idx="22"/>
          </p:nvPr>
        </p:nvSpPr>
        <p:spPr>
          <a:xfrm>
            <a:off x="8030549" y="932595"/>
            <a:ext cx="4161454" cy="2965353"/>
          </a:xfrm>
          <a:prstGeom prst="rect">
            <a:avLst/>
          </a:prstGeom>
        </p:spPr>
        <p:txBody>
          <a:bodyPr lIns="91439" rIns="91439">
            <a:noAutofit/>
          </a:bodyPr>
          <a:lstStyle/>
          <a:p>
            <a:endParaRPr/>
          </a:p>
        </p:txBody>
      </p:sp>
      <p:sp>
        <p:nvSpPr>
          <p:cNvPr id="386" name="Picture Placeholder 3"/>
          <p:cNvSpPr>
            <a:spLocks noGrp="1"/>
          </p:cNvSpPr>
          <p:nvPr>
            <p:ph type="pic" sz="quarter" idx="23"/>
          </p:nvPr>
        </p:nvSpPr>
        <p:spPr>
          <a:xfrm>
            <a:off x="4161452" y="3875564"/>
            <a:ext cx="3869097" cy="2969620"/>
          </a:xfrm>
          <a:prstGeom prst="rect">
            <a:avLst/>
          </a:prstGeom>
        </p:spPr>
        <p:txBody>
          <a:bodyPr lIns="91439" rIns="91439">
            <a:noAutofit/>
          </a:bodyPr>
          <a:lstStyle/>
          <a:p>
            <a:endParaRPr/>
          </a:p>
        </p:txBody>
      </p:sp>
      <p:sp>
        <p:nvSpPr>
          <p:cNvPr id="387" name="Rectangle 12"/>
          <p:cNvSpPr/>
          <p:nvPr/>
        </p:nvSpPr>
        <p:spPr>
          <a:xfrm>
            <a:off x="4161454" y="925512"/>
            <a:ext cx="3869097" cy="296535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8" name="Rectangle 13"/>
          <p:cNvSpPr/>
          <p:nvPr/>
        </p:nvSpPr>
        <p:spPr>
          <a:xfrm>
            <a:off x="-1" y="3890864"/>
            <a:ext cx="4161454"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9" name="Rectangle 14"/>
          <p:cNvSpPr/>
          <p:nvPr/>
        </p:nvSpPr>
        <p:spPr>
          <a:xfrm>
            <a:off x="8030547" y="3879832"/>
            <a:ext cx="4161453"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90"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91"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92"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93" name="Nível de Corpo Um…"/>
          <p:cNvSpPr txBox="1">
            <a:spLocks noGrp="1"/>
          </p:cNvSpPr>
          <p:nvPr>
            <p:ph type="body" sz="quarter" idx="1" hasCustomPrompt="1"/>
          </p:nvPr>
        </p:nvSpPr>
        <p:spPr>
          <a:xfrm>
            <a:off x="409631" y="4491342"/>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Extract: Source Sans Pro Bold 16 pt Deep Sea Blue</a:t>
            </a:r>
          </a:p>
          <a:p>
            <a:pPr lvl="1"/>
            <a:endParaRPr/>
          </a:p>
          <a:p>
            <a:pPr lvl="2"/>
            <a:endParaRPr/>
          </a:p>
          <a:p>
            <a:pPr lvl="3"/>
            <a:endParaRPr/>
          </a:p>
          <a:p>
            <a:pPr lvl="4"/>
            <a:endParaRPr/>
          </a:p>
        </p:txBody>
      </p:sp>
      <p:sp>
        <p:nvSpPr>
          <p:cNvPr id="394" name="Text Placeholder 3"/>
          <p:cNvSpPr>
            <a:spLocks noGrp="1"/>
          </p:cNvSpPr>
          <p:nvPr>
            <p:ph type="body" sz="quarter" idx="24" hasCustomPrompt="1"/>
          </p:nvPr>
        </p:nvSpPr>
        <p:spPr>
          <a:xfrm>
            <a:off x="8452104" y="4478175"/>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5" name="Text Placeholder 3"/>
          <p:cNvSpPr>
            <a:spLocks noGrp="1"/>
          </p:cNvSpPr>
          <p:nvPr>
            <p:ph type="body" sz="quarter" idx="25" hasCustomPrompt="1"/>
          </p:nvPr>
        </p:nvSpPr>
        <p:spPr>
          <a:xfrm>
            <a:off x="4424905" y="1503924"/>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6" name="Text Placeholder 2"/>
          <p:cNvSpPr>
            <a:spLocks noGrp="1"/>
          </p:cNvSpPr>
          <p:nvPr>
            <p:ph type="body" sz="quarter" idx="26" hasCustomPrompt="1"/>
          </p:nvPr>
        </p:nvSpPr>
        <p:spPr>
          <a:xfrm>
            <a:off x="4343844" y="6608763"/>
            <a:ext cx="2879917"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7" name="Text Placeholder 2"/>
          <p:cNvSpPr>
            <a:spLocks noGrp="1"/>
          </p:cNvSpPr>
          <p:nvPr>
            <p:ph type="body" sz="quarter" idx="27" hasCustomPrompt="1"/>
          </p:nvPr>
        </p:nvSpPr>
        <p:spPr>
          <a:xfrm>
            <a:off x="201613" y="3613605"/>
            <a:ext cx="395983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8" name="Text Placeholder 2"/>
          <p:cNvSpPr>
            <a:spLocks noGrp="1"/>
          </p:cNvSpPr>
          <p:nvPr>
            <p:ph type="body" sz="quarter" idx="28" hasCustomPrompt="1"/>
          </p:nvPr>
        </p:nvSpPr>
        <p:spPr>
          <a:xfrm>
            <a:off x="8131354" y="3609550"/>
            <a:ext cx="3959840" cy="253303"/>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End page">
    <p:spTree>
      <p:nvGrpSpPr>
        <p:cNvPr id="1" name=""/>
        <p:cNvGrpSpPr/>
        <p:nvPr/>
      </p:nvGrpSpPr>
      <p:grpSpPr>
        <a:xfrm>
          <a:off x="0" y="0"/>
          <a:ext cx="0" cy="0"/>
          <a:chOff x="0" y="0"/>
          <a:chExt cx="0" cy="0"/>
        </a:xfrm>
      </p:grpSpPr>
      <p:sp>
        <p:nvSpPr>
          <p:cNvPr id="406" name="Picture Placeholder 12"/>
          <p:cNvSpPr>
            <a:spLocks noGrp="1"/>
          </p:cNvSpPr>
          <p:nvPr>
            <p:ph type="pic" idx="21"/>
          </p:nvPr>
        </p:nvSpPr>
        <p:spPr>
          <a:xfrm>
            <a:off x="0" y="0"/>
            <a:ext cx="8434875" cy="6858000"/>
          </a:xfrm>
          <a:prstGeom prst="rect">
            <a:avLst/>
          </a:prstGeom>
        </p:spPr>
        <p:txBody>
          <a:bodyPr lIns="91439" rIns="91439">
            <a:noAutofit/>
          </a:bodyPr>
          <a:lstStyle/>
          <a:p>
            <a:endParaRPr/>
          </a:p>
        </p:txBody>
      </p:sp>
      <p:sp>
        <p:nvSpPr>
          <p:cNvPr id="407" name="Rectangle 10"/>
          <p:cNvSpPr/>
          <p:nvPr/>
        </p:nvSpPr>
        <p:spPr>
          <a:xfrm>
            <a:off x="8434874" y="0"/>
            <a:ext cx="3757127" cy="6858000"/>
          </a:xfrm>
          <a:prstGeom prst="rect">
            <a:avLst/>
          </a:prstGeom>
          <a:solidFill>
            <a:srgbClr val="074859"/>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408" name="TextBox 11"/>
          <p:cNvSpPr txBox="1"/>
          <p:nvPr/>
        </p:nvSpPr>
        <p:spPr>
          <a:xfrm>
            <a:off x="8667205" y="2713323"/>
            <a:ext cx="2819712" cy="3291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b="1">
                <a:solidFill>
                  <a:srgbClr val="FFFFFF"/>
                </a:solidFill>
                <a:latin typeface="Source Sans Pro"/>
                <a:ea typeface="Source Sans Pro"/>
                <a:cs typeface="Source Sans Pro"/>
                <a:sym typeface="Source Sans Pro"/>
              </a:defRPr>
            </a:pPr>
            <a:r>
              <a:t>Join our growing community: </a:t>
            </a:r>
          </a:p>
          <a:p>
            <a:pPr>
              <a:defRPr sz="1600">
                <a:solidFill>
                  <a:srgbClr val="FFFFFF"/>
                </a:solidFill>
                <a:latin typeface="Source Sans Pro"/>
                <a:ea typeface="Source Sans Pro"/>
                <a:cs typeface="Source Sans Pro"/>
                <a:sym typeface="Source Sans Pro"/>
              </a:defRPr>
            </a:pPr>
            <a:r>
              <a:t>Subscribe to our newsletter to receive regular updates.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Visit our website: </a:t>
            </a:r>
          </a:p>
          <a:p>
            <a:pPr>
              <a:defRPr sz="1600">
                <a:solidFill>
                  <a:srgbClr val="FFFFFF"/>
                </a:solidFill>
                <a:latin typeface="Source Sans Pro"/>
                <a:ea typeface="Source Sans Pro"/>
                <a:cs typeface="Source Sans Pro"/>
                <a:sym typeface="Source Sans Pro"/>
              </a:defRPr>
            </a:pPr>
            <a:r>
              <a:t>www.globalschoolsforum.org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Email us: </a:t>
            </a:r>
          </a:p>
          <a:p>
            <a:pPr>
              <a:defRPr sz="1600">
                <a:solidFill>
                  <a:srgbClr val="FFFFFF"/>
                </a:solidFill>
                <a:latin typeface="Source Sans Pro"/>
                <a:ea typeface="Source Sans Pro"/>
                <a:cs typeface="Source Sans Pro"/>
                <a:sym typeface="Source Sans Pro"/>
              </a:defRPr>
            </a:pPr>
            <a:r>
              <a:t>info@globalschoolsforum.org</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Follow us:</a:t>
            </a:r>
          </a:p>
        </p:txBody>
      </p:sp>
      <p:sp>
        <p:nvSpPr>
          <p:cNvPr id="409" name="Straight Connector 12"/>
          <p:cNvSpPr/>
          <p:nvPr/>
        </p:nvSpPr>
        <p:spPr>
          <a:xfrm>
            <a:off x="8724121" y="2416629"/>
            <a:ext cx="783773" cy="1"/>
          </a:xfrm>
          <a:prstGeom prst="line">
            <a:avLst/>
          </a:prstGeom>
          <a:ln w="101600">
            <a:solidFill>
              <a:srgbClr val="FFCE37"/>
            </a:solidFill>
            <a:miter/>
          </a:ln>
        </p:spPr>
        <p:txBody>
          <a:bodyPr lIns="45719" rIns="45719"/>
          <a:lstStyle/>
          <a:p>
            <a:endParaRPr/>
          </a:p>
        </p:txBody>
      </p:sp>
      <p:pic>
        <p:nvPicPr>
          <p:cNvPr id="410" name="Picture 13" descr="Picture 13"/>
          <p:cNvPicPr>
            <a:picLocks noChangeAspect="1"/>
          </p:cNvPicPr>
          <p:nvPr/>
        </p:nvPicPr>
        <p:blipFill>
          <a:blip r:embed="rId2"/>
          <a:stretch>
            <a:fillRect/>
          </a:stretch>
        </p:blipFill>
        <p:spPr>
          <a:xfrm>
            <a:off x="8724121" y="662843"/>
            <a:ext cx="1934186" cy="736739"/>
          </a:xfrm>
          <a:prstGeom prst="rect">
            <a:avLst/>
          </a:prstGeom>
          <a:ln w="12700">
            <a:miter lim="400000"/>
          </a:ln>
        </p:spPr>
      </p:pic>
      <p:sp>
        <p:nvSpPr>
          <p:cNvPr id="411" name="TextBox 14"/>
          <p:cNvSpPr txBox="1"/>
          <p:nvPr/>
        </p:nvSpPr>
        <p:spPr>
          <a:xfrm>
            <a:off x="8667205" y="1524077"/>
            <a:ext cx="3432908"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700" b="1">
                <a:solidFill>
                  <a:srgbClr val="FFFFFF"/>
                </a:solidFill>
                <a:latin typeface="Greycliff CF Bold"/>
                <a:ea typeface="Greycliff CF Bold"/>
                <a:cs typeface="Greycliff CF Bold"/>
                <a:sym typeface="Greycliff CF Bold"/>
              </a:defRPr>
            </a:lvl1pPr>
          </a:lstStyle>
          <a:p>
            <a:r>
              <a:t>Collaborate. Innovate. Educate.</a:t>
            </a:r>
          </a:p>
        </p:txBody>
      </p:sp>
      <p:pic>
        <p:nvPicPr>
          <p:cNvPr id="412" name="Picture 15" descr="Picture 15"/>
          <p:cNvPicPr>
            <a:picLocks noChangeAspect="1"/>
          </p:cNvPicPr>
          <p:nvPr/>
        </p:nvPicPr>
        <p:blipFill>
          <a:blip r:embed="rId3"/>
          <a:stretch>
            <a:fillRect/>
          </a:stretch>
        </p:blipFill>
        <p:spPr>
          <a:xfrm>
            <a:off x="9445169" y="6038758"/>
            <a:ext cx="393701" cy="368301"/>
          </a:xfrm>
          <a:prstGeom prst="rect">
            <a:avLst/>
          </a:prstGeom>
          <a:ln w="12700">
            <a:miter lim="400000"/>
          </a:ln>
        </p:spPr>
      </p:pic>
      <p:pic>
        <p:nvPicPr>
          <p:cNvPr id="413" name="Picture 16" descr="Picture 16"/>
          <p:cNvPicPr>
            <a:picLocks noChangeAspect="1"/>
          </p:cNvPicPr>
          <p:nvPr/>
        </p:nvPicPr>
        <p:blipFill>
          <a:blip r:embed="rId4"/>
          <a:stretch>
            <a:fillRect/>
          </a:stretch>
        </p:blipFill>
        <p:spPr>
          <a:xfrm>
            <a:off x="8724121" y="6056124"/>
            <a:ext cx="431801" cy="355601"/>
          </a:xfrm>
          <a:prstGeom prst="rect">
            <a:avLst/>
          </a:prstGeom>
          <a:ln w="12700">
            <a:miter lim="400000"/>
          </a:ln>
        </p:spPr>
      </p:pic>
      <p:sp>
        <p:nvSpPr>
          <p:cNvPr id="414"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41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Icons">
    <p:spTree>
      <p:nvGrpSpPr>
        <p:cNvPr id="1" name=""/>
        <p:cNvGrpSpPr/>
        <p:nvPr/>
      </p:nvGrpSpPr>
      <p:grpSpPr>
        <a:xfrm>
          <a:off x="0" y="0"/>
          <a:ext cx="0" cy="0"/>
          <a:chOff x="0" y="0"/>
          <a:chExt cx="0" cy="0"/>
        </a:xfrm>
      </p:grpSpPr>
      <p:pic>
        <p:nvPicPr>
          <p:cNvPr id="422" name="Picture 2" descr="Picture 2"/>
          <p:cNvPicPr>
            <a:picLocks noChangeAspect="1"/>
          </p:cNvPicPr>
          <p:nvPr/>
        </p:nvPicPr>
        <p:blipFill>
          <a:blip r:embed="rId2"/>
          <a:stretch>
            <a:fillRect/>
          </a:stretch>
        </p:blipFill>
        <p:spPr>
          <a:xfrm>
            <a:off x="3994062" y="2281962"/>
            <a:ext cx="952501" cy="952501"/>
          </a:xfrm>
          <a:prstGeom prst="rect">
            <a:avLst/>
          </a:prstGeom>
          <a:ln w="12700">
            <a:miter lim="400000"/>
          </a:ln>
        </p:spPr>
      </p:pic>
      <p:pic>
        <p:nvPicPr>
          <p:cNvPr id="423" name="Picture 4" descr="Picture 4"/>
          <p:cNvPicPr>
            <a:picLocks noChangeAspect="1"/>
          </p:cNvPicPr>
          <p:nvPr/>
        </p:nvPicPr>
        <p:blipFill>
          <a:blip r:embed="rId3"/>
          <a:stretch>
            <a:fillRect/>
          </a:stretch>
        </p:blipFill>
        <p:spPr>
          <a:xfrm>
            <a:off x="895998" y="2236241"/>
            <a:ext cx="952501" cy="952501"/>
          </a:xfrm>
          <a:prstGeom prst="rect">
            <a:avLst/>
          </a:prstGeom>
          <a:ln w="12700">
            <a:miter lim="400000"/>
          </a:ln>
        </p:spPr>
      </p:pic>
      <p:pic>
        <p:nvPicPr>
          <p:cNvPr id="424" name="Picture 6" descr="Picture 6"/>
          <p:cNvPicPr>
            <a:picLocks noChangeAspect="1"/>
          </p:cNvPicPr>
          <p:nvPr/>
        </p:nvPicPr>
        <p:blipFill>
          <a:blip r:embed="rId4"/>
          <a:stretch>
            <a:fillRect/>
          </a:stretch>
        </p:blipFill>
        <p:spPr>
          <a:xfrm>
            <a:off x="2445030" y="2236241"/>
            <a:ext cx="952501" cy="952501"/>
          </a:xfrm>
          <a:prstGeom prst="rect">
            <a:avLst/>
          </a:prstGeom>
          <a:ln w="12700">
            <a:miter lim="400000"/>
          </a:ln>
        </p:spPr>
      </p:pic>
      <p:pic>
        <p:nvPicPr>
          <p:cNvPr id="425" name="Picture 8" descr="Picture 8"/>
          <p:cNvPicPr>
            <a:picLocks noChangeAspect="1"/>
          </p:cNvPicPr>
          <p:nvPr/>
        </p:nvPicPr>
        <p:blipFill>
          <a:blip r:embed="rId5"/>
          <a:stretch>
            <a:fillRect/>
          </a:stretch>
        </p:blipFill>
        <p:spPr>
          <a:xfrm>
            <a:off x="5543093" y="2281962"/>
            <a:ext cx="952501" cy="952501"/>
          </a:xfrm>
          <a:prstGeom prst="rect">
            <a:avLst/>
          </a:prstGeom>
          <a:ln w="12700">
            <a:miter lim="400000"/>
          </a:ln>
        </p:spPr>
      </p:pic>
      <p:pic>
        <p:nvPicPr>
          <p:cNvPr id="426" name="Picture 18" descr="Picture 18"/>
          <p:cNvPicPr>
            <a:picLocks noChangeAspect="1"/>
          </p:cNvPicPr>
          <p:nvPr/>
        </p:nvPicPr>
        <p:blipFill>
          <a:blip r:embed="rId6"/>
          <a:stretch>
            <a:fillRect/>
          </a:stretch>
        </p:blipFill>
        <p:spPr>
          <a:xfrm>
            <a:off x="8794470" y="2278685"/>
            <a:ext cx="952501" cy="952501"/>
          </a:xfrm>
          <a:prstGeom prst="rect">
            <a:avLst/>
          </a:prstGeom>
          <a:ln w="12700">
            <a:miter lim="400000"/>
          </a:ln>
        </p:spPr>
      </p:pic>
      <p:pic>
        <p:nvPicPr>
          <p:cNvPr id="427" name="Picture 20" descr="Picture 20"/>
          <p:cNvPicPr>
            <a:picLocks noChangeAspect="1"/>
          </p:cNvPicPr>
          <p:nvPr/>
        </p:nvPicPr>
        <p:blipFill>
          <a:blip r:embed="rId7"/>
          <a:stretch>
            <a:fillRect/>
          </a:stretch>
        </p:blipFill>
        <p:spPr>
          <a:xfrm>
            <a:off x="895998" y="4002749"/>
            <a:ext cx="952501" cy="952501"/>
          </a:xfrm>
          <a:prstGeom prst="rect">
            <a:avLst/>
          </a:prstGeom>
          <a:ln w="12700">
            <a:miter lim="400000"/>
          </a:ln>
        </p:spPr>
      </p:pic>
      <p:pic>
        <p:nvPicPr>
          <p:cNvPr id="428" name="Picture 22" descr="Picture 22"/>
          <p:cNvPicPr>
            <a:picLocks noChangeAspect="1"/>
          </p:cNvPicPr>
          <p:nvPr/>
        </p:nvPicPr>
        <p:blipFill>
          <a:blip r:embed="rId8"/>
          <a:stretch>
            <a:fillRect/>
          </a:stretch>
        </p:blipFill>
        <p:spPr>
          <a:xfrm>
            <a:off x="5591405" y="3947150"/>
            <a:ext cx="952501" cy="952501"/>
          </a:xfrm>
          <a:prstGeom prst="rect">
            <a:avLst/>
          </a:prstGeom>
          <a:ln w="12700">
            <a:miter lim="400000"/>
          </a:ln>
        </p:spPr>
      </p:pic>
      <p:pic>
        <p:nvPicPr>
          <p:cNvPr id="429" name="Picture 24" descr="Picture 24"/>
          <p:cNvPicPr>
            <a:picLocks noChangeAspect="1"/>
          </p:cNvPicPr>
          <p:nvPr/>
        </p:nvPicPr>
        <p:blipFill>
          <a:blip r:embed="rId9"/>
          <a:stretch>
            <a:fillRect/>
          </a:stretch>
        </p:blipFill>
        <p:spPr>
          <a:xfrm>
            <a:off x="4018217" y="3947150"/>
            <a:ext cx="952501" cy="952501"/>
          </a:xfrm>
          <a:prstGeom prst="rect">
            <a:avLst/>
          </a:prstGeom>
          <a:ln w="12700">
            <a:miter lim="400000"/>
          </a:ln>
        </p:spPr>
      </p:pic>
      <p:pic>
        <p:nvPicPr>
          <p:cNvPr id="430" name="Picture 26" descr="Picture 26"/>
          <p:cNvPicPr>
            <a:picLocks noChangeAspect="1"/>
          </p:cNvPicPr>
          <p:nvPr/>
        </p:nvPicPr>
        <p:blipFill>
          <a:blip r:embed="rId10"/>
          <a:stretch>
            <a:fillRect/>
          </a:stretch>
        </p:blipFill>
        <p:spPr>
          <a:xfrm>
            <a:off x="2445030" y="3947150"/>
            <a:ext cx="952501" cy="952501"/>
          </a:xfrm>
          <a:prstGeom prst="rect">
            <a:avLst/>
          </a:prstGeom>
          <a:ln w="12700">
            <a:miter lim="400000"/>
          </a:ln>
        </p:spPr>
      </p:pic>
      <p:pic>
        <p:nvPicPr>
          <p:cNvPr id="431" name="Picture 30" descr="Picture 30"/>
          <p:cNvPicPr>
            <a:picLocks noChangeAspect="1"/>
          </p:cNvPicPr>
          <p:nvPr/>
        </p:nvPicPr>
        <p:blipFill>
          <a:blip r:embed="rId11"/>
          <a:stretch>
            <a:fillRect/>
          </a:stretch>
        </p:blipFill>
        <p:spPr>
          <a:xfrm>
            <a:off x="7132580" y="3946885"/>
            <a:ext cx="952501" cy="952501"/>
          </a:xfrm>
          <a:prstGeom prst="rect">
            <a:avLst/>
          </a:prstGeom>
          <a:ln w="12700">
            <a:miter lim="400000"/>
          </a:ln>
        </p:spPr>
      </p:pic>
      <p:pic>
        <p:nvPicPr>
          <p:cNvPr id="432" name="Picture 34" descr="Picture 34"/>
          <p:cNvPicPr>
            <a:picLocks noChangeAspect="1"/>
          </p:cNvPicPr>
          <p:nvPr/>
        </p:nvPicPr>
        <p:blipFill>
          <a:blip r:embed="rId12"/>
          <a:stretch>
            <a:fillRect/>
          </a:stretch>
        </p:blipFill>
        <p:spPr>
          <a:xfrm>
            <a:off x="8794470" y="3989294"/>
            <a:ext cx="952501" cy="952501"/>
          </a:xfrm>
          <a:prstGeom prst="rect">
            <a:avLst/>
          </a:prstGeom>
          <a:ln w="12700">
            <a:miter lim="400000"/>
          </a:ln>
        </p:spPr>
      </p:pic>
      <p:pic>
        <p:nvPicPr>
          <p:cNvPr id="433" name="Picture 40" descr="Picture 40"/>
          <p:cNvPicPr>
            <a:picLocks noChangeAspect="1"/>
          </p:cNvPicPr>
          <p:nvPr/>
        </p:nvPicPr>
        <p:blipFill>
          <a:blip r:embed="rId13"/>
          <a:stretch>
            <a:fillRect/>
          </a:stretch>
        </p:blipFill>
        <p:spPr>
          <a:xfrm>
            <a:off x="10173364" y="4008327"/>
            <a:ext cx="952501" cy="952501"/>
          </a:xfrm>
          <a:prstGeom prst="rect">
            <a:avLst/>
          </a:prstGeom>
          <a:ln w="12700">
            <a:miter lim="400000"/>
          </a:ln>
        </p:spPr>
      </p:pic>
      <p:pic>
        <p:nvPicPr>
          <p:cNvPr id="434" name="Picture 42" descr="Picture 42"/>
          <p:cNvPicPr>
            <a:picLocks noChangeAspect="1"/>
          </p:cNvPicPr>
          <p:nvPr/>
        </p:nvPicPr>
        <p:blipFill>
          <a:blip r:embed="rId14"/>
          <a:stretch>
            <a:fillRect/>
          </a:stretch>
        </p:blipFill>
        <p:spPr>
          <a:xfrm>
            <a:off x="7090399" y="2236241"/>
            <a:ext cx="952501" cy="952501"/>
          </a:xfrm>
          <a:prstGeom prst="rect">
            <a:avLst/>
          </a:prstGeom>
          <a:ln w="12700">
            <a:miter lim="400000"/>
          </a:ln>
        </p:spPr>
      </p:pic>
      <p:sp>
        <p:nvSpPr>
          <p:cNvPr id="435" name="Nível de Corpo Um…"/>
          <p:cNvSpPr txBox="1">
            <a:spLocks noGrp="1"/>
          </p:cNvSpPr>
          <p:nvPr>
            <p:ph type="body" sz="quarter" idx="1" hasCustomPrompt="1"/>
          </p:nvPr>
        </p:nvSpPr>
        <p:spPr>
          <a:xfrm>
            <a:off x="895350" y="585789"/>
            <a:ext cx="5843779" cy="836447"/>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Copy and paste icons from Master Slides to presentation.</a:t>
            </a:r>
          </a:p>
          <a:p>
            <a:pPr lvl="1"/>
            <a:endParaRPr/>
          </a:p>
          <a:p>
            <a:pPr lvl="2"/>
            <a:endParaRPr/>
          </a:p>
          <a:p>
            <a:pPr lvl="3"/>
            <a:endParaRPr/>
          </a:p>
          <a:p>
            <a:pPr lvl="4"/>
            <a:endParaRPr/>
          </a:p>
        </p:txBody>
      </p:sp>
      <p:sp>
        <p:nvSpPr>
          <p:cNvPr id="436"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lank page">
    <p:spTree>
      <p:nvGrpSpPr>
        <p:cNvPr id="1" name=""/>
        <p:cNvGrpSpPr/>
        <p:nvPr/>
      </p:nvGrpSpPr>
      <p:grpSpPr>
        <a:xfrm>
          <a:off x="0" y="0"/>
          <a:ext cx="0" cy="0"/>
          <a:chOff x="0" y="0"/>
          <a:chExt cx="0" cy="0"/>
        </a:xfrm>
      </p:grpSpPr>
      <p:sp>
        <p:nvSpPr>
          <p:cNvPr id="44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xto do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do Título</a:t>
            </a:r>
          </a:p>
        </p:txBody>
      </p:sp>
      <p:sp>
        <p:nvSpPr>
          <p:cNvPr id="30" name="Nível de Corpo Um…"/>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450" name="Picture Placeholder 7"/>
          <p:cNvSpPr>
            <a:spLocks noGrp="1"/>
          </p:cNvSpPr>
          <p:nvPr>
            <p:ph type="pic" idx="21"/>
          </p:nvPr>
        </p:nvSpPr>
        <p:spPr>
          <a:xfrm>
            <a:off x="-15505" y="12306"/>
            <a:ext cx="12192001" cy="5920679"/>
          </a:xfrm>
          <a:prstGeom prst="rect">
            <a:avLst/>
          </a:prstGeom>
        </p:spPr>
        <p:txBody>
          <a:bodyPr lIns="91439" rIns="91439">
            <a:noAutofit/>
          </a:bodyPr>
          <a:lstStyle/>
          <a:p>
            <a:endParaRPr/>
          </a:p>
        </p:txBody>
      </p:sp>
      <p:sp>
        <p:nvSpPr>
          <p:cNvPr id="451" name="Rectangle 22"/>
          <p:cNvSpPr/>
          <p:nvPr/>
        </p:nvSpPr>
        <p:spPr>
          <a:xfrm>
            <a:off x="-15506" y="5861622"/>
            <a:ext cx="12207507" cy="996379"/>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sp>
        <p:nvSpPr>
          <p:cNvPr id="452" name="Add a presentation title"/>
          <p:cNvSpPr txBox="1">
            <a:spLocks noGrp="1"/>
          </p:cNvSpPr>
          <p:nvPr>
            <p:ph type="title" hasCustomPrompt="1"/>
          </p:nvPr>
        </p:nvSpPr>
        <p:spPr>
          <a:xfrm>
            <a:off x="1524000" y="1050965"/>
            <a:ext cx="9144000" cy="1656609"/>
          </a:xfrm>
          <a:prstGeom prst="rect">
            <a:avLst/>
          </a:prstGeom>
        </p:spPr>
        <p:txBody>
          <a:bodyPr lIns="45718" tIns="45718" rIns="45718" bIns="45718"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453" name="Nível de Corpo Um…"/>
          <p:cNvSpPr txBox="1">
            <a:spLocks noGrp="1"/>
          </p:cNvSpPr>
          <p:nvPr>
            <p:ph type="body" sz="quarter" idx="1" hasCustomPrompt="1"/>
          </p:nvPr>
        </p:nvSpPr>
        <p:spPr>
          <a:xfrm>
            <a:off x="1524000" y="2972646"/>
            <a:ext cx="9144000" cy="365128"/>
          </a:xfrm>
          <a:prstGeom prst="rect">
            <a:avLst/>
          </a:prstGeom>
        </p:spPr>
        <p:txBody>
          <a:bodyPr lIns="45718" tIns="45718" rIns="45718" bIns="45718"/>
          <a:lstStyle>
            <a:lvl1pPr marL="0" indent="0" algn="ctr">
              <a:buSzTx/>
              <a:buFontTx/>
              <a:buNone/>
              <a:defRPr sz="2400">
                <a:solidFill>
                  <a:srgbClr val="074859"/>
                </a:solidFill>
                <a:latin typeface="Source Sans Pro"/>
                <a:ea typeface="Source Sans Pro"/>
                <a:cs typeface="Source Sans Pro"/>
                <a:sym typeface="Source Sans Pro"/>
              </a:defRPr>
            </a:lvl1pPr>
            <a:lvl2pPr marL="0" indent="0" algn="ctr">
              <a:buSzTx/>
              <a:buFontTx/>
              <a:buNone/>
              <a:defRPr sz="2400">
                <a:solidFill>
                  <a:srgbClr val="074859"/>
                </a:solidFill>
                <a:latin typeface="Source Sans Pro"/>
                <a:ea typeface="Source Sans Pro"/>
                <a:cs typeface="Source Sans Pro"/>
                <a:sym typeface="Source Sans Pro"/>
              </a:defRPr>
            </a:lvl2pPr>
            <a:lvl3pPr marL="0" indent="0" algn="ctr">
              <a:buSzTx/>
              <a:buFontTx/>
              <a:buNone/>
              <a:defRPr sz="2400">
                <a:solidFill>
                  <a:srgbClr val="074859"/>
                </a:solidFill>
                <a:latin typeface="Source Sans Pro"/>
                <a:ea typeface="Source Sans Pro"/>
                <a:cs typeface="Source Sans Pro"/>
                <a:sym typeface="Source Sans Pro"/>
              </a:defRPr>
            </a:lvl3pPr>
            <a:lvl4pPr marL="0" indent="0" algn="ctr">
              <a:buSzTx/>
              <a:buFontTx/>
              <a:buNone/>
              <a:defRPr sz="2400">
                <a:solidFill>
                  <a:srgbClr val="074859"/>
                </a:solidFill>
                <a:latin typeface="Source Sans Pro"/>
                <a:ea typeface="Source Sans Pro"/>
                <a:cs typeface="Source Sans Pro"/>
                <a:sym typeface="Source Sans Pro"/>
              </a:defRPr>
            </a:lvl4pPr>
            <a:lvl5pPr marL="0" indent="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454" name="TextBox 14"/>
          <p:cNvSpPr txBox="1"/>
          <p:nvPr/>
        </p:nvSpPr>
        <p:spPr>
          <a:xfrm>
            <a:off x="3700021" y="6176993"/>
            <a:ext cx="6407394" cy="396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455" name="Straight Connector 15"/>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56" name="Picture 23" descr="Picture 23"/>
          <p:cNvPicPr>
            <a:picLocks noChangeAspect="1"/>
          </p:cNvPicPr>
          <p:nvPr/>
        </p:nvPicPr>
        <p:blipFill>
          <a:blip r:embed="rId2"/>
          <a:stretch>
            <a:fillRect/>
          </a:stretch>
        </p:blipFill>
        <p:spPr>
          <a:xfrm>
            <a:off x="10527176" y="6078358"/>
            <a:ext cx="1395383" cy="531509"/>
          </a:xfrm>
          <a:prstGeom prst="rect">
            <a:avLst/>
          </a:prstGeom>
          <a:ln w="12700">
            <a:miter lim="400000"/>
          </a:ln>
        </p:spPr>
      </p:pic>
      <p:sp>
        <p:nvSpPr>
          <p:cNvPr id="457" name="Número do Slide"/>
          <p:cNvSpPr txBox="1">
            <a:spLocks noGrp="1"/>
          </p:cNvSpPr>
          <p:nvPr>
            <p:ph type="sldNum" sz="quarter" idx="2"/>
          </p:nvPr>
        </p:nvSpPr>
        <p:spPr>
          <a:xfrm>
            <a:off x="8463948" y="6221732"/>
            <a:ext cx="273652" cy="269237"/>
          </a:xfrm>
          <a:prstGeom prst="rect">
            <a:avLst/>
          </a:prstGeom>
        </p:spPr>
        <p:txBody>
          <a:bodyPr lIns="45718" tIns="45718" rIns="45718" bIns="45718"/>
          <a:lstStyle>
            <a:lvl1pPr>
              <a:defRPr>
                <a:latin typeface="Source Sans Pro"/>
                <a:ea typeface="Source Sans Pro"/>
                <a:cs typeface="Source Sans Pro"/>
                <a:sym typeface="Source Sans Pro"/>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464" name="Rectangle 6"/>
          <p:cNvSpPr/>
          <p:nvPr/>
        </p:nvSpPr>
        <p:spPr>
          <a:xfrm>
            <a:off x="0" y="-1"/>
            <a:ext cx="12192000" cy="1178562"/>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65" name="Picture 7" descr="Picture 7"/>
          <p:cNvPicPr>
            <a:picLocks noChangeAspect="1"/>
          </p:cNvPicPr>
          <p:nvPr/>
        </p:nvPicPr>
        <p:blipFill>
          <a:blip r:embed="rId2"/>
          <a:stretch>
            <a:fillRect/>
          </a:stretch>
        </p:blipFill>
        <p:spPr>
          <a:xfrm>
            <a:off x="10582371" y="314526"/>
            <a:ext cx="1339655" cy="510279"/>
          </a:xfrm>
          <a:prstGeom prst="rect">
            <a:avLst/>
          </a:prstGeom>
          <a:ln w="12700">
            <a:miter lim="400000"/>
          </a:ln>
        </p:spPr>
      </p:pic>
      <p:sp>
        <p:nvSpPr>
          <p:cNvPr id="466" name="Heading 1: Greycliff Bold 33pt"/>
          <p:cNvSpPr txBox="1">
            <a:spLocks noGrp="1"/>
          </p:cNvSpPr>
          <p:nvPr>
            <p:ph type="title" hasCustomPrompt="1"/>
          </p:nvPr>
        </p:nvSpPr>
        <p:spPr>
          <a:xfrm>
            <a:off x="406400" y="312682"/>
            <a:ext cx="8241146" cy="489902"/>
          </a:xfrm>
          <a:prstGeom prst="rect">
            <a:avLst/>
          </a:prstGeom>
        </p:spPr>
        <p:txBody>
          <a:bodyPr lIns="45718" tIns="45718" rIns="45718" bIns="45718"/>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467" name="Nível de Corpo Um…"/>
          <p:cNvSpPr txBox="1">
            <a:spLocks noGrp="1"/>
          </p:cNvSpPr>
          <p:nvPr>
            <p:ph type="body" idx="1" hasCustomPrompt="1"/>
          </p:nvPr>
        </p:nvSpPr>
        <p:spPr>
          <a:xfrm>
            <a:off x="822960" y="1517650"/>
            <a:ext cx="10616566" cy="4810125"/>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468" name="Número do Slide"/>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475" name="Rectangle 7"/>
          <p:cNvSpPr/>
          <p:nvPr/>
        </p:nvSpPr>
        <p:spPr>
          <a:xfrm>
            <a:off x="0" y="1640"/>
            <a:ext cx="12192000" cy="924191"/>
          </a:xfrm>
          <a:prstGeom prst="rect">
            <a:avLst/>
          </a:prstGeom>
          <a:solidFill>
            <a:srgbClr val="F3F3F1"/>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76" name="Picture 8" descr="Picture 8"/>
          <p:cNvPicPr>
            <a:picLocks noChangeAspect="1"/>
          </p:cNvPicPr>
          <p:nvPr/>
        </p:nvPicPr>
        <p:blipFill>
          <a:blip r:embed="rId2"/>
          <a:stretch>
            <a:fillRect/>
          </a:stretch>
        </p:blipFill>
        <p:spPr>
          <a:xfrm>
            <a:off x="10454640" y="208594"/>
            <a:ext cx="1339654" cy="510280"/>
          </a:xfrm>
          <a:prstGeom prst="rect">
            <a:avLst/>
          </a:prstGeom>
          <a:ln w="12700">
            <a:miter lim="400000"/>
          </a:ln>
        </p:spPr>
      </p:pic>
      <p:sp>
        <p:nvSpPr>
          <p:cNvPr id="477" name="Picture Placeholder 12"/>
          <p:cNvSpPr>
            <a:spLocks noGrp="1"/>
          </p:cNvSpPr>
          <p:nvPr>
            <p:ph type="pic" sz="half" idx="21"/>
          </p:nvPr>
        </p:nvSpPr>
        <p:spPr>
          <a:xfrm>
            <a:off x="0" y="925512"/>
            <a:ext cx="3703638" cy="5932490"/>
          </a:xfrm>
          <a:prstGeom prst="rect">
            <a:avLst/>
          </a:prstGeom>
        </p:spPr>
        <p:txBody>
          <a:bodyPr lIns="91439" rIns="91439">
            <a:noAutofit/>
          </a:bodyPr>
          <a:lstStyle/>
          <a:p>
            <a:endParaRPr/>
          </a:p>
        </p:txBody>
      </p:sp>
      <p:sp>
        <p:nvSpPr>
          <p:cNvPr id="478" name="Heading 1.2: Greycliff Bold 28pt"/>
          <p:cNvSpPr txBox="1">
            <a:spLocks noGrp="1"/>
          </p:cNvSpPr>
          <p:nvPr>
            <p:ph type="title" hasCustomPrompt="1"/>
          </p:nvPr>
        </p:nvSpPr>
        <p:spPr>
          <a:xfrm>
            <a:off x="397706" y="228975"/>
            <a:ext cx="8241149" cy="489900"/>
          </a:xfrm>
          <a:prstGeom prst="rect">
            <a:avLst/>
          </a:prstGeom>
        </p:spPr>
        <p:txBody>
          <a:bodyPr lIns="45718" tIns="45718" rIns="45718" bIns="45718"/>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479" name="Nível de Corpo Um…"/>
          <p:cNvSpPr txBox="1">
            <a:spLocks noGrp="1"/>
          </p:cNvSpPr>
          <p:nvPr>
            <p:ph type="body" sz="quarter" idx="1" hasCustomPrompt="1"/>
          </p:nvPr>
        </p:nvSpPr>
        <p:spPr>
          <a:xfrm>
            <a:off x="4306823" y="1589015"/>
            <a:ext cx="7430501" cy="655640"/>
          </a:xfrm>
          <a:prstGeom prst="rect">
            <a:avLst/>
          </a:prstGeom>
        </p:spPr>
        <p:txBody>
          <a:bodyPr lIns="45718" tIns="45718" rIns="45718" bIns="45718"/>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480" name="Text Placeholder 21"/>
          <p:cNvSpPr>
            <a:spLocks noGrp="1"/>
          </p:cNvSpPr>
          <p:nvPr>
            <p:ph type="body" sz="half" idx="22" hasCustomPrompt="1"/>
          </p:nvPr>
        </p:nvSpPr>
        <p:spPr>
          <a:xfrm>
            <a:off x="4306823" y="2349905"/>
            <a:ext cx="7430501" cy="3877160"/>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481" name="Text Placeholder 2"/>
          <p:cNvSpPr>
            <a:spLocks noGrp="1"/>
          </p:cNvSpPr>
          <p:nvPr>
            <p:ph type="body" sz="quarter" idx="23" hasCustomPrompt="1"/>
          </p:nvPr>
        </p:nvSpPr>
        <p:spPr>
          <a:xfrm>
            <a:off x="201611" y="6430962"/>
            <a:ext cx="3502028" cy="253303"/>
          </a:xfrm>
          <a:prstGeom prst="rect">
            <a:avLst/>
          </a:prstGeom>
        </p:spPr>
        <p:txBody>
          <a:bodyPr lIns="45718" tIns="45718" rIns="45718" bIns="45718"/>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482" name="Número do Slide"/>
          <p:cNvSpPr txBox="1">
            <a:spLocks noGrp="1"/>
          </p:cNvSpPr>
          <p:nvPr>
            <p:ph type="sldNum" sz="quarter" idx="2"/>
          </p:nvPr>
        </p:nvSpPr>
        <p:spPr>
          <a:xfrm>
            <a:off x="8478978" y="6232198"/>
            <a:ext cx="258623" cy="248304"/>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86833" y="1718734"/>
            <a:ext cx="11106151" cy="4519084"/>
          </a:xfrm>
        </p:spPr>
        <p:txBody>
          <a:bodyPr/>
          <a:lstStyle>
            <a:lvl1pPr marL="342900" indent="-342900">
              <a:spcBef>
                <a:spcPts val="800"/>
              </a:spcBef>
              <a:spcAft>
                <a:spcPts val="0"/>
              </a:spcAft>
              <a:buClr>
                <a:srgbClr val="FB7267"/>
              </a:buClr>
              <a:buFont typeface="Wingdings" panose="05000000000000000000" pitchFamily="2" charset="2"/>
              <a:buChar char="§"/>
              <a:defRPr sz="1867" b="0" baseline="0">
                <a:latin typeface="Helvetica Neue" panose="02000503000000020004" pitchFamily="2" charset="0"/>
                <a:ea typeface="Helvetica Neue" panose="02000503000000020004" pitchFamily="2" charset="0"/>
                <a:cs typeface="Helvetica Neue" panose="02000503000000020004" pitchFamily="2" charset="0"/>
              </a:defRPr>
            </a:lvl1pPr>
            <a:lvl2pPr marL="228594" indent="-228594">
              <a:spcBef>
                <a:spcPts val="800"/>
              </a:spcBef>
              <a:spcAft>
                <a:spcPts val="0"/>
              </a:spcAft>
              <a:buClr>
                <a:srgbClr val="FB7267"/>
              </a:buClr>
              <a:buFont typeface="Wingdings" panose="05000000000000000000" pitchFamily="2" charset="2"/>
              <a:buChar char="§"/>
              <a:defRPr sz="1733">
                <a:latin typeface="Helvetica Neue" panose="02000503000000020004" pitchFamily="2" charset="0"/>
                <a:ea typeface="Helvetica Neue" panose="02000503000000020004" pitchFamily="2" charset="0"/>
                <a:cs typeface="Helvetica Neue" panose="02000503000000020004" pitchFamily="2" charset="0"/>
              </a:defRPr>
            </a:lvl2pPr>
            <a:lvl3pPr marL="457189" indent="-228594">
              <a:spcBef>
                <a:spcPts val="800"/>
              </a:spcBef>
              <a:spcAft>
                <a:spcPts val="0"/>
              </a:spcAft>
              <a:buClr>
                <a:srgbClr val="FB7267"/>
              </a:buClr>
              <a:buFont typeface="Wingdings" panose="05000000000000000000" pitchFamily="2" charset="2"/>
              <a:buChar char="§"/>
              <a:tabLst/>
              <a:defRPr sz="1600" baseline="0">
                <a:latin typeface="Helvetica Neue" panose="02000503000000020004" pitchFamily="2" charset="0"/>
                <a:ea typeface="Helvetica Neue" panose="02000503000000020004" pitchFamily="2" charset="0"/>
                <a:cs typeface="Helvetica Neue" panose="02000503000000020004" pitchFamily="2" charset="0"/>
              </a:defRPr>
            </a:lvl3pPr>
            <a:lvl4pPr marL="687900" indent="-230712">
              <a:spcBef>
                <a:spcPts val="800"/>
              </a:spcBef>
              <a:spcAft>
                <a:spcPts val="0"/>
              </a:spcAft>
              <a:buClr>
                <a:srgbClr val="FB7267"/>
              </a:buClr>
              <a:buFont typeface="Wingdings" panose="05000000000000000000" pitchFamily="2" charset="2"/>
              <a:buChar char="§"/>
              <a:tabLst/>
              <a:defRPr baseline="0">
                <a:latin typeface="Helvetica Neue" panose="02000503000000020004" pitchFamily="2" charset="0"/>
                <a:ea typeface="Helvetica Neue" panose="02000503000000020004" pitchFamily="2" charset="0"/>
                <a:cs typeface="Helvetica Neue" panose="02000503000000020004" pitchFamily="2" charset="0"/>
              </a:defRPr>
            </a:lvl4pPr>
            <a:lvl5pPr marL="916494" indent="-228594">
              <a:spcBef>
                <a:spcPts val="800"/>
              </a:spcBef>
              <a:spcAft>
                <a:spcPts val="0"/>
              </a:spcAft>
              <a:buClr>
                <a:srgbClr val="FB7267"/>
              </a:buClr>
              <a:buFont typeface="Wingdings" panose="05000000000000000000" pitchFamily="2" charset="2"/>
              <a:buChar char="§"/>
              <a:defRPr baseline="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en-US"/>
              <a:t>Insert bullet list at full-width of slide</a:t>
            </a:r>
          </a:p>
          <a:p>
            <a:pPr lvl="1"/>
            <a:r>
              <a:rPr lang="en-US"/>
              <a:t>Bullet list level two</a:t>
            </a:r>
          </a:p>
          <a:p>
            <a:pPr lvl="2"/>
            <a:r>
              <a:rPr lang="en-US"/>
              <a:t>Bullet list level three</a:t>
            </a:r>
          </a:p>
          <a:p>
            <a:pPr lvl="3"/>
            <a:r>
              <a:rPr lang="en-US"/>
              <a:t>Bullet list level four</a:t>
            </a:r>
          </a:p>
          <a:p>
            <a:pPr lvl="4"/>
            <a:r>
              <a:rPr lang="en-US"/>
              <a:t>Bullet list level five</a:t>
            </a:r>
          </a:p>
        </p:txBody>
      </p:sp>
      <p:sp>
        <p:nvSpPr>
          <p:cNvPr id="5" name="Footer Placeholder 4"/>
          <p:cNvSpPr>
            <a:spLocks noGrp="1"/>
          </p:cNvSpPr>
          <p:nvPr>
            <p:ph type="ftr" sz="quarter" idx="14"/>
          </p:nvPr>
        </p:nvSpPr>
        <p:spPr/>
        <p:txBody>
          <a:bodyPr/>
          <a:lstStyle>
            <a:lvl1pPr>
              <a:defRPr/>
            </a:lvl1pPr>
          </a:lstStyle>
          <a:p>
            <a:pPr algn="r"/>
            <a:r>
              <a:rPr lang="en-US">
                <a:solidFill>
                  <a:srgbClr val="000000"/>
                </a:solidFill>
              </a:rPr>
              <a:t>Confidential | Draft for Discussion</a:t>
            </a: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a:solidFill>
                <a:srgbClr val="000000"/>
              </a:solidFill>
            </a:endParaRPr>
          </a:p>
        </p:txBody>
      </p:sp>
      <p:sp>
        <p:nvSpPr>
          <p:cNvPr id="2" name="Title 1"/>
          <p:cNvSpPr>
            <a:spLocks noGrp="1"/>
          </p:cNvSpPr>
          <p:nvPr>
            <p:ph type="title" hasCustomPrompt="1"/>
          </p:nvPr>
        </p:nvSpPr>
        <p:spPr>
          <a:xfrm>
            <a:off x="486833" y="468968"/>
            <a:ext cx="11106151" cy="697577"/>
          </a:xfrm>
        </p:spPr>
        <p:txBody>
          <a:bodyPr/>
          <a:lstStyle>
            <a:lvl1pPr>
              <a:defRPr sz="2400" baseline="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INSERT HEADLINE HERE – UP TO 2 FULL WIDTH LINES (ALL CAPS)</a:t>
            </a:r>
          </a:p>
        </p:txBody>
      </p:sp>
    </p:spTree>
    <p:extLst>
      <p:ext uri="{BB962C8B-B14F-4D97-AF65-F5344CB8AC3E}">
        <p14:creationId xmlns:p14="http://schemas.microsoft.com/office/powerpoint/2010/main" val="177289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de Corpo Um…"/>
          <p:cNvSpPr txBox="1">
            <a:spLocks noGrp="1"/>
          </p:cNvSpPr>
          <p:nvPr>
            <p:ph type="body" sz="half" idx="1"/>
          </p:nvPr>
        </p:nvSpPr>
        <p:spPr>
          <a:xfrm>
            <a:off x="838200" y="1825625"/>
            <a:ext cx="51816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xto do Título"/>
          <p:cNvSpPr txBox="1">
            <a:spLocks noGrp="1"/>
          </p:cNvSpPr>
          <p:nvPr>
            <p:ph type="title"/>
          </p:nvPr>
        </p:nvSpPr>
        <p:spPr>
          <a:xfrm>
            <a:off x="839787" y="365125"/>
            <a:ext cx="10515601" cy="1325563"/>
          </a:xfrm>
          <a:prstGeom prst="rect">
            <a:avLst/>
          </a:prstGeom>
        </p:spPr>
        <p:txBody>
          <a:bodyPr/>
          <a:lstStyle/>
          <a:p>
            <a:r>
              <a:t>Texto do Título</a:t>
            </a:r>
          </a:p>
        </p:txBody>
      </p:sp>
      <p:sp>
        <p:nvSpPr>
          <p:cNvPr id="48" name="Nível de Corpo Um…"/>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73" name="Nível de Corpo Um…"/>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Nível de Corpo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do Título</a:t>
            </a:r>
          </a:p>
        </p:txBody>
      </p:sp>
      <p:sp>
        <p:nvSpPr>
          <p:cNvPr id="3" name="Nível de Corpo Um…"/>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hyperlink" Target="https://www.globalschoolsforum.org/page/Dignitas" TargetMode="External"/><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hyperlink" Target="https://youtu.be/B9B4a0mVlRU"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1.xml"/><Relationship Id="rId5" Type="http://schemas.openxmlformats.org/officeDocument/2006/relationships/hyperlink" Target="https://globalschoolsforum.org/mel-framework-impact-scale-toolkit" TargetMode="External"/><Relationship Id="rId4" Type="http://schemas.openxmlformats.org/officeDocument/2006/relationships/hyperlink" Target="https://globalschoolsforum.org/theory-change-impact-scale-toolki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2.png"/><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s://www.globalschoolsforum.org/page/Dignitas" TargetMode="External"/><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hyperlink" Target="https://globalschoolsforum.sharepoint.com/:x:/r/sites/GSF_Data/_layouts/15/Doc.aspx?sourcedoc=%7B0C13ECF0-806E-48F1-B7BA-4FBFE54C252E%7D&amp;file=3%20MEL%20Framework%20Tool.xlsx&amp;action=default&amp;mobileredirect=true" TargetMode="External"/><Relationship Id="rId2" Type="http://schemas.openxmlformats.org/officeDocument/2006/relationships/hyperlink" Target="https://globalschoolsforum.org/sites/default/files/2024-11/mel_framework_and_monitoring_tool.xlsx" TargetMode="Externa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1"/>
          <p:cNvSpPr txBox="1">
            <a:spLocks noGrp="1"/>
          </p:cNvSpPr>
          <p:nvPr>
            <p:ph type="title"/>
          </p:nvPr>
        </p:nvSpPr>
        <p:spPr>
          <a:prstGeom prst="rect">
            <a:avLst/>
          </a:prstGeom>
        </p:spPr>
        <p:txBody>
          <a:bodyPr/>
          <a:lstStyle/>
          <a:p>
            <a:r>
              <a:rPr lang="en-US" dirty="0"/>
              <a:t>Monitoring, Evaluation, and Learning (MEL) Framework</a:t>
            </a:r>
          </a:p>
        </p:txBody>
      </p:sp>
      <p:sp>
        <p:nvSpPr>
          <p:cNvPr id="492" name="Straight Connector 7"/>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93" name="Picture 8" descr="Picture 8"/>
          <p:cNvPicPr>
            <a:picLocks noChangeAspect="1"/>
          </p:cNvPicPr>
          <p:nvPr/>
        </p:nvPicPr>
        <p:blipFill>
          <a:blip r:embed="rId3"/>
          <a:stretch>
            <a:fillRect/>
          </a:stretch>
        </p:blipFill>
        <p:spPr>
          <a:xfrm>
            <a:off x="10527176" y="6078358"/>
            <a:ext cx="1395383" cy="531509"/>
          </a:xfrm>
          <a:prstGeom prst="rect">
            <a:avLst/>
          </a:prstGeom>
          <a:ln w="12700">
            <a:miter lim="400000"/>
          </a:ln>
        </p:spPr>
      </p:pic>
      <p:sp>
        <p:nvSpPr>
          <p:cNvPr id="494" name="TextBox 1"/>
          <p:cNvSpPr txBox="1"/>
          <p:nvPr/>
        </p:nvSpPr>
        <p:spPr>
          <a:xfrm>
            <a:off x="38177" y="2894472"/>
            <a:ext cx="12115645"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t>Scale Toolkit</a:t>
            </a:r>
          </a:p>
        </p:txBody>
      </p:sp>
      <p:pic>
        <p:nvPicPr>
          <p:cNvPr id="2" name="Picture 1" descr="A black background with white text&#10;&#10;Description automatically generated">
            <a:extLst>
              <a:ext uri="{FF2B5EF4-FFF2-40B4-BE49-F238E27FC236}">
                <a16:creationId xmlns:a16="http://schemas.microsoft.com/office/drawing/2014/main" id="{95129B10-38E8-45A9-2AAD-C3689A8D57E8}"/>
              </a:ext>
            </a:extLst>
          </p:cNvPr>
          <p:cNvPicPr>
            <a:picLocks noChangeAspect="1"/>
          </p:cNvPicPr>
          <p:nvPr/>
        </p:nvPicPr>
        <p:blipFill>
          <a:blip r:embed="rId4"/>
          <a:stretch>
            <a:fillRect/>
          </a:stretch>
        </p:blipFill>
        <p:spPr>
          <a:xfrm>
            <a:off x="6323107" y="5051255"/>
            <a:ext cx="5831043" cy="749765"/>
          </a:xfrm>
          <a:prstGeom prst="rect">
            <a:avLst/>
          </a:prstGeom>
        </p:spPr>
      </p:pic>
      <p:pic>
        <p:nvPicPr>
          <p:cNvPr id="3" name="Picture 2" descr="A close up of a logo&#10;&#10;Description automatically generated">
            <a:extLst>
              <a:ext uri="{FF2B5EF4-FFF2-40B4-BE49-F238E27FC236}">
                <a16:creationId xmlns:a16="http://schemas.microsoft.com/office/drawing/2014/main" id="{15531E5B-A4C8-03C9-B741-2EA1B579C78A}"/>
              </a:ext>
            </a:extLst>
          </p:cNvPr>
          <p:cNvPicPr>
            <a:picLocks noChangeAspect="1"/>
          </p:cNvPicPr>
          <p:nvPr/>
        </p:nvPicPr>
        <p:blipFill>
          <a:blip r:embed="rId5"/>
          <a:stretch>
            <a:fillRect/>
          </a:stretch>
        </p:blipFill>
        <p:spPr>
          <a:xfrm>
            <a:off x="5359151" y="5049027"/>
            <a:ext cx="1752600" cy="71437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C045-9D75-44A1-CE9A-10B1C970C33B}"/>
              </a:ext>
            </a:extLst>
          </p:cNvPr>
          <p:cNvSpPr>
            <a:spLocks noGrp="1"/>
          </p:cNvSpPr>
          <p:nvPr>
            <p:ph type="title"/>
          </p:nvPr>
        </p:nvSpPr>
        <p:spPr/>
        <p:txBody>
          <a:bodyPr>
            <a:normAutofit/>
          </a:bodyPr>
          <a:lstStyle/>
          <a:p>
            <a:r>
              <a:rPr lang="en-US" sz="2700" dirty="0"/>
              <a:t>LET’S USE AN EXAMPLE TO ILLUSTRATE</a:t>
            </a:r>
          </a:p>
        </p:txBody>
      </p:sp>
      <p:pic>
        <p:nvPicPr>
          <p:cNvPr id="10" name="Picture 9">
            <a:extLst>
              <a:ext uri="{FF2B5EF4-FFF2-40B4-BE49-F238E27FC236}">
                <a16:creationId xmlns:a16="http://schemas.microsoft.com/office/drawing/2014/main" id="{BEAB15B7-B9CC-76F2-2BA9-7E153B9CF81D}"/>
              </a:ext>
            </a:extLst>
          </p:cNvPr>
          <p:cNvPicPr>
            <a:picLocks noChangeAspect="1"/>
          </p:cNvPicPr>
          <p:nvPr/>
        </p:nvPicPr>
        <p:blipFill>
          <a:blip r:embed="rId2"/>
          <a:stretch>
            <a:fillRect/>
          </a:stretch>
        </p:blipFill>
        <p:spPr>
          <a:xfrm>
            <a:off x="44450" y="4724400"/>
            <a:ext cx="3632200" cy="1066800"/>
          </a:xfrm>
          <a:prstGeom prst="rect">
            <a:avLst/>
          </a:prstGeom>
        </p:spPr>
      </p:pic>
      <p:sp>
        <p:nvSpPr>
          <p:cNvPr id="5" name="Text Placeholder 4">
            <a:extLst>
              <a:ext uri="{FF2B5EF4-FFF2-40B4-BE49-F238E27FC236}">
                <a16:creationId xmlns:a16="http://schemas.microsoft.com/office/drawing/2014/main" id="{55A89868-D0E9-D778-3F80-3105B784D015}"/>
              </a:ext>
            </a:extLst>
          </p:cNvPr>
          <p:cNvSpPr>
            <a:spLocks noGrp="1"/>
          </p:cNvSpPr>
          <p:nvPr>
            <p:ph type="body" sz="quarter" idx="22"/>
          </p:nvPr>
        </p:nvSpPr>
        <p:spPr/>
        <p:txBody>
          <a:bodyPr/>
          <a:lstStyle/>
          <a:p>
            <a:r>
              <a:rPr lang="en-US" dirty="0"/>
              <a:t>LEADNOW APP</a:t>
            </a:r>
          </a:p>
        </p:txBody>
      </p:sp>
      <p:sp>
        <p:nvSpPr>
          <p:cNvPr id="6" name="Text Placeholder 5">
            <a:extLst>
              <a:ext uri="{FF2B5EF4-FFF2-40B4-BE49-F238E27FC236}">
                <a16:creationId xmlns:a16="http://schemas.microsoft.com/office/drawing/2014/main" id="{CADA320D-F01A-6C9E-59F9-F91159B177CB}"/>
              </a:ext>
            </a:extLst>
          </p:cNvPr>
          <p:cNvSpPr>
            <a:spLocks noGrp="1"/>
          </p:cNvSpPr>
          <p:nvPr>
            <p:ph type="body" sz="half" idx="23"/>
          </p:nvPr>
        </p:nvSpPr>
        <p:spPr>
          <a:xfrm>
            <a:off x="4318984" y="2067033"/>
            <a:ext cx="6439863" cy="3877159"/>
          </a:xfrm>
        </p:spPr>
        <p:txBody>
          <a:bodyPr lIns="45719" tIns="45720" rIns="45719" bIns="45720" anchor="t">
            <a:normAutofit/>
          </a:bodyPr>
          <a:lstStyle/>
          <a:p>
            <a:pPr algn="just"/>
            <a:r>
              <a:rPr lang="en-GB" sz="1400" b="0" i="0" dirty="0">
                <a:solidFill>
                  <a:srgbClr val="000000"/>
                </a:solidFill>
                <a:effectLst/>
                <a:latin typeface="Segoe UI" panose="020B0502040204020203" pitchFamily="34" charset="0"/>
                <a:cs typeface="Segoe UI" panose="020B0502040204020203" pitchFamily="34" charset="0"/>
              </a:rPr>
              <a:t>Dignitas is one of the Global Schools Forum </a:t>
            </a:r>
            <a:r>
              <a:rPr lang="en-GB" sz="1400" b="0" i="0" dirty="0" err="1">
                <a:solidFill>
                  <a:srgbClr val="000000"/>
                </a:solidFill>
                <a:effectLst/>
                <a:latin typeface="Segoe UI" panose="020B0502040204020203" pitchFamily="34" charset="0"/>
                <a:cs typeface="Segoe UI" panose="020B0502040204020203" pitchFamily="34" charset="0"/>
              </a:rPr>
              <a:t>Impact@Scale</a:t>
            </a:r>
            <a:r>
              <a:rPr lang="en-GB" sz="1400" b="0" i="0" dirty="0">
                <a:solidFill>
                  <a:srgbClr val="000000"/>
                </a:solidFill>
                <a:effectLst/>
                <a:latin typeface="Segoe UI" panose="020B0502040204020203" pitchFamily="34" charset="0"/>
                <a:cs typeface="Segoe UI" panose="020B0502040204020203" pitchFamily="34" charset="0"/>
              </a:rPr>
              <a:t> Labs finalists.</a:t>
            </a:r>
          </a:p>
          <a:p>
            <a:pPr algn="just"/>
            <a:r>
              <a:rPr lang="en-GB" sz="1400" b="0" i="0" dirty="0">
                <a:solidFill>
                  <a:srgbClr val="000000"/>
                </a:solidFill>
                <a:effectLst/>
                <a:latin typeface="Segoe UI" panose="020B0502040204020203" pitchFamily="34" charset="0"/>
                <a:cs typeface="Segoe UI" panose="020B0502040204020203" pitchFamily="34" charset="0"/>
                <a:hlinkClick r:id="rId3"/>
              </a:rPr>
              <a:t>https://www.globalschoolsforum.org/page/Dignitas</a:t>
            </a:r>
            <a:r>
              <a:rPr lang="en-GB" sz="1400" dirty="0">
                <a:latin typeface="Segoe UI" panose="020B0502040204020203" pitchFamily="34" charset="0"/>
                <a:cs typeface="Segoe UI" panose="020B0502040204020203" pitchFamily="34" charset="0"/>
              </a:rPr>
              <a:t> </a:t>
            </a:r>
            <a:endParaRPr lang="en-GB" sz="1400" b="0" i="0" dirty="0">
              <a:solidFill>
                <a:srgbClr val="000000"/>
              </a:solidFill>
              <a:effectLst/>
              <a:latin typeface="Segoe UI" panose="020B0502040204020203" pitchFamily="34" charset="0"/>
              <a:cs typeface="Segoe UI" panose="020B0502040204020203" pitchFamily="34" charset="0"/>
            </a:endParaRPr>
          </a:p>
          <a:p>
            <a:pPr algn="just"/>
            <a:endParaRPr lang="en-GB" sz="1400" b="0" i="0" dirty="0">
              <a:solidFill>
                <a:srgbClr val="000000"/>
              </a:solidFill>
              <a:effectLst/>
              <a:latin typeface="Segoe UI" panose="020B0502040204020203" pitchFamily="34" charset="0"/>
              <a:cs typeface="Segoe UI" panose="020B0502040204020203" pitchFamily="34" charset="0"/>
            </a:endParaRPr>
          </a:p>
          <a:p>
            <a:pPr algn="just"/>
            <a:r>
              <a:rPr lang="en-GB" sz="1400" b="0" i="0" dirty="0">
                <a:solidFill>
                  <a:srgbClr val="000000"/>
                </a:solidFill>
                <a:effectLst/>
                <a:latin typeface="Segoe UI" panose="020B0502040204020203" pitchFamily="34" charset="0"/>
                <a:cs typeface="Segoe UI" panose="020B0502040204020203" pitchFamily="34" charset="0"/>
              </a:rPr>
              <a:t>Dignitas' </a:t>
            </a:r>
            <a:r>
              <a:rPr lang="en-GB" sz="1400" b="1" i="0" dirty="0" err="1">
                <a:solidFill>
                  <a:srgbClr val="000000"/>
                </a:solidFill>
                <a:effectLst/>
                <a:latin typeface="Segoe UI" panose="020B0502040204020203" pitchFamily="34" charset="0"/>
                <a:cs typeface="Segoe UI" panose="020B0502040204020203" pitchFamily="34" charset="0"/>
              </a:rPr>
              <a:t>LeadNow</a:t>
            </a:r>
            <a:r>
              <a:rPr lang="en-GB" sz="1400" b="1" i="0" dirty="0">
                <a:solidFill>
                  <a:srgbClr val="000000"/>
                </a:solidFill>
                <a:effectLst/>
                <a:latin typeface="Segoe UI" panose="020B0502040204020203" pitchFamily="34" charset="0"/>
                <a:cs typeface="Segoe UI" panose="020B0502040204020203" pitchFamily="34" charset="0"/>
              </a:rPr>
              <a:t> app  </a:t>
            </a:r>
            <a:r>
              <a:rPr lang="en-GB" sz="1400" b="0" i="0" dirty="0">
                <a:solidFill>
                  <a:srgbClr val="000000"/>
                </a:solidFill>
                <a:effectLst/>
                <a:latin typeface="Segoe UI" panose="020B0502040204020203" pitchFamily="34" charset="0"/>
                <a:cs typeface="Segoe UI" panose="020B0502040204020203" pitchFamily="34" charset="0"/>
              </a:rPr>
              <a:t>is a tech tool to support remote coaching of school leaders and enhance school-based teacher development in Kenya.</a:t>
            </a:r>
          </a:p>
          <a:p>
            <a:pPr algn="just"/>
            <a:r>
              <a:rPr lang="en-GB" sz="1400" b="0" i="0" dirty="0">
                <a:solidFill>
                  <a:srgbClr val="000000"/>
                </a:solidFill>
                <a:effectLst/>
                <a:latin typeface="Segoe UI" panose="020B0502040204020203" pitchFamily="34" charset="0"/>
                <a:cs typeface="Segoe UI" panose="020B0502040204020203" pitchFamily="34" charset="0"/>
              </a:rPr>
              <a:t>This app is embedded in Dignitas’ digital training and coaching toolkit </a:t>
            </a:r>
            <a:r>
              <a:rPr lang="en-GB" sz="1400" b="0" i="0" dirty="0" err="1">
                <a:solidFill>
                  <a:srgbClr val="000000"/>
                </a:solidFill>
                <a:effectLst/>
                <a:latin typeface="Segoe UI" panose="020B0502040204020203" pitchFamily="34" charset="0"/>
                <a:cs typeface="Segoe UI" panose="020B0502040204020203" pitchFamily="34" charset="0"/>
              </a:rPr>
              <a:t>LeadNow</a:t>
            </a:r>
            <a:r>
              <a:rPr lang="en-GB" sz="1400" b="0" i="0" dirty="0">
                <a:solidFill>
                  <a:srgbClr val="000000"/>
                </a:solidFill>
                <a:effectLst/>
                <a:latin typeface="Segoe UI" panose="020B0502040204020203" pitchFamily="34" charset="0"/>
                <a:cs typeface="Segoe UI" panose="020B0502040204020203" pitchFamily="34" charset="0"/>
              </a:rPr>
              <a:t>, designed for and by School Leaders. </a:t>
            </a:r>
            <a:endParaRPr lang="en-GB" sz="1400" dirty="0">
              <a:latin typeface="Segoe UI" panose="020B0502040204020203" pitchFamily="34" charset="0"/>
              <a:cs typeface="Segoe UI" panose="020B0502040204020203" pitchFamily="34" charset="0"/>
            </a:endParaRPr>
          </a:p>
          <a:p>
            <a:pPr algn="just"/>
            <a:r>
              <a:rPr lang="en-GB" sz="1400" b="0" i="0" dirty="0">
                <a:solidFill>
                  <a:srgbClr val="000000"/>
                </a:solidFill>
                <a:effectLst/>
                <a:latin typeface="Segoe UI" panose="020B0502040204020203" pitchFamily="34" charset="0"/>
                <a:cs typeface="Segoe UI" panose="020B0502040204020203" pitchFamily="34" charset="0"/>
              </a:rPr>
              <a:t>It was developed in 2021 and has undergone initial testing with approximately 800 school leaders.</a:t>
            </a:r>
          </a:p>
          <a:p>
            <a:pPr algn="just"/>
            <a:r>
              <a:rPr lang="en-GB" sz="1400" b="0" i="0" dirty="0">
                <a:solidFill>
                  <a:srgbClr val="000000"/>
                </a:solidFill>
                <a:effectLst/>
                <a:latin typeface="Segoe UI" panose="020B0502040204020203" pitchFamily="34" charset="0"/>
                <a:cs typeface="Segoe UI" panose="020B0502040204020203" pitchFamily="34" charset="0"/>
              </a:rPr>
              <a:t>Dignitas intends to reach 4,150 schools, targeting a total of 16,600 educators. </a:t>
            </a:r>
            <a:r>
              <a:rPr lang="en-GB" sz="1400" dirty="0">
                <a:latin typeface="Segoe UI" panose="020B0502040204020203" pitchFamily="34" charset="0"/>
                <a:cs typeface="Segoe UI" panose="020B0502040204020203" pitchFamily="34" charset="0"/>
              </a:rPr>
              <a:t>Their</a:t>
            </a:r>
            <a:r>
              <a:rPr lang="en-GB" sz="1400" b="0" i="0" dirty="0">
                <a:solidFill>
                  <a:srgbClr val="000000"/>
                </a:solidFill>
                <a:effectLst/>
                <a:latin typeface="Segoe UI" panose="020B0502040204020203" pitchFamily="34" charset="0"/>
                <a:cs typeface="Segoe UI" panose="020B0502040204020203" pitchFamily="34" charset="0"/>
              </a:rPr>
              <a:t> goal is to impact the education of 750,000 children through direct school partnerships and 1,500,000 through government collaboration by 2027. This app was developed to help reach this goal.</a:t>
            </a:r>
          </a:p>
        </p:txBody>
      </p:sp>
      <p:sp>
        <p:nvSpPr>
          <p:cNvPr id="11" name="TextBox 10">
            <a:extLst>
              <a:ext uri="{FF2B5EF4-FFF2-40B4-BE49-F238E27FC236}">
                <a16:creationId xmlns:a16="http://schemas.microsoft.com/office/drawing/2014/main" id="{188EA168-58EB-E440-7E4F-B6F6D86CF048}"/>
              </a:ext>
            </a:extLst>
          </p:cNvPr>
          <p:cNvSpPr txBox="1"/>
          <p:nvPr/>
        </p:nvSpPr>
        <p:spPr>
          <a:xfrm>
            <a:off x="273790" y="1382613"/>
            <a:ext cx="3173521"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en-GB" sz="1600" b="0" i="0" dirty="0">
                <a:solidFill>
                  <a:srgbClr val="000000"/>
                </a:solidFill>
                <a:effectLst/>
                <a:latin typeface="Segoe UI" panose="020B0502040204020203" pitchFamily="34" charset="0"/>
                <a:cs typeface="Segoe UI" panose="020B0502040204020203" pitchFamily="34" charset="0"/>
              </a:rPr>
              <a:t>Dignitas is </a:t>
            </a:r>
            <a:r>
              <a:rPr lang="en-GB" sz="1600" dirty="0">
                <a:latin typeface="Segoe UI" panose="020B0502040204020203" pitchFamily="34" charset="0"/>
                <a:cs typeface="Segoe UI" panose="020B0502040204020203" pitchFamily="34" charset="0"/>
              </a:rPr>
              <a:t>Kenyan</a:t>
            </a:r>
            <a:r>
              <a:rPr lang="en-GB" sz="1600" b="0" i="0" dirty="0">
                <a:solidFill>
                  <a:srgbClr val="000000"/>
                </a:solidFill>
                <a:effectLst/>
                <a:latin typeface="Segoe UI" panose="020B0502040204020203" pitchFamily="34" charset="0"/>
                <a:cs typeface="Segoe UI" panose="020B0502040204020203" pitchFamily="34" charset="0"/>
              </a:rPr>
              <a:t> organisation that empowers educators and school leaders to transform opportunities for the next generation through school partnerships that strengthen leadership, improve instructional quality, and provide infrastructural support.</a:t>
            </a:r>
            <a:endParaRPr kumimoji="0" lang="en-US" sz="1600" b="0" i="0" u="none" strike="noStrike" cap="none" spc="0" normalizeH="0" baseline="0" dirty="0">
              <a:ln>
                <a:noFill/>
              </a:ln>
              <a:solidFill>
                <a:srgbClr val="000000"/>
              </a:solidFill>
              <a:effectLst/>
              <a:uFillTx/>
              <a:latin typeface="Segoe UI" panose="020B0502040204020203" pitchFamily="34" charset="0"/>
              <a:cs typeface="Segoe UI" panose="020B0502040204020203" pitchFamily="34" charset="0"/>
              <a:sym typeface="Calibri"/>
            </a:endParaRPr>
          </a:p>
        </p:txBody>
      </p:sp>
    </p:spTree>
    <p:extLst>
      <p:ext uri="{BB962C8B-B14F-4D97-AF65-F5344CB8AC3E}">
        <p14:creationId xmlns:p14="http://schemas.microsoft.com/office/powerpoint/2010/main" val="51965382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3" name="Straight Arrow Connector 282">
            <a:extLst>
              <a:ext uri="{FF2B5EF4-FFF2-40B4-BE49-F238E27FC236}">
                <a16:creationId xmlns:a16="http://schemas.microsoft.com/office/drawing/2014/main" id="{02DFD1E7-EC28-9341-94E1-8E581FEC0192}"/>
              </a:ext>
            </a:extLst>
          </p:cNvPr>
          <p:cNvCxnSpPr>
            <a:cxnSpLocks/>
          </p:cNvCxnSpPr>
          <p:nvPr/>
        </p:nvCxnSpPr>
        <p:spPr>
          <a:xfrm>
            <a:off x="5355023" y="4682547"/>
            <a:ext cx="93192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F47B086B-F25F-58CE-F91F-48C0DF7CC800}"/>
              </a:ext>
            </a:extLst>
          </p:cNvPr>
          <p:cNvCxnSpPr>
            <a:cxnSpLocks/>
          </p:cNvCxnSpPr>
          <p:nvPr/>
        </p:nvCxnSpPr>
        <p:spPr>
          <a:xfrm>
            <a:off x="5355023" y="2278869"/>
            <a:ext cx="89522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19AE1551-C16B-4A52-3E12-AE6B8EFF3A4B}"/>
              </a:ext>
            </a:extLst>
          </p:cNvPr>
          <p:cNvCxnSpPr>
            <a:cxnSpLocks/>
          </p:cNvCxnSpPr>
          <p:nvPr/>
        </p:nvCxnSpPr>
        <p:spPr>
          <a:xfrm flipV="1">
            <a:off x="5355668" y="3475900"/>
            <a:ext cx="895510" cy="383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4" name="Right Bracket 253">
            <a:extLst>
              <a:ext uri="{FF2B5EF4-FFF2-40B4-BE49-F238E27FC236}">
                <a16:creationId xmlns:a16="http://schemas.microsoft.com/office/drawing/2014/main" id="{EE145CC2-35D5-AA5D-F8AD-1C5A1832D847}"/>
              </a:ext>
            </a:extLst>
          </p:cNvPr>
          <p:cNvSpPr/>
          <p:nvPr/>
        </p:nvSpPr>
        <p:spPr>
          <a:xfrm>
            <a:off x="5240144" y="1753263"/>
            <a:ext cx="114879" cy="3155980"/>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nvGrpSpPr>
          <p:cNvPr id="45" name="Group 44">
            <a:extLst>
              <a:ext uri="{FF2B5EF4-FFF2-40B4-BE49-F238E27FC236}">
                <a16:creationId xmlns:a16="http://schemas.microsoft.com/office/drawing/2014/main" id="{DE31DB8E-DD52-B5FC-4F55-37DD7C583195}"/>
              </a:ext>
            </a:extLst>
          </p:cNvPr>
          <p:cNvGrpSpPr/>
          <p:nvPr/>
        </p:nvGrpSpPr>
        <p:grpSpPr>
          <a:xfrm>
            <a:off x="3228569" y="2164680"/>
            <a:ext cx="880673" cy="2268066"/>
            <a:chOff x="3228569" y="2164680"/>
            <a:chExt cx="880673" cy="2268066"/>
          </a:xfrm>
        </p:grpSpPr>
        <p:cxnSp>
          <p:nvCxnSpPr>
            <p:cNvPr id="227" name="Straight Arrow Connector 226">
              <a:extLst>
                <a:ext uri="{FF2B5EF4-FFF2-40B4-BE49-F238E27FC236}">
                  <a16:creationId xmlns:a16="http://schemas.microsoft.com/office/drawing/2014/main" id="{B7D2CEEA-AE7B-B956-1F68-4D23D90AC15B}"/>
                </a:ext>
              </a:extLst>
            </p:cNvPr>
            <p:cNvCxnSpPr>
              <a:cxnSpLocks/>
            </p:cNvCxnSpPr>
            <p:nvPr/>
          </p:nvCxnSpPr>
          <p:spPr>
            <a:xfrm>
              <a:off x="3228569" y="2164680"/>
              <a:ext cx="801564" cy="1188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FF06360A-B116-FD57-73CF-D7EC78975EC3}"/>
                </a:ext>
              </a:extLst>
            </p:cNvPr>
            <p:cNvCxnSpPr>
              <a:cxnSpLocks/>
            </p:cNvCxnSpPr>
            <p:nvPr/>
          </p:nvCxnSpPr>
          <p:spPr>
            <a:xfrm>
              <a:off x="3228569" y="3298713"/>
              <a:ext cx="80156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1D56C176-DF36-5B36-20D0-9619C8105D9C}"/>
                </a:ext>
              </a:extLst>
            </p:cNvPr>
            <p:cNvCxnSpPr>
              <a:cxnSpLocks/>
            </p:cNvCxnSpPr>
            <p:nvPr/>
          </p:nvCxnSpPr>
          <p:spPr>
            <a:xfrm>
              <a:off x="3228569" y="4432746"/>
              <a:ext cx="880673"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E2A9DFBA-B2DC-7385-51F3-7FD5137FA042}"/>
              </a:ext>
            </a:extLst>
          </p:cNvPr>
          <p:cNvSpPr>
            <a:spLocks noGrp="1"/>
          </p:cNvSpPr>
          <p:nvPr>
            <p:ph type="sldNum" sz="quarter" idx="15"/>
          </p:nvPr>
        </p:nvSpPr>
        <p:spPr/>
        <p:txBody>
          <a:bodyPr/>
          <a:lstStyle/>
          <a:p>
            <a:fld id="{D3F7C509-FEEF-45D3-B896-7C07814C0C13}" type="slidenum">
              <a:rPr lang="en-US" smtClean="0">
                <a:solidFill>
                  <a:srgbClr val="000000"/>
                </a:solidFill>
                <a:latin typeface="Helvetica Neue" panose="02000503000000020004"/>
              </a:rPr>
              <a:pPr/>
              <a:t>11</a:t>
            </a:fld>
            <a:endParaRPr lang="en-US">
              <a:solidFill>
                <a:srgbClr val="000000"/>
              </a:solidFill>
              <a:latin typeface="Helvetica Neue" panose="02000503000000020004"/>
            </a:endParaRPr>
          </a:p>
        </p:txBody>
      </p:sp>
      <p:sp>
        <p:nvSpPr>
          <p:cNvPr id="5" name="Rounded Rectangle 16">
            <a:extLst>
              <a:ext uri="{FF2B5EF4-FFF2-40B4-BE49-F238E27FC236}">
                <a16:creationId xmlns:a16="http://schemas.microsoft.com/office/drawing/2014/main" id="{535C0017-CE76-B0F3-3503-64F9B7F2DD7E}"/>
              </a:ext>
            </a:extLst>
          </p:cNvPr>
          <p:cNvSpPr/>
          <p:nvPr/>
        </p:nvSpPr>
        <p:spPr>
          <a:xfrm>
            <a:off x="370697" y="1502642"/>
            <a:ext cx="509400" cy="3657223"/>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en-US" sz="1100" dirty="0">
                <a:solidFill>
                  <a:srgbClr val="374151"/>
                </a:solidFill>
                <a:effectLst/>
                <a:latin typeface="Arial Narrow" panose="020B0604020202020204" pitchFamily="34" charset="0"/>
                <a:cs typeface="Arial Narrow" panose="020B0604020202020204" pitchFamily="34" charset="0"/>
              </a:rPr>
              <a:t>Few solutions exist for leaders to aid teachers lacking skills in Foundational Literacy and Numeracy (FLN) instruction.</a:t>
            </a:r>
            <a:endParaRPr lang="en-US" sz="1100" dirty="0">
              <a:solidFill>
                <a:srgbClr val="404040"/>
              </a:solidFill>
              <a:latin typeface="Arial Narrow" panose="020B0604020202020204" pitchFamily="34" charset="0"/>
              <a:ea typeface="Helvetica Neue" panose="02000503000000020004" pitchFamily="2" charset="0"/>
              <a:cs typeface="Arial Narrow" panose="020B0604020202020204" pitchFamily="34" charset="0"/>
            </a:endParaRPr>
          </a:p>
        </p:txBody>
      </p:sp>
      <p:sp>
        <p:nvSpPr>
          <p:cNvPr id="8" name="TextBox 7">
            <a:extLst>
              <a:ext uri="{FF2B5EF4-FFF2-40B4-BE49-F238E27FC236}">
                <a16:creationId xmlns:a16="http://schemas.microsoft.com/office/drawing/2014/main" id="{A6F23AC8-BEA4-9274-D6B2-9C67231D7F53}"/>
              </a:ext>
            </a:extLst>
          </p:cNvPr>
          <p:cNvSpPr txBox="1"/>
          <p:nvPr/>
        </p:nvSpPr>
        <p:spPr>
          <a:xfrm>
            <a:off x="9006378" y="540000"/>
            <a:ext cx="884090" cy="216000"/>
          </a:xfrm>
          <a:prstGeom prst="rect">
            <a:avLst/>
          </a:prstGeom>
          <a:noFill/>
        </p:spPr>
        <p:txBody>
          <a:bodyPr wrap="square" lIns="0" tIns="0" rIns="0" bIns="0" rtlCol="0">
            <a:noAutofit/>
          </a:bodyPr>
          <a:lstStyle/>
          <a:p>
            <a:pPr algn="ctr"/>
            <a:r>
              <a:rPr lang="en-US" sz="1000" b="1" i="1">
                <a:solidFill>
                  <a:schemeClr val="accent6"/>
                </a:solidFill>
                <a:latin typeface="Helvetica Neue" panose="02000503000000020004"/>
                <a:ea typeface="Helvetica Neue" panose="02000503000000020004" pitchFamily="2" charset="0"/>
                <a:cs typeface="Helvetica Neue" panose="02000503000000020004" pitchFamily="2" charset="0"/>
              </a:rPr>
              <a:t>Goals</a:t>
            </a:r>
          </a:p>
        </p:txBody>
      </p:sp>
      <p:sp>
        <p:nvSpPr>
          <p:cNvPr id="9" name="TextBox 8">
            <a:extLst>
              <a:ext uri="{FF2B5EF4-FFF2-40B4-BE49-F238E27FC236}">
                <a16:creationId xmlns:a16="http://schemas.microsoft.com/office/drawing/2014/main" id="{91A9D515-30D3-3CC9-606E-2388D439FB8A}"/>
              </a:ext>
            </a:extLst>
          </p:cNvPr>
          <p:cNvSpPr txBox="1"/>
          <p:nvPr/>
        </p:nvSpPr>
        <p:spPr>
          <a:xfrm>
            <a:off x="10719861" y="540000"/>
            <a:ext cx="884091" cy="307777"/>
          </a:xfrm>
          <a:prstGeom prst="rect">
            <a:avLst/>
          </a:prstGeom>
          <a:noFill/>
        </p:spPr>
        <p:txBody>
          <a:bodyPr wrap="square" lIns="0" tIns="0" rIns="0" bIns="0" rtlCol="0">
            <a:spAutoFit/>
          </a:bodyPr>
          <a:lstStyle/>
          <a:p>
            <a:pPr algn="ctr"/>
            <a:r>
              <a:rPr lang="en-US" sz="1000" b="1" i="1">
                <a:solidFill>
                  <a:schemeClr val="accent6"/>
                </a:solidFill>
                <a:latin typeface="Helvetica Neue" panose="02000503000000020004"/>
                <a:ea typeface="Helvetica Neue" panose="02000503000000020004" pitchFamily="2" charset="0"/>
                <a:cs typeface="Helvetica Neue" panose="02000503000000020004" pitchFamily="2" charset="0"/>
              </a:rPr>
              <a:t>Long-term goals</a:t>
            </a:r>
          </a:p>
        </p:txBody>
      </p:sp>
      <p:sp>
        <p:nvSpPr>
          <p:cNvPr id="11" name="TextBox 10">
            <a:extLst>
              <a:ext uri="{FF2B5EF4-FFF2-40B4-BE49-F238E27FC236}">
                <a16:creationId xmlns:a16="http://schemas.microsoft.com/office/drawing/2014/main" id="{8DB7A354-E8AB-8779-012E-04AF4606CD02}"/>
              </a:ext>
            </a:extLst>
          </p:cNvPr>
          <p:cNvSpPr txBox="1"/>
          <p:nvPr/>
        </p:nvSpPr>
        <p:spPr>
          <a:xfrm>
            <a:off x="4984536" y="540001"/>
            <a:ext cx="1853703" cy="216000"/>
          </a:xfrm>
          <a:prstGeom prst="rect">
            <a:avLst/>
          </a:prstGeom>
          <a:noFill/>
        </p:spPr>
        <p:txBody>
          <a:bodyPr wrap="square" lIns="0" tIns="0" rIns="0" bIns="0" rtlCol="0">
            <a:noAutofit/>
          </a:bodyPr>
          <a:lstStyle/>
          <a:p>
            <a:pPr algn="ctr"/>
            <a:r>
              <a:rPr lang="en-US" sz="1000" b="1" i="1" dirty="0">
                <a:solidFill>
                  <a:schemeClr val="accent3"/>
                </a:solidFill>
                <a:latin typeface="Helvetica Neue" panose="02000503000000020004"/>
                <a:ea typeface="Helvetica Neue" panose="02000503000000020004" pitchFamily="2" charset="0"/>
                <a:cs typeface="Helvetica Neue" panose="02000503000000020004" pitchFamily="2" charset="0"/>
              </a:rPr>
              <a:t>Mechanisms for change</a:t>
            </a:r>
          </a:p>
        </p:txBody>
      </p:sp>
      <p:sp>
        <p:nvSpPr>
          <p:cNvPr id="12" name="TextBox 11">
            <a:extLst>
              <a:ext uri="{FF2B5EF4-FFF2-40B4-BE49-F238E27FC236}">
                <a16:creationId xmlns:a16="http://schemas.microsoft.com/office/drawing/2014/main" id="{7346779B-3601-C2C8-61B6-5A0D75828F09}"/>
              </a:ext>
            </a:extLst>
          </p:cNvPr>
          <p:cNvSpPr txBox="1"/>
          <p:nvPr/>
        </p:nvSpPr>
        <p:spPr>
          <a:xfrm>
            <a:off x="3968490" y="540000"/>
            <a:ext cx="1048186" cy="225164"/>
          </a:xfrm>
          <a:prstGeom prst="rect">
            <a:avLst/>
          </a:prstGeom>
          <a:noFill/>
        </p:spPr>
        <p:txBody>
          <a:bodyPr wrap="square" lIns="0" tIns="0" rIns="0" bIns="0" rtlCol="0">
            <a:noAutofit/>
          </a:bodyPr>
          <a:lstStyle/>
          <a:p>
            <a:pPr algn="ctr"/>
            <a:r>
              <a:rPr lang="en-US" sz="1000" b="1" i="1">
                <a:solidFill>
                  <a:schemeClr val="accent2"/>
                </a:solidFill>
                <a:latin typeface="Helvetica Neue" panose="02000503000000020004"/>
                <a:ea typeface="Helvetica Neue" panose="02000503000000020004" pitchFamily="2" charset="0"/>
                <a:cs typeface="Helvetica Neue" panose="02000503000000020004" pitchFamily="2" charset="0"/>
              </a:rPr>
              <a:t>Outputs</a:t>
            </a:r>
          </a:p>
        </p:txBody>
      </p:sp>
      <p:sp>
        <p:nvSpPr>
          <p:cNvPr id="13" name="TextBox 12">
            <a:extLst>
              <a:ext uri="{FF2B5EF4-FFF2-40B4-BE49-F238E27FC236}">
                <a16:creationId xmlns:a16="http://schemas.microsoft.com/office/drawing/2014/main" id="{C977DDBB-4B18-6B65-6595-9019876886EB}"/>
              </a:ext>
            </a:extLst>
          </p:cNvPr>
          <p:cNvSpPr txBox="1"/>
          <p:nvPr/>
        </p:nvSpPr>
        <p:spPr>
          <a:xfrm>
            <a:off x="1551483" y="540000"/>
            <a:ext cx="1297055" cy="278349"/>
          </a:xfrm>
          <a:prstGeom prst="rect">
            <a:avLst/>
          </a:prstGeom>
          <a:noFill/>
        </p:spPr>
        <p:txBody>
          <a:bodyPr wrap="square" lIns="0" tIns="0" rIns="0" bIns="0" rtlCol="0">
            <a:noAutofit/>
          </a:bodyPr>
          <a:lstStyle/>
          <a:p>
            <a:pPr algn="ctr"/>
            <a:r>
              <a:rPr lang="en-US" sz="1000" b="1" i="1">
                <a:solidFill>
                  <a:schemeClr val="accent4"/>
                </a:solidFill>
                <a:latin typeface="Helvetica Neue" panose="02000503000000020004"/>
                <a:ea typeface="Helvetica Neue" panose="02000503000000020004" pitchFamily="2" charset="0"/>
                <a:cs typeface="Helvetica Neue" panose="02000503000000020004" pitchFamily="2" charset="0"/>
              </a:rPr>
              <a:t>Key Inputs &amp; Activities</a:t>
            </a:r>
          </a:p>
        </p:txBody>
      </p:sp>
      <p:sp>
        <p:nvSpPr>
          <p:cNvPr id="14" name="TextBox 13">
            <a:extLst>
              <a:ext uri="{FF2B5EF4-FFF2-40B4-BE49-F238E27FC236}">
                <a16:creationId xmlns:a16="http://schemas.microsoft.com/office/drawing/2014/main" id="{137F1A07-7DB8-4E37-9A50-7CE0FB092CB5}"/>
              </a:ext>
            </a:extLst>
          </p:cNvPr>
          <p:cNvSpPr txBox="1"/>
          <p:nvPr/>
        </p:nvSpPr>
        <p:spPr>
          <a:xfrm>
            <a:off x="198036" y="540000"/>
            <a:ext cx="879996" cy="290426"/>
          </a:xfrm>
          <a:prstGeom prst="rect">
            <a:avLst/>
          </a:prstGeom>
          <a:noFill/>
        </p:spPr>
        <p:txBody>
          <a:bodyPr wrap="square" lIns="0" tIns="0" rIns="0" bIns="0" rtlCol="0">
            <a:noAutofit/>
          </a:bodyPr>
          <a:lstStyle/>
          <a:p>
            <a:pPr algn="ctr"/>
            <a:r>
              <a:rPr lang="en-US" sz="1000" b="1" i="1">
                <a:solidFill>
                  <a:schemeClr val="bg2"/>
                </a:solidFill>
                <a:latin typeface="Helvetica Neue" panose="02000503000000020004"/>
                <a:ea typeface="Helvetica Neue" panose="02000503000000020004" pitchFamily="2" charset="0"/>
                <a:cs typeface="Helvetica Neue" panose="02000503000000020004" pitchFamily="2" charset="0"/>
              </a:rPr>
              <a:t>Problem statement</a:t>
            </a:r>
          </a:p>
        </p:txBody>
      </p:sp>
      <p:sp>
        <p:nvSpPr>
          <p:cNvPr id="53" name="TextBox 52">
            <a:extLst>
              <a:ext uri="{FF2B5EF4-FFF2-40B4-BE49-F238E27FC236}">
                <a16:creationId xmlns:a16="http://schemas.microsoft.com/office/drawing/2014/main" id="{3F0D066A-5A34-142C-60BF-099B763AF666}"/>
              </a:ext>
            </a:extLst>
          </p:cNvPr>
          <p:cNvSpPr txBox="1"/>
          <p:nvPr/>
        </p:nvSpPr>
        <p:spPr>
          <a:xfrm>
            <a:off x="920904" y="6032862"/>
            <a:ext cx="855517" cy="268408"/>
          </a:xfrm>
          <a:prstGeom prst="rect">
            <a:avLst/>
          </a:prstGeom>
          <a:noFill/>
        </p:spPr>
        <p:txBody>
          <a:bodyPr wrap="none" lIns="0" tIns="0" rIns="0" bIns="0" rtlCol="0">
            <a:noAutofit/>
          </a:bodyPr>
          <a:lstStyle/>
          <a:p>
            <a:pPr algn="ctr"/>
            <a:r>
              <a:rPr lang="en-US" sz="1000" b="1" i="1">
                <a:solidFill>
                  <a:schemeClr val="bg1">
                    <a:lumMod val="65000"/>
                  </a:schemeClr>
                </a:solidFill>
                <a:latin typeface="Helvetica Neue" panose="02000503000000020004"/>
                <a:ea typeface="Helvetica Neue" panose="02000503000000020004" pitchFamily="2" charset="0"/>
                <a:cs typeface="Helvetica Neue" panose="02000503000000020004" pitchFamily="2" charset="0"/>
              </a:rPr>
              <a:t>Critical/enabling factors</a:t>
            </a:r>
          </a:p>
        </p:txBody>
      </p:sp>
      <p:cxnSp>
        <p:nvCxnSpPr>
          <p:cNvPr id="54" name="Straight Connector 53">
            <a:extLst>
              <a:ext uri="{FF2B5EF4-FFF2-40B4-BE49-F238E27FC236}">
                <a16:creationId xmlns:a16="http://schemas.microsoft.com/office/drawing/2014/main" id="{5C104E1B-E831-5822-9979-F54F54B6B26A}"/>
              </a:ext>
            </a:extLst>
          </p:cNvPr>
          <p:cNvCxnSpPr>
            <a:cxnSpLocks/>
          </p:cNvCxnSpPr>
          <p:nvPr/>
        </p:nvCxnSpPr>
        <p:spPr>
          <a:xfrm>
            <a:off x="576779" y="5762121"/>
            <a:ext cx="1103630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Rounded Rectangle 24">
            <a:extLst>
              <a:ext uri="{FF2B5EF4-FFF2-40B4-BE49-F238E27FC236}">
                <a16:creationId xmlns:a16="http://schemas.microsoft.com/office/drawing/2014/main" id="{90007007-4D69-A395-E05A-94052F255951}"/>
              </a:ext>
            </a:extLst>
          </p:cNvPr>
          <p:cNvSpPr/>
          <p:nvPr/>
        </p:nvSpPr>
        <p:spPr>
          <a:xfrm rot="16200000">
            <a:off x="1593368" y="3225814"/>
            <a:ext cx="3978382" cy="532038"/>
          </a:xfrm>
          <a:prstGeom prst="roundRect">
            <a:avLst>
              <a:gd name="adj" fmla="val 219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err="1">
                <a:solidFill>
                  <a:srgbClr val="374151"/>
                </a:solidFill>
                <a:effectLst/>
                <a:latin typeface="Arial Narrow" panose="020B0604020202020204" pitchFamily="34" charset="0"/>
                <a:cs typeface="Arial Narrow" panose="020B0604020202020204" pitchFamily="34" charset="0"/>
              </a:rPr>
              <a:t>LeadNow</a:t>
            </a:r>
            <a:r>
              <a:rPr lang="en-US" sz="800" dirty="0">
                <a:solidFill>
                  <a:srgbClr val="374151"/>
                </a:solidFill>
                <a:effectLst/>
                <a:latin typeface="Arial Narrow" panose="020B0604020202020204" pitchFamily="34" charset="0"/>
                <a:cs typeface="Arial Narrow" panose="020B0604020202020204" pitchFamily="34" charset="0"/>
              </a:rPr>
              <a:t> offers evidence-based pedagogical approaches for impactful FLN, addresses knowledge gaps in instructional practices, provides contextually relevant strategies and resources, enables leaders to practice learned skills, delivers engaging content with videos and animations, and ensures timely, personalized, high-quality feedback for reflection and goal-setting</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58" name="Rounded Rectangle 24">
            <a:extLst>
              <a:ext uri="{FF2B5EF4-FFF2-40B4-BE49-F238E27FC236}">
                <a16:creationId xmlns:a16="http://schemas.microsoft.com/office/drawing/2014/main" id="{57BBCB24-767D-E263-792B-560179B31929}"/>
              </a:ext>
            </a:extLst>
          </p:cNvPr>
          <p:cNvSpPr/>
          <p:nvPr/>
        </p:nvSpPr>
        <p:spPr>
          <a:xfrm>
            <a:off x="4559584"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Leaders have smartphone and internet access.</a:t>
            </a:r>
            <a:endParaRPr lang="en-US" sz="800" dirty="0">
              <a:solidFill>
                <a:schemeClr val="bg1"/>
              </a:solidFill>
              <a:latin typeface="Arial Narrow" panose="020B0604020202020204" pitchFamily="34" charset="0"/>
              <a:cs typeface="Arial Narrow" panose="020B0604020202020204" pitchFamily="34" charset="0"/>
            </a:endParaRPr>
          </a:p>
        </p:txBody>
      </p:sp>
      <p:grpSp>
        <p:nvGrpSpPr>
          <p:cNvPr id="55" name="Group 54">
            <a:extLst>
              <a:ext uri="{FF2B5EF4-FFF2-40B4-BE49-F238E27FC236}">
                <a16:creationId xmlns:a16="http://schemas.microsoft.com/office/drawing/2014/main" id="{05743B6E-0571-B9FB-CE55-F9E6EA7F771B}"/>
              </a:ext>
            </a:extLst>
          </p:cNvPr>
          <p:cNvGrpSpPr/>
          <p:nvPr/>
        </p:nvGrpSpPr>
        <p:grpSpPr>
          <a:xfrm>
            <a:off x="10343040" y="1322816"/>
            <a:ext cx="188768" cy="4193126"/>
            <a:chOff x="7702134" y="1164473"/>
            <a:chExt cx="188768" cy="4193126"/>
          </a:xfrm>
        </p:grpSpPr>
        <p:sp>
          <p:nvSpPr>
            <p:cNvPr id="23" name="TextBox 22">
              <a:extLst>
                <a:ext uri="{FF2B5EF4-FFF2-40B4-BE49-F238E27FC236}">
                  <a16:creationId xmlns:a16="http://schemas.microsoft.com/office/drawing/2014/main" id="{6C203F1F-601D-7A7C-3432-F316CE8886EA}"/>
                </a:ext>
              </a:extLst>
            </p:cNvPr>
            <p:cNvSpPr txBox="1"/>
            <p:nvPr/>
          </p:nvSpPr>
          <p:spPr>
            <a:xfrm rot="16200000">
              <a:off x="6937091" y="3168719"/>
              <a:ext cx="1714721" cy="184635"/>
            </a:xfrm>
            <a:prstGeom prst="rect">
              <a:avLst/>
            </a:prstGeom>
            <a:solidFill>
              <a:schemeClr val="bg1"/>
            </a:solidFill>
          </p:spPr>
          <p:txBody>
            <a:bodyPr wrap="square" lIns="0" tIns="0" rIns="0" bIns="0" rtlCol="0">
              <a:noAutofit/>
            </a:bodyPr>
            <a:lstStyle/>
            <a:p>
              <a:pPr algn="ctr"/>
              <a:r>
                <a:rPr lang="en-US" sz="800" dirty="0">
                  <a:solidFill>
                    <a:schemeClr val="bg1">
                      <a:lumMod val="50000"/>
                    </a:schemeClr>
                  </a:solidFill>
                  <a:latin typeface="Arial Narrow" panose="020B0604020202020204" pitchFamily="34" charset="0"/>
                  <a:ea typeface="Helvetica Neue" panose="02000503000000020004" pitchFamily="2" charset="0"/>
                  <a:cs typeface="Arial Narrow" panose="020B0604020202020204" pitchFamily="34" charset="0"/>
                </a:rPr>
                <a:t>Accountability Line</a:t>
              </a:r>
            </a:p>
          </p:txBody>
        </p:sp>
        <p:cxnSp>
          <p:nvCxnSpPr>
            <p:cNvPr id="102" name="Straight Connector 101">
              <a:extLst>
                <a:ext uri="{FF2B5EF4-FFF2-40B4-BE49-F238E27FC236}">
                  <a16:creationId xmlns:a16="http://schemas.microsoft.com/office/drawing/2014/main" id="{67D45ACF-83C2-4251-1C87-63FE052AF540}"/>
                </a:ext>
              </a:extLst>
            </p:cNvPr>
            <p:cNvCxnSpPr>
              <a:cxnSpLocks/>
            </p:cNvCxnSpPr>
            <p:nvPr/>
          </p:nvCxnSpPr>
          <p:spPr>
            <a:xfrm>
              <a:off x="7885685" y="1164473"/>
              <a:ext cx="5217" cy="419312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6" name="TextBox 175">
            <a:extLst>
              <a:ext uri="{FF2B5EF4-FFF2-40B4-BE49-F238E27FC236}">
                <a16:creationId xmlns:a16="http://schemas.microsoft.com/office/drawing/2014/main" id="{433B99C3-D417-47CB-8D1E-4B34D353DB6D}"/>
              </a:ext>
            </a:extLst>
          </p:cNvPr>
          <p:cNvSpPr txBox="1"/>
          <p:nvPr/>
        </p:nvSpPr>
        <p:spPr>
          <a:xfrm>
            <a:off x="7425386" y="551613"/>
            <a:ext cx="1152000" cy="238943"/>
          </a:xfrm>
          <a:prstGeom prst="rect">
            <a:avLst/>
          </a:prstGeom>
          <a:noFill/>
        </p:spPr>
        <p:txBody>
          <a:bodyPr wrap="square" lIns="0" tIns="0" rIns="0" bIns="0" rtlCol="0">
            <a:noAutofit/>
          </a:bodyPr>
          <a:lstStyle/>
          <a:p>
            <a:pPr algn="ctr"/>
            <a:r>
              <a:rPr lang="en-US" sz="1000" b="1" i="1" dirty="0">
                <a:solidFill>
                  <a:schemeClr val="accent5"/>
                </a:solidFill>
                <a:latin typeface="Helvetica Neue" panose="02000503000000020004"/>
                <a:ea typeface="Helvetica Neue" panose="02000503000000020004" pitchFamily="2" charset="0"/>
                <a:cs typeface="Helvetica Neue" panose="02000503000000020004" pitchFamily="2" charset="0"/>
              </a:rPr>
              <a:t>Outcomes</a:t>
            </a:r>
          </a:p>
        </p:txBody>
      </p:sp>
      <p:sp>
        <p:nvSpPr>
          <p:cNvPr id="120" name="TextBox 119">
            <a:extLst>
              <a:ext uri="{FF2B5EF4-FFF2-40B4-BE49-F238E27FC236}">
                <a16:creationId xmlns:a16="http://schemas.microsoft.com/office/drawing/2014/main" id="{A87F8B70-F064-ED12-6F38-562AC04399EC}"/>
              </a:ext>
            </a:extLst>
          </p:cNvPr>
          <p:cNvSpPr txBox="1"/>
          <p:nvPr/>
        </p:nvSpPr>
        <p:spPr>
          <a:xfrm>
            <a:off x="564508" y="6489627"/>
            <a:ext cx="6403219" cy="329301"/>
          </a:xfrm>
          <a:prstGeom prst="rect">
            <a:avLst/>
          </a:prstGeom>
          <a:noFill/>
        </p:spPr>
        <p:txBody>
          <a:bodyPr wrap="square" lIns="0" tIns="0" rIns="0" bIns="0" rtlCol="0">
            <a:noAutofit/>
          </a:bodyPr>
          <a:lstStyle/>
          <a:p>
            <a:endParaRPr lang="en-GB" sz="800">
              <a:solidFill>
                <a:schemeClr val="accent6"/>
              </a:solidFill>
              <a:latin typeface="Helvetica Neue" panose="02000503000000020004"/>
              <a:cs typeface="Arial" pitchFamily="34" charset="0"/>
            </a:endParaRPr>
          </a:p>
        </p:txBody>
      </p:sp>
      <p:sp>
        <p:nvSpPr>
          <p:cNvPr id="98" name="Rounded Rectangle 24">
            <a:extLst>
              <a:ext uri="{FF2B5EF4-FFF2-40B4-BE49-F238E27FC236}">
                <a16:creationId xmlns:a16="http://schemas.microsoft.com/office/drawing/2014/main" id="{A50ED778-7DD3-0F46-3E35-AD231026DD4E}"/>
              </a:ext>
            </a:extLst>
          </p:cNvPr>
          <p:cNvSpPr/>
          <p:nvPr/>
        </p:nvSpPr>
        <p:spPr>
          <a:xfrm>
            <a:off x="617955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Leaders, teachers, and stakeholders like Education Officers collaborate.</a:t>
            </a:r>
            <a:endParaRPr lang="en-US" sz="800" dirty="0">
              <a:solidFill>
                <a:schemeClr val="bg1"/>
              </a:solidFill>
              <a:latin typeface="Arial Narrow" panose="020B0604020202020204" pitchFamily="34" charset="0"/>
              <a:cs typeface="Arial Narrow" panose="020B0604020202020204" pitchFamily="34" charset="0"/>
            </a:endParaRPr>
          </a:p>
        </p:txBody>
      </p:sp>
      <p:cxnSp>
        <p:nvCxnSpPr>
          <p:cNvPr id="4" name="Straight Arrow Connector 3">
            <a:extLst>
              <a:ext uri="{FF2B5EF4-FFF2-40B4-BE49-F238E27FC236}">
                <a16:creationId xmlns:a16="http://schemas.microsoft.com/office/drawing/2014/main" id="{1B5BD236-0986-BCAD-E88B-0DB9D967832D}"/>
              </a:ext>
            </a:extLst>
          </p:cNvPr>
          <p:cNvCxnSpPr/>
          <p:nvPr/>
        </p:nvCxnSpPr>
        <p:spPr>
          <a:xfrm flipV="1">
            <a:off x="11466576" y="5872482"/>
            <a:ext cx="0" cy="3864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E73478C-887B-5DBE-36AF-4B9B3D4E9A04}"/>
              </a:ext>
            </a:extLst>
          </p:cNvPr>
          <p:cNvCxnSpPr/>
          <p:nvPr/>
        </p:nvCxnSpPr>
        <p:spPr>
          <a:xfrm flipV="1">
            <a:off x="2346960" y="5915750"/>
            <a:ext cx="0" cy="3864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Rounded Rectangle 24">
            <a:extLst>
              <a:ext uri="{FF2B5EF4-FFF2-40B4-BE49-F238E27FC236}">
                <a16:creationId xmlns:a16="http://schemas.microsoft.com/office/drawing/2014/main" id="{BF6B8359-67A3-AB89-B7BA-7C6FAD38FD16}"/>
              </a:ext>
            </a:extLst>
          </p:cNvPr>
          <p:cNvSpPr/>
          <p:nvPr/>
        </p:nvSpPr>
        <p:spPr>
          <a:xfrm>
            <a:off x="788853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Leaders and teachers allocate time for skill practice.</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112" name="Rounded Rectangle 24">
            <a:extLst>
              <a:ext uri="{FF2B5EF4-FFF2-40B4-BE49-F238E27FC236}">
                <a16:creationId xmlns:a16="http://schemas.microsoft.com/office/drawing/2014/main" id="{8A164F57-A2F2-72AD-C6D8-F1F20AC38502}"/>
              </a:ext>
            </a:extLst>
          </p:cNvPr>
          <p:cNvSpPr/>
          <p:nvPr/>
        </p:nvSpPr>
        <p:spPr>
          <a:xfrm>
            <a:off x="967755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Adequate funding and partnerships support </a:t>
            </a:r>
            <a:r>
              <a:rPr lang="en-US" sz="800" dirty="0" err="1">
                <a:solidFill>
                  <a:srgbClr val="374151"/>
                </a:solidFill>
                <a:effectLst/>
                <a:latin typeface="Arial Narrow" panose="020B0604020202020204" pitchFamily="34" charset="0"/>
                <a:cs typeface="Arial Narrow" panose="020B0604020202020204" pitchFamily="34" charset="0"/>
              </a:rPr>
              <a:t>LeadNow's</a:t>
            </a:r>
            <a:r>
              <a:rPr lang="en-US" sz="800" dirty="0">
                <a:solidFill>
                  <a:srgbClr val="374151"/>
                </a:solidFill>
                <a:effectLst/>
                <a:latin typeface="Arial Narrow" panose="020B0604020202020204" pitchFamily="34" charset="0"/>
                <a:cs typeface="Arial Narrow" panose="020B0604020202020204" pitchFamily="34" charset="0"/>
              </a:rPr>
              <a:t> scaling.</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88" name="Rounded Rectangle 10">
            <a:extLst>
              <a:ext uri="{FF2B5EF4-FFF2-40B4-BE49-F238E27FC236}">
                <a16:creationId xmlns:a16="http://schemas.microsoft.com/office/drawing/2014/main" id="{0D305808-21E5-C83D-D25C-75C171F57EE8}"/>
              </a:ext>
            </a:extLst>
          </p:cNvPr>
          <p:cNvSpPr/>
          <p:nvPr/>
        </p:nvSpPr>
        <p:spPr>
          <a:xfrm>
            <a:off x="10878540" y="2930146"/>
            <a:ext cx="1045330" cy="9360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chemeClr val="tx1"/>
                </a:solidFill>
                <a:effectLst/>
                <a:latin typeface="Arial Narrow" panose="020B0604020202020204" pitchFamily="34" charset="0"/>
                <a:cs typeface="Arial Narrow" panose="020B0604020202020204" pitchFamily="34" charset="0"/>
              </a:rPr>
              <a:t>There  are improved learning outcomes for FLN​</a:t>
            </a:r>
            <a:endParaRPr lang="en-US" sz="800" dirty="0">
              <a:solidFill>
                <a:schemeClr val="tx1"/>
              </a:solidFill>
              <a:latin typeface="Arial Narrow" panose="020B0604020202020204" pitchFamily="34" charset="0"/>
              <a:ea typeface="Helvetica Neue" panose="02000503000000020004" pitchFamily="2" charset="0"/>
              <a:cs typeface="Arial Narrow" panose="020B0604020202020204" pitchFamily="34" charset="0"/>
            </a:endParaRPr>
          </a:p>
        </p:txBody>
      </p:sp>
      <p:sp>
        <p:nvSpPr>
          <p:cNvPr id="208" name="Rounded Rectangle 24">
            <a:extLst>
              <a:ext uri="{FF2B5EF4-FFF2-40B4-BE49-F238E27FC236}">
                <a16:creationId xmlns:a16="http://schemas.microsoft.com/office/drawing/2014/main" id="{88B08F37-A9F0-7B26-C1EC-7ACB7703B373}"/>
              </a:ext>
            </a:extLst>
          </p:cNvPr>
          <p:cNvSpPr/>
          <p:nvPr/>
        </p:nvSpPr>
        <p:spPr>
          <a:xfrm>
            <a:off x="268155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Instructional Leaders and teachers are motivated to enhance FLN practices</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209" name="TextBox 208">
            <a:extLst>
              <a:ext uri="{FF2B5EF4-FFF2-40B4-BE49-F238E27FC236}">
                <a16:creationId xmlns:a16="http://schemas.microsoft.com/office/drawing/2014/main" id="{A3414775-9C92-20DC-2087-76CFDFA5A608}"/>
              </a:ext>
            </a:extLst>
          </p:cNvPr>
          <p:cNvSpPr txBox="1"/>
          <p:nvPr/>
        </p:nvSpPr>
        <p:spPr>
          <a:xfrm>
            <a:off x="3081976" y="540000"/>
            <a:ext cx="879996" cy="393385"/>
          </a:xfrm>
          <a:prstGeom prst="rect">
            <a:avLst/>
          </a:prstGeom>
          <a:noFill/>
        </p:spPr>
        <p:txBody>
          <a:bodyPr wrap="square" lIns="0" tIns="0" rIns="0" bIns="0" rtlCol="0">
            <a:noAutofit/>
          </a:bodyPr>
          <a:lstStyle/>
          <a:p>
            <a:pPr algn="ctr"/>
            <a:r>
              <a:rPr lang="en-US" sz="1000" b="1" i="1">
                <a:solidFill>
                  <a:schemeClr val="accent3"/>
                </a:solidFill>
                <a:latin typeface="Helvetica Neue" panose="02000503000000020004"/>
                <a:ea typeface="Helvetica Neue" panose="02000503000000020004" pitchFamily="2" charset="0"/>
                <a:cs typeface="Helvetica Neue" panose="02000503000000020004" pitchFamily="2" charset="0"/>
              </a:rPr>
              <a:t>Mechanisms for change</a:t>
            </a:r>
          </a:p>
        </p:txBody>
      </p:sp>
      <p:grpSp>
        <p:nvGrpSpPr>
          <p:cNvPr id="46" name="Group 45">
            <a:extLst>
              <a:ext uri="{FF2B5EF4-FFF2-40B4-BE49-F238E27FC236}">
                <a16:creationId xmlns:a16="http://schemas.microsoft.com/office/drawing/2014/main" id="{DE9CD443-CB61-EC96-3785-E4B93F7D8813}"/>
              </a:ext>
            </a:extLst>
          </p:cNvPr>
          <p:cNvGrpSpPr/>
          <p:nvPr/>
        </p:nvGrpSpPr>
        <p:grpSpPr>
          <a:xfrm>
            <a:off x="920904" y="1800804"/>
            <a:ext cx="450696" cy="3060898"/>
            <a:chOff x="920904" y="1611043"/>
            <a:chExt cx="450696" cy="3060898"/>
          </a:xfrm>
        </p:grpSpPr>
        <p:sp>
          <p:nvSpPr>
            <p:cNvPr id="199" name="Right Bracket 198">
              <a:extLst>
                <a:ext uri="{FF2B5EF4-FFF2-40B4-BE49-F238E27FC236}">
                  <a16:creationId xmlns:a16="http://schemas.microsoft.com/office/drawing/2014/main" id="{95770E23-05C7-26E6-D145-2C3005F9FB93}"/>
                </a:ext>
              </a:extLst>
            </p:cNvPr>
            <p:cNvSpPr/>
            <p:nvPr/>
          </p:nvSpPr>
          <p:spPr>
            <a:xfrm>
              <a:off x="920904" y="1611043"/>
              <a:ext cx="157128" cy="3060898"/>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cxnSp>
          <p:nvCxnSpPr>
            <p:cNvPr id="201" name="Straight Arrow Connector 200">
              <a:extLst>
                <a:ext uri="{FF2B5EF4-FFF2-40B4-BE49-F238E27FC236}">
                  <a16:creationId xmlns:a16="http://schemas.microsoft.com/office/drawing/2014/main" id="{1E04BEE7-80FD-88C9-8B56-CD38987A2300}"/>
                </a:ext>
              </a:extLst>
            </p:cNvPr>
            <p:cNvCxnSpPr/>
            <p:nvPr/>
          </p:nvCxnSpPr>
          <p:spPr>
            <a:xfrm>
              <a:off x="1078032" y="1964267"/>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B8882656-6CE2-828A-FAE8-16F9111E777A}"/>
                </a:ext>
              </a:extLst>
            </p:cNvPr>
            <p:cNvCxnSpPr/>
            <p:nvPr/>
          </p:nvCxnSpPr>
          <p:spPr>
            <a:xfrm>
              <a:off x="1078032" y="2689209"/>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D42825CE-1E40-1633-48CE-14189639DF33}"/>
                </a:ext>
              </a:extLst>
            </p:cNvPr>
            <p:cNvCxnSpPr/>
            <p:nvPr/>
          </p:nvCxnSpPr>
          <p:spPr>
            <a:xfrm>
              <a:off x="1078032" y="3405551"/>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B8E162DA-311F-6A73-59A5-847491B8C531}"/>
                </a:ext>
              </a:extLst>
            </p:cNvPr>
            <p:cNvCxnSpPr>
              <a:cxnSpLocks/>
            </p:cNvCxnSpPr>
            <p:nvPr/>
          </p:nvCxnSpPr>
          <p:spPr>
            <a:xfrm>
              <a:off x="1078032" y="4197609"/>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6" name="Right Bracket 225">
            <a:extLst>
              <a:ext uri="{FF2B5EF4-FFF2-40B4-BE49-F238E27FC236}">
                <a16:creationId xmlns:a16="http://schemas.microsoft.com/office/drawing/2014/main" id="{6FEB2CF3-245D-C42E-1928-A2710E1BED0D}"/>
              </a:ext>
            </a:extLst>
          </p:cNvPr>
          <p:cNvSpPr/>
          <p:nvPr/>
        </p:nvSpPr>
        <p:spPr>
          <a:xfrm>
            <a:off x="3084956" y="1342058"/>
            <a:ext cx="114878" cy="3978391"/>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nvGrpSpPr>
          <p:cNvPr id="51" name="Group 50">
            <a:extLst>
              <a:ext uri="{FF2B5EF4-FFF2-40B4-BE49-F238E27FC236}">
                <a16:creationId xmlns:a16="http://schemas.microsoft.com/office/drawing/2014/main" id="{FA087027-9736-7DD6-C20D-82C82D94DCC9}"/>
              </a:ext>
            </a:extLst>
          </p:cNvPr>
          <p:cNvGrpSpPr/>
          <p:nvPr/>
        </p:nvGrpSpPr>
        <p:grpSpPr>
          <a:xfrm>
            <a:off x="10503966" y="1342058"/>
            <a:ext cx="375491" cy="3978391"/>
            <a:chOff x="10247620" y="1192560"/>
            <a:chExt cx="375491" cy="3978391"/>
          </a:xfrm>
        </p:grpSpPr>
        <p:cxnSp>
          <p:nvCxnSpPr>
            <p:cNvPr id="307" name="Straight Arrow Connector 306">
              <a:extLst>
                <a:ext uri="{FF2B5EF4-FFF2-40B4-BE49-F238E27FC236}">
                  <a16:creationId xmlns:a16="http://schemas.microsoft.com/office/drawing/2014/main" id="{33E87D15-2217-52B8-EC3D-E15D858775B6}"/>
                </a:ext>
              </a:extLst>
            </p:cNvPr>
            <p:cNvCxnSpPr>
              <a:cxnSpLocks/>
            </p:cNvCxnSpPr>
            <p:nvPr/>
          </p:nvCxnSpPr>
          <p:spPr>
            <a:xfrm>
              <a:off x="10362498" y="3269881"/>
              <a:ext cx="260613"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0" name="Right Bracket 309">
              <a:extLst>
                <a:ext uri="{FF2B5EF4-FFF2-40B4-BE49-F238E27FC236}">
                  <a16:creationId xmlns:a16="http://schemas.microsoft.com/office/drawing/2014/main" id="{AA185C94-71A5-F8B1-5E20-2E58B436A989}"/>
                </a:ext>
              </a:extLst>
            </p:cNvPr>
            <p:cNvSpPr/>
            <p:nvPr/>
          </p:nvSpPr>
          <p:spPr>
            <a:xfrm>
              <a:off x="10247620" y="1192560"/>
              <a:ext cx="114878" cy="3978391"/>
            </a:xfrm>
            <a:prstGeom prst="righ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grpSp>
        <p:nvGrpSpPr>
          <p:cNvPr id="44" name="Group 43">
            <a:extLst>
              <a:ext uri="{FF2B5EF4-FFF2-40B4-BE49-F238E27FC236}">
                <a16:creationId xmlns:a16="http://schemas.microsoft.com/office/drawing/2014/main" id="{CE2AA8EA-46E1-F9B2-D354-E53447998A81}"/>
              </a:ext>
            </a:extLst>
          </p:cNvPr>
          <p:cNvGrpSpPr/>
          <p:nvPr/>
        </p:nvGrpSpPr>
        <p:grpSpPr>
          <a:xfrm>
            <a:off x="4109242" y="1724770"/>
            <a:ext cx="1096663" cy="3377515"/>
            <a:chOff x="4109242" y="1598275"/>
            <a:chExt cx="1096663" cy="3377515"/>
          </a:xfrm>
        </p:grpSpPr>
        <p:sp>
          <p:nvSpPr>
            <p:cNvPr id="2" name="Rectangle: Rounded Corners 1">
              <a:extLst>
                <a:ext uri="{FF2B5EF4-FFF2-40B4-BE49-F238E27FC236}">
                  <a16:creationId xmlns:a16="http://schemas.microsoft.com/office/drawing/2014/main" id="{D56B1C1D-4D53-5173-4283-30A4D69E15C0}"/>
                </a:ext>
              </a:extLst>
            </p:cNvPr>
            <p:cNvSpPr/>
            <p:nvPr/>
          </p:nvSpPr>
          <p:spPr>
            <a:xfrm>
              <a:off x="4109242" y="2776560"/>
              <a:ext cx="1096663" cy="1020946"/>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They possess expertise in formative assessments, data-driven, and differentiated instruction.</a:t>
              </a:r>
              <a:endParaRPr lang="en-GB" sz="800" dirty="0">
                <a:latin typeface="Arial Narrow" panose="020B0604020202020204" pitchFamily="34" charset="0"/>
                <a:cs typeface="Arial Narrow" panose="020B0604020202020204" pitchFamily="34" charset="0"/>
              </a:endParaRPr>
            </a:p>
          </p:txBody>
        </p:sp>
        <p:sp>
          <p:nvSpPr>
            <p:cNvPr id="7" name="Rectangle: Rounded Corners 6">
              <a:extLst>
                <a:ext uri="{FF2B5EF4-FFF2-40B4-BE49-F238E27FC236}">
                  <a16:creationId xmlns:a16="http://schemas.microsoft.com/office/drawing/2014/main" id="{DB9D196A-98D4-B1F1-0460-0B0974DBB815}"/>
                </a:ext>
              </a:extLst>
            </p:cNvPr>
            <p:cNvSpPr/>
            <p:nvPr/>
          </p:nvSpPr>
          <p:spPr>
            <a:xfrm>
              <a:off x="4109242" y="1598275"/>
              <a:ext cx="1096663" cy="1020946"/>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Instructional Leaders are enthusiastic about enhancing FLN skills and exhibit strong self-efficacy in applying learned concepts.</a:t>
              </a:r>
              <a:endParaRPr lang="en-GB" sz="800" dirty="0">
                <a:latin typeface="Arial Narrow" panose="020B0604020202020204" pitchFamily="34" charset="0"/>
                <a:cs typeface="Arial Narrow" panose="020B0604020202020204" pitchFamily="34" charset="0"/>
              </a:endParaRPr>
            </a:p>
          </p:txBody>
        </p:sp>
        <p:sp>
          <p:nvSpPr>
            <p:cNvPr id="10" name="Rectangle: Rounded Corners 9">
              <a:extLst>
                <a:ext uri="{FF2B5EF4-FFF2-40B4-BE49-F238E27FC236}">
                  <a16:creationId xmlns:a16="http://schemas.microsoft.com/office/drawing/2014/main" id="{FE37CD80-7282-8C29-9692-D8406A13CEE9}"/>
                </a:ext>
              </a:extLst>
            </p:cNvPr>
            <p:cNvSpPr/>
            <p:nvPr/>
          </p:nvSpPr>
          <p:spPr>
            <a:xfrm>
              <a:off x="4109242" y="3954844"/>
              <a:ext cx="1096663" cy="1020946"/>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They possess expertise in formative assessments, data-driven, and differentiated instruction.</a:t>
              </a:r>
              <a:endParaRPr lang="en-GB" sz="800" dirty="0">
                <a:latin typeface="Arial Narrow" panose="020B0604020202020204" pitchFamily="34" charset="0"/>
                <a:cs typeface="Arial Narrow" panose="020B0604020202020204" pitchFamily="34" charset="0"/>
              </a:endParaRPr>
            </a:p>
          </p:txBody>
        </p:sp>
      </p:grpSp>
      <p:grpSp>
        <p:nvGrpSpPr>
          <p:cNvPr id="47" name="Group 46">
            <a:extLst>
              <a:ext uri="{FF2B5EF4-FFF2-40B4-BE49-F238E27FC236}">
                <a16:creationId xmlns:a16="http://schemas.microsoft.com/office/drawing/2014/main" id="{D7F89C4E-39BE-0B8A-9745-700C1DB6C854}"/>
              </a:ext>
            </a:extLst>
          </p:cNvPr>
          <p:cNvGrpSpPr/>
          <p:nvPr/>
        </p:nvGrpSpPr>
        <p:grpSpPr>
          <a:xfrm>
            <a:off x="5673536" y="1591792"/>
            <a:ext cx="1052656" cy="3663571"/>
            <a:chOff x="5673536" y="2993945"/>
            <a:chExt cx="1052656" cy="2064050"/>
          </a:xfrm>
          <a:solidFill>
            <a:schemeClr val="accent6">
              <a:lumMod val="20000"/>
              <a:lumOff val="80000"/>
            </a:schemeClr>
          </a:solidFill>
        </p:grpSpPr>
        <p:sp>
          <p:nvSpPr>
            <p:cNvPr id="28" name="Rounded Rectangle 31">
              <a:extLst>
                <a:ext uri="{FF2B5EF4-FFF2-40B4-BE49-F238E27FC236}">
                  <a16:creationId xmlns:a16="http://schemas.microsoft.com/office/drawing/2014/main" id="{12471AA5-1715-235F-8CCB-5969F0432FF8}"/>
                </a:ext>
              </a:extLst>
            </p:cNvPr>
            <p:cNvSpPr/>
            <p:nvPr/>
          </p:nvSpPr>
          <p:spPr>
            <a:xfrm>
              <a:off x="5673536" y="2993945"/>
              <a:ext cx="1052656" cy="661065"/>
            </a:xfrm>
            <a:prstGeom prst="roundRect">
              <a:avLst>
                <a:gd name="adj" fmla="val 10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000000"/>
                  </a:solidFill>
                  <a:effectLst/>
                  <a:latin typeface="Arial Narrow" panose="020B0604020202020204" pitchFamily="34" charset="0"/>
                  <a:cs typeface="Arial Narrow" panose="020B0604020202020204" pitchFamily="34" charset="0"/>
                </a:rPr>
                <a:t>Instructional Leaders support teachers in using different methods to check for understanding during lessons</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99" name="Rounded Rectangle 31">
              <a:extLst>
                <a:ext uri="{FF2B5EF4-FFF2-40B4-BE49-F238E27FC236}">
                  <a16:creationId xmlns:a16="http://schemas.microsoft.com/office/drawing/2014/main" id="{860D74F2-786F-4B6D-AA7C-4CA53E3DD8A6}"/>
                </a:ext>
              </a:extLst>
            </p:cNvPr>
            <p:cNvSpPr/>
            <p:nvPr/>
          </p:nvSpPr>
          <p:spPr>
            <a:xfrm>
              <a:off x="5673536" y="3724379"/>
              <a:ext cx="1052656" cy="602316"/>
            </a:xfrm>
            <a:prstGeom prst="roundRect">
              <a:avLst>
                <a:gd name="adj" fmla="val 10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000000"/>
                  </a:solidFill>
                  <a:effectLst/>
                  <a:latin typeface="Arial Narrow"/>
                  <a:cs typeface="Arial Narrow" panose="020B0604020202020204" pitchFamily="34" charset="0"/>
                </a:rPr>
                <a:t>Instructional Leaders review and use teaching and learning data to inform necessary adjustments to teaching and learning processes​</a:t>
              </a:r>
              <a:endParaRPr lang="en-US" sz="800" dirty="0">
                <a:solidFill>
                  <a:schemeClr val="bg1"/>
                </a:solidFill>
                <a:latin typeface="Arial Narrow"/>
                <a:cs typeface="Arial Narrow" panose="020B0604020202020204" pitchFamily="34" charset="0"/>
              </a:endParaRPr>
            </a:p>
          </p:txBody>
        </p:sp>
        <p:sp>
          <p:nvSpPr>
            <p:cNvPr id="18" name="Rounded Rectangle 31">
              <a:extLst>
                <a:ext uri="{FF2B5EF4-FFF2-40B4-BE49-F238E27FC236}">
                  <a16:creationId xmlns:a16="http://schemas.microsoft.com/office/drawing/2014/main" id="{0CB64239-8EBB-5F3B-4221-E36B8CD43DE0}"/>
                </a:ext>
              </a:extLst>
            </p:cNvPr>
            <p:cNvSpPr/>
            <p:nvPr/>
          </p:nvSpPr>
          <p:spPr>
            <a:xfrm>
              <a:off x="5673536" y="4408158"/>
              <a:ext cx="1052656" cy="649837"/>
            </a:xfrm>
            <a:prstGeom prst="roundRect">
              <a:avLst>
                <a:gd name="adj" fmla="val 10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rgbClr val="000000"/>
                  </a:solidFill>
                  <a:effectLst/>
                  <a:latin typeface="Arial Narrow" panose="020B0604020202020204" pitchFamily="34" charset="0"/>
                  <a:cs typeface="Arial Narrow" panose="020B0604020202020204" pitchFamily="34" charset="0"/>
                </a:rPr>
                <a:t>Instructional Leaders support teachers to  tailor instruction to meet the learning needs, learning types and abilities of learners</a:t>
              </a:r>
              <a:endParaRPr lang="en-US" sz="800" dirty="0">
                <a:solidFill>
                  <a:schemeClr val="bg1"/>
                </a:solidFill>
                <a:latin typeface="Arial Narrow" panose="020B0604020202020204" pitchFamily="34" charset="0"/>
                <a:cs typeface="Arial Narrow" panose="020B0604020202020204" pitchFamily="34" charset="0"/>
              </a:endParaRPr>
            </a:p>
          </p:txBody>
        </p:sp>
      </p:grpSp>
      <p:grpSp>
        <p:nvGrpSpPr>
          <p:cNvPr id="48" name="Group 47">
            <a:extLst>
              <a:ext uri="{FF2B5EF4-FFF2-40B4-BE49-F238E27FC236}">
                <a16:creationId xmlns:a16="http://schemas.microsoft.com/office/drawing/2014/main" id="{A969F7BF-BA4A-B410-BCE4-4C8D39422CA9}"/>
              </a:ext>
            </a:extLst>
          </p:cNvPr>
          <p:cNvGrpSpPr/>
          <p:nvPr/>
        </p:nvGrpSpPr>
        <p:grpSpPr>
          <a:xfrm>
            <a:off x="7737780" y="1570658"/>
            <a:ext cx="1449065" cy="3702907"/>
            <a:chOff x="6598515" y="1560309"/>
            <a:chExt cx="1449065" cy="3702907"/>
          </a:xfrm>
        </p:grpSpPr>
        <p:sp>
          <p:nvSpPr>
            <p:cNvPr id="22" name="Rectangle: Rounded Corners 21">
              <a:extLst>
                <a:ext uri="{FF2B5EF4-FFF2-40B4-BE49-F238E27FC236}">
                  <a16:creationId xmlns:a16="http://schemas.microsoft.com/office/drawing/2014/main" id="{3BD996D2-045F-8B68-D1A3-47A196A4317A}"/>
                </a:ext>
              </a:extLst>
            </p:cNvPr>
            <p:cNvSpPr/>
            <p:nvPr/>
          </p:nvSpPr>
          <p:spPr>
            <a:xfrm>
              <a:off x="6598515" y="1560309"/>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effectLst/>
                  <a:latin typeface="Arial Narrow" panose="020B0604020202020204" pitchFamily="34" charset="0"/>
                  <a:cs typeface="Arial Narrow" panose="020B0604020202020204" pitchFamily="34" charset="0"/>
                </a:rPr>
                <a:t>There is improved pedagogical   support to teachers on formative assessments, data driven instruction and differentiated instruction​</a:t>
              </a:r>
              <a:endParaRPr lang="en-GB" sz="800" dirty="0">
                <a:solidFill>
                  <a:schemeClr val="tx1"/>
                </a:solidFill>
                <a:latin typeface="Arial Narrow" panose="020B0604020202020204" pitchFamily="34" charset="0"/>
                <a:cs typeface="Arial Narrow" panose="020B0604020202020204" pitchFamily="34" charset="0"/>
              </a:endParaRPr>
            </a:p>
          </p:txBody>
        </p:sp>
        <p:sp>
          <p:nvSpPr>
            <p:cNvPr id="24" name="Rectangle: Rounded Corners 23">
              <a:extLst>
                <a:ext uri="{FF2B5EF4-FFF2-40B4-BE49-F238E27FC236}">
                  <a16:creationId xmlns:a16="http://schemas.microsoft.com/office/drawing/2014/main" id="{F23DB733-3B6A-04AE-7B62-F6A8BBF38220}"/>
                </a:ext>
              </a:extLst>
            </p:cNvPr>
            <p:cNvSpPr/>
            <p:nvPr/>
          </p:nvSpPr>
          <p:spPr>
            <a:xfrm>
              <a:off x="6598515" y="2512930"/>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Arial Narrow" panose="020B0604020202020204" pitchFamily="34" charset="0"/>
                  <a:cs typeface="Arial Narrow" panose="020B0604020202020204" pitchFamily="34" charset="0"/>
                </a:rPr>
                <a:t>Teachers will differentiate instruction to accommodate the learning needs, different learner types and abilities​</a:t>
              </a:r>
              <a:endParaRPr lang="en-GB" sz="800" dirty="0">
                <a:solidFill>
                  <a:schemeClr val="tx1"/>
                </a:solidFill>
                <a:latin typeface="Arial Narrow" panose="020B0604020202020204" pitchFamily="34" charset="0"/>
                <a:cs typeface="Arial Narrow" panose="020B0604020202020204" pitchFamily="34" charset="0"/>
              </a:endParaRPr>
            </a:p>
          </p:txBody>
        </p:sp>
        <p:sp>
          <p:nvSpPr>
            <p:cNvPr id="25" name="Rectangle: Rounded Corners 24">
              <a:extLst>
                <a:ext uri="{FF2B5EF4-FFF2-40B4-BE49-F238E27FC236}">
                  <a16:creationId xmlns:a16="http://schemas.microsoft.com/office/drawing/2014/main" id="{FDCB1D5E-3EB1-E626-BEE8-F6C7BAAD5521}"/>
                </a:ext>
              </a:extLst>
            </p:cNvPr>
            <p:cNvSpPr/>
            <p:nvPr/>
          </p:nvSpPr>
          <p:spPr>
            <a:xfrm>
              <a:off x="6598515" y="3465551"/>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Arial Narrow" panose="020B0604020202020204" pitchFamily="34" charset="0"/>
                  <a:cs typeface="Arial Narrow" panose="020B0604020202020204" pitchFamily="34" charset="0"/>
                </a:rPr>
                <a:t>Teachers will review and use learner data to adjust teaching processes​</a:t>
              </a:r>
            </a:p>
          </p:txBody>
        </p:sp>
        <p:sp>
          <p:nvSpPr>
            <p:cNvPr id="26" name="Rectangle: Rounded Corners 25">
              <a:extLst>
                <a:ext uri="{FF2B5EF4-FFF2-40B4-BE49-F238E27FC236}">
                  <a16:creationId xmlns:a16="http://schemas.microsoft.com/office/drawing/2014/main" id="{8A12596B-65BD-05A7-2AFD-71D72BEF400C}"/>
                </a:ext>
              </a:extLst>
            </p:cNvPr>
            <p:cNvSpPr/>
            <p:nvPr/>
          </p:nvSpPr>
          <p:spPr>
            <a:xfrm>
              <a:off x="6598515" y="4418172"/>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Arial Narrow" panose="020B0604020202020204" pitchFamily="34" charset="0"/>
                  <a:cs typeface="Arial Narrow" panose="020B0604020202020204" pitchFamily="34" charset="0"/>
                </a:rPr>
                <a:t>Teachers will apply different methods to check for understanding during lessons​</a:t>
              </a:r>
            </a:p>
          </p:txBody>
        </p:sp>
      </p:grpSp>
      <p:sp>
        <p:nvSpPr>
          <p:cNvPr id="30" name="Rounded Rectangle 10">
            <a:extLst>
              <a:ext uri="{FF2B5EF4-FFF2-40B4-BE49-F238E27FC236}">
                <a16:creationId xmlns:a16="http://schemas.microsoft.com/office/drawing/2014/main" id="{35129452-7AC7-69BF-05DF-F2E67BF40588}"/>
              </a:ext>
            </a:extLst>
          </p:cNvPr>
          <p:cNvSpPr/>
          <p:nvPr/>
        </p:nvSpPr>
        <p:spPr>
          <a:xfrm>
            <a:off x="9547608" y="3175110"/>
            <a:ext cx="768359" cy="55738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chemeClr val="tx1"/>
                </a:solidFill>
                <a:effectLst/>
                <a:latin typeface="Arial Narrow" panose="020B0604020202020204" pitchFamily="34" charset="0"/>
                <a:cs typeface="Arial Narrow" panose="020B0604020202020204" pitchFamily="34" charset="0"/>
              </a:rPr>
              <a:t>There is improved instruction for FLN​</a:t>
            </a:r>
            <a:endParaRPr lang="en-US" sz="800" dirty="0">
              <a:solidFill>
                <a:schemeClr val="tx1"/>
              </a:solidFill>
              <a:latin typeface="Arial Narrow" panose="020B0604020202020204" pitchFamily="34" charset="0"/>
              <a:ea typeface="Helvetica Neue" panose="02000503000000020004" pitchFamily="2" charset="0"/>
              <a:cs typeface="Arial Narrow" panose="020B0604020202020204" pitchFamily="34" charset="0"/>
            </a:endParaRPr>
          </a:p>
        </p:txBody>
      </p:sp>
      <p:grpSp>
        <p:nvGrpSpPr>
          <p:cNvPr id="43" name="Group 42">
            <a:extLst>
              <a:ext uri="{FF2B5EF4-FFF2-40B4-BE49-F238E27FC236}">
                <a16:creationId xmlns:a16="http://schemas.microsoft.com/office/drawing/2014/main" id="{488E9988-9FCE-D647-8CE4-F595C16CA2C9}"/>
              </a:ext>
            </a:extLst>
          </p:cNvPr>
          <p:cNvGrpSpPr/>
          <p:nvPr/>
        </p:nvGrpSpPr>
        <p:grpSpPr>
          <a:xfrm>
            <a:off x="1453142" y="1326413"/>
            <a:ext cx="1620000" cy="4009680"/>
            <a:chOff x="1453142" y="1423265"/>
            <a:chExt cx="1620000" cy="4009680"/>
          </a:xfrm>
        </p:grpSpPr>
        <p:sp>
          <p:nvSpPr>
            <p:cNvPr id="129" name="Rounded Rectangle 16">
              <a:extLst>
                <a:ext uri="{FF2B5EF4-FFF2-40B4-BE49-F238E27FC236}">
                  <a16:creationId xmlns:a16="http://schemas.microsoft.com/office/drawing/2014/main" id="{1F6F259D-8869-7D65-D64B-9B6AE4178684}"/>
                </a:ext>
              </a:extLst>
            </p:cNvPr>
            <p:cNvSpPr/>
            <p:nvPr/>
          </p:nvSpPr>
          <p:spPr>
            <a:xfrm>
              <a:off x="1453142" y="1423265"/>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Train Instructional Leaders in three FLN pedagogical methods: formative assessment, data-driven, and differentiated instruction.</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35" name="Rounded Rectangle 16">
              <a:extLst>
                <a:ext uri="{FF2B5EF4-FFF2-40B4-BE49-F238E27FC236}">
                  <a16:creationId xmlns:a16="http://schemas.microsoft.com/office/drawing/2014/main" id="{6AA4C8FB-6B9B-AF92-3A96-E53AB72E4FC7}"/>
                </a:ext>
              </a:extLst>
            </p:cNvPr>
            <p:cNvSpPr/>
            <p:nvPr/>
          </p:nvSpPr>
          <p:spPr>
            <a:xfrm>
              <a:off x="1453142" y="2273420"/>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Offer how-to guides for strategy implementation.</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40" name="Rounded Rectangle 16">
              <a:extLst>
                <a:ext uri="{FF2B5EF4-FFF2-40B4-BE49-F238E27FC236}">
                  <a16:creationId xmlns:a16="http://schemas.microsoft.com/office/drawing/2014/main" id="{9A600E25-664B-4225-EA65-9CB131B68124}"/>
                </a:ext>
              </a:extLst>
            </p:cNvPr>
            <p:cNvSpPr/>
            <p:nvPr/>
          </p:nvSpPr>
          <p:spPr>
            <a:xfrm>
              <a:off x="1453142" y="3123575"/>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Provide SBL Scenarios for practical strategy application.</a:t>
              </a:r>
              <a:endParaRPr lang="en-US" sz="800" dirty="0">
                <a:solidFill>
                  <a:schemeClr val="bg1"/>
                </a:solidFill>
                <a:latin typeface="Arial Narrow" panose="020B0604020202020204" pitchFamily="34" charset="0"/>
                <a:cs typeface="Arial Narrow" panose="020B0604020202020204" pitchFamily="34" charset="0"/>
              </a:endParaRPr>
            </a:p>
          </p:txBody>
        </p:sp>
        <p:sp>
          <p:nvSpPr>
            <p:cNvPr id="41" name="Rounded Rectangle 16">
              <a:extLst>
                <a:ext uri="{FF2B5EF4-FFF2-40B4-BE49-F238E27FC236}">
                  <a16:creationId xmlns:a16="http://schemas.microsoft.com/office/drawing/2014/main" id="{DC3288C1-B326-5875-72C9-C9BA9064A9A4}"/>
                </a:ext>
              </a:extLst>
            </p:cNvPr>
            <p:cNvSpPr/>
            <p:nvPr/>
          </p:nvSpPr>
          <p:spPr>
            <a:xfrm>
              <a:off x="1453142" y="4823885"/>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374151"/>
                  </a:solidFill>
                  <a:latin typeface="Arial Narrow" panose="020B0604020202020204" pitchFamily="34" charset="0"/>
                  <a:cs typeface="Arial Narrow" panose="020B0604020202020204" pitchFamily="34" charset="0"/>
                </a:rPr>
                <a:t>E</a:t>
              </a:r>
              <a:r>
                <a:rPr lang="en-US" sz="800" dirty="0">
                  <a:solidFill>
                    <a:srgbClr val="374151"/>
                  </a:solidFill>
                  <a:effectLst/>
                  <a:latin typeface="Arial Narrow" panose="020B0604020202020204" pitchFamily="34" charset="0"/>
                  <a:cs typeface="Arial Narrow" panose="020B0604020202020204" pitchFamily="34" charset="0"/>
                </a:rPr>
                <a:t>nable Instructional Leaders to set goals to boost teacher support and present feedback to guide goal setting and improve teacher support.</a:t>
              </a:r>
            </a:p>
          </p:txBody>
        </p:sp>
        <p:sp>
          <p:nvSpPr>
            <p:cNvPr id="42" name="Rounded Rectangle 16">
              <a:extLst>
                <a:ext uri="{FF2B5EF4-FFF2-40B4-BE49-F238E27FC236}">
                  <a16:creationId xmlns:a16="http://schemas.microsoft.com/office/drawing/2014/main" id="{ACD699A6-4361-700C-DAD1-96D6AB8B60AF}"/>
                </a:ext>
              </a:extLst>
            </p:cNvPr>
            <p:cNvSpPr/>
            <p:nvPr/>
          </p:nvSpPr>
          <p:spPr>
            <a:xfrm>
              <a:off x="1453142" y="3973730"/>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374151"/>
                  </a:solidFill>
                  <a:effectLst/>
                  <a:latin typeface="Arial Narrow" panose="020B0604020202020204" pitchFamily="34" charset="0"/>
                  <a:cs typeface="Arial Narrow" panose="020B0604020202020204" pitchFamily="34" charset="0"/>
                </a:rPr>
                <a:t>Supply Reflective Journals to help leaders identify strengths, growth areas, and enhance teacher support.</a:t>
              </a:r>
              <a:endParaRPr lang="en-US" sz="800" dirty="0">
                <a:solidFill>
                  <a:schemeClr val="bg1"/>
                </a:solidFill>
                <a:latin typeface="Arial Narrow" panose="020B0604020202020204" pitchFamily="34" charset="0"/>
                <a:cs typeface="Arial Narrow" panose="020B0604020202020204" pitchFamily="34" charset="0"/>
              </a:endParaRPr>
            </a:p>
          </p:txBody>
        </p:sp>
      </p:grpSp>
      <p:sp>
        <p:nvSpPr>
          <p:cNvPr id="6" name="Rectangle 5">
            <a:extLst>
              <a:ext uri="{FF2B5EF4-FFF2-40B4-BE49-F238E27FC236}">
                <a16:creationId xmlns:a16="http://schemas.microsoft.com/office/drawing/2014/main" id="{ACBADE48-A898-488F-97A7-1F0BE87DCD6E}"/>
              </a:ext>
            </a:extLst>
          </p:cNvPr>
          <p:cNvSpPr/>
          <p:nvPr/>
        </p:nvSpPr>
        <p:spPr>
          <a:xfrm>
            <a:off x="0" y="0"/>
            <a:ext cx="4334256" cy="370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4"/>
                </a:solidFill>
              </a:rPr>
              <a:t>Dignitas </a:t>
            </a:r>
            <a:r>
              <a:rPr lang="en-GB" sz="1200" b="1" dirty="0" err="1">
                <a:solidFill>
                  <a:schemeClr val="accent4"/>
                </a:solidFill>
              </a:rPr>
              <a:t>LeadNow</a:t>
            </a:r>
            <a:r>
              <a:rPr lang="en-GB" sz="1200" b="1" dirty="0">
                <a:solidFill>
                  <a:schemeClr val="accent4"/>
                </a:solidFill>
              </a:rPr>
              <a:t> App Theory of Change</a:t>
            </a:r>
          </a:p>
        </p:txBody>
      </p:sp>
      <p:grpSp>
        <p:nvGrpSpPr>
          <p:cNvPr id="15" name="Group 14">
            <a:extLst>
              <a:ext uri="{FF2B5EF4-FFF2-40B4-BE49-F238E27FC236}">
                <a16:creationId xmlns:a16="http://schemas.microsoft.com/office/drawing/2014/main" id="{BFC5F627-5E6A-82CF-D7FA-05292A2C95A7}"/>
              </a:ext>
            </a:extLst>
          </p:cNvPr>
          <p:cNvGrpSpPr/>
          <p:nvPr/>
        </p:nvGrpSpPr>
        <p:grpSpPr>
          <a:xfrm>
            <a:off x="9285307" y="1342058"/>
            <a:ext cx="251970" cy="3978391"/>
            <a:chOff x="7459953" y="1239980"/>
            <a:chExt cx="1648218" cy="3978391"/>
          </a:xfrm>
        </p:grpSpPr>
        <p:cxnSp>
          <p:nvCxnSpPr>
            <p:cNvPr id="16" name="Straight Arrow Connector 15">
              <a:extLst>
                <a:ext uri="{FF2B5EF4-FFF2-40B4-BE49-F238E27FC236}">
                  <a16:creationId xmlns:a16="http://schemas.microsoft.com/office/drawing/2014/main" id="{B1A2CA59-67AB-381C-B7C2-2CCA33490246}"/>
                </a:ext>
              </a:extLst>
            </p:cNvPr>
            <p:cNvCxnSpPr>
              <a:cxnSpLocks/>
            </p:cNvCxnSpPr>
            <p:nvPr/>
          </p:nvCxnSpPr>
          <p:spPr>
            <a:xfrm>
              <a:off x="7642410" y="3370312"/>
              <a:ext cx="1465761"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Right Bracket 19">
              <a:extLst>
                <a:ext uri="{FF2B5EF4-FFF2-40B4-BE49-F238E27FC236}">
                  <a16:creationId xmlns:a16="http://schemas.microsoft.com/office/drawing/2014/main" id="{523906A9-FB7B-48F9-A13F-CDD7330D23A0}"/>
                </a:ext>
              </a:extLst>
            </p:cNvPr>
            <p:cNvSpPr/>
            <p:nvPr/>
          </p:nvSpPr>
          <p:spPr>
            <a:xfrm>
              <a:off x="7459953" y="1239980"/>
              <a:ext cx="114878" cy="3978391"/>
            </a:xfrm>
            <a:prstGeom prst="righ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dirty="0">
                <a:latin typeface="Arial Narrow" panose="020B0604020202020204" pitchFamily="34" charset="0"/>
                <a:cs typeface="Arial Narrow" panose="020B0604020202020204" pitchFamily="34" charset="0"/>
              </a:endParaRPr>
            </a:p>
          </p:txBody>
        </p:sp>
      </p:grpSp>
      <p:sp>
        <p:nvSpPr>
          <p:cNvPr id="33" name="Rounded Rectangle 24">
            <a:extLst>
              <a:ext uri="{FF2B5EF4-FFF2-40B4-BE49-F238E27FC236}">
                <a16:creationId xmlns:a16="http://schemas.microsoft.com/office/drawing/2014/main" id="{1F6F42AC-1FF1-885F-C110-909C1D2AB134}"/>
              </a:ext>
            </a:extLst>
          </p:cNvPr>
          <p:cNvSpPr/>
          <p:nvPr/>
        </p:nvSpPr>
        <p:spPr>
          <a:xfrm rot="16200000">
            <a:off x="5153838" y="3127427"/>
            <a:ext cx="3672881" cy="370671"/>
          </a:xfrm>
          <a:prstGeom prst="roundRect">
            <a:avLst>
              <a:gd name="adj" fmla="val 219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dirty="0">
                <a:solidFill>
                  <a:schemeClr val="tx1"/>
                </a:solidFill>
                <a:latin typeface="Arial Narrow" panose="020B0604020202020204" pitchFamily="34" charset="0"/>
                <a:cs typeface="Arial Narrow" panose="020B0604020202020204" pitchFamily="34" charset="0"/>
              </a:rPr>
              <a:t>Instructional Leader's support utilizes teacher lesson observations for feedback, models expectations on formative assessments, data-driven instruction, and differentiated instruction, and builds upon past coaching records to guide future actions and goals.</a:t>
            </a:r>
          </a:p>
        </p:txBody>
      </p:sp>
      <p:grpSp>
        <p:nvGrpSpPr>
          <p:cNvPr id="34" name="Group 33">
            <a:extLst>
              <a:ext uri="{FF2B5EF4-FFF2-40B4-BE49-F238E27FC236}">
                <a16:creationId xmlns:a16="http://schemas.microsoft.com/office/drawing/2014/main" id="{888DFD20-BE62-6AA8-E565-4F33B163BF11}"/>
              </a:ext>
            </a:extLst>
          </p:cNvPr>
          <p:cNvGrpSpPr/>
          <p:nvPr/>
        </p:nvGrpSpPr>
        <p:grpSpPr>
          <a:xfrm>
            <a:off x="7342067" y="1271546"/>
            <a:ext cx="293078" cy="4012274"/>
            <a:chOff x="7459953" y="1239980"/>
            <a:chExt cx="1154845" cy="3978391"/>
          </a:xfrm>
        </p:grpSpPr>
        <p:cxnSp>
          <p:nvCxnSpPr>
            <p:cNvPr id="36" name="Straight Arrow Connector 35">
              <a:extLst>
                <a:ext uri="{FF2B5EF4-FFF2-40B4-BE49-F238E27FC236}">
                  <a16:creationId xmlns:a16="http://schemas.microsoft.com/office/drawing/2014/main" id="{DB0C3D62-5E68-EADB-78E2-6A8B5B535CF1}"/>
                </a:ext>
              </a:extLst>
            </p:cNvPr>
            <p:cNvCxnSpPr>
              <a:cxnSpLocks/>
            </p:cNvCxnSpPr>
            <p:nvPr/>
          </p:nvCxnSpPr>
          <p:spPr>
            <a:xfrm>
              <a:off x="7559176" y="1885017"/>
              <a:ext cx="1022039"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07ED22-1595-4D34-8819-F1675D0D3479}"/>
                </a:ext>
              </a:extLst>
            </p:cNvPr>
            <p:cNvCxnSpPr>
              <a:cxnSpLocks/>
            </p:cNvCxnSpPr>
            <p:nvPr/>
          </p:nvCxnSpPr>
          <p:spPr>
            <a:xfrm>
              <a:off x="7559176" y="2874887"/>
              <a:ext cx="1055622" cy="3642"/>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EC2CC8B-B173-2459-0554-73BBEFE75D40}"/>
                </a:ext>
              </a:extLst>
            </p:cNvPr>
            <p:cNvCxnSpPr>
              <a:cxnSpLocks/>
            </p:cNvCxnSpPr>
            <p:nvPr/>
          </p:nvCxnSpPr>
          <p:spPr>
            <a:xfrm>
              <a:off x="7559176" y="4153083"/>
              <a:ext cx="1022039" cy="2086"/>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Right Bracket 38">
              <a:extLst>
                <a:ext uri="{FF2B5EF4-FFF2-40B4-BE49-F238E27FC236}">
                  <a16:creationId xmlns:a16="http://schemas.microsoft.com/office/drawing/2014/main" id="{698DD434-CDEF-9D79-928C-B9048B2A798B}"/>
                </a:ext>
              </a:extLst>
            </p:cNvPr>
            <p:cNvSpPr/>
            <p:nvPr/>
          </p:nvSpPr>
          <p:spPr>
            <a:xfrm>
              <a:off x="7459953" y="1239980"/>
              <a:ext cx="114878" cy="3978391"/>
            </a:xfrm>
            <a:prstGeom prst="righ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cxnSp>
        <p:nvCxnSpPr>
          <p:cNvPr id="49" name="Straight Arrow Connector 48">
            <a:extLst>
              <a:ext uri="{FF2B5EF4-FFF2-40B4-BE49-F238E27FC236}">
                <a16:creationId xmlns:a16="http://schemas.microsoft.com/office/drawing/2014/main" id="{84539B34-4AB1-335D-776E-B982ECC7E1D8}"/>
              </a:ext>
            </a:extLst>
          </p:cNvPr>
          <p:cNvCxnSpPr>
            <a:cxnSpLocks/>
          </p:cNvCxnSpPr>
          <p:nvPr/>
        </p:nvCxnSpPr>
        <p:spPr>
          <a:xfrm>
            <a:off x="7375771" y="4812030"/>
            <a:ext cx="259374" cy="2104"/>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23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593634" y="377452"/>
            <a:ext cx="9380194" cy="4662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cs typeface="Calibri"/>
              </a:rPr>
              <a:t>MEL FRAMEWORK EXAMPLE</a:t>
            </a:r>
            <a:endParaRPr lang="en-US" sz="2700" dirty="0"/>
          </a:p>
        </p:txBody>
      </p:sp>
      <p:graphicFrame>
        <p:nvGraphicFramePr>
          <p:cNvPr id="3" name="Table 2">
            <a:extLst>
              <a:ext uri="{FF2B5EF4-FFF2-40B4-BE49-F238E27FC236}">
                <a16:creationId xmlns:a16="http://schemas.microsoft.com/office/drawing/2014/main" id="{C4468EB4-4022-A60D-8F0E-0304DA5C88A0}"/>
              </a:ext>
            </a:extLst>
          </p:cNvPr>
          <p:cNvGraphicFramePr>
            <a:graphicFrameLocks noGrp="1"/>
          </p:cNvGraphicFramePr>
          <p:nvPr>
            <p:extLst>
              <p:ext uri="{D42A27DB-BD31-4B8C-83A1-F6EECF244321}">
                <p14:modId xmlns:p14="http://schemas.microsoft.com/office/powerpoint/2010/main" val="1874096638"/>
              </p:ext>
            </p:extLst>
          </p:nvPr>
        </p:nvGraphicFramePr>
        <p:xfrm>
          <a:off x="510168" y="2116499"/>
          <a:ext cx="11126247" cy="4364001"/>
        </p:xfrm>
        <a:graphic>
          <a:graphicData uri="http://schemas.openxmlformats.org/drawingml/2006/table">
            <a:tbl>
              <a:tblPr/>
              <a:tblGrid>
                <a:gridCol w="1323035">
                  <a:extLst>
                    <a:ext uri="{9D8B030D-6E8A-4147-A177-3AD203B41FA5}">
                      <a16:colId xmlns:a16="http://schemas.microsoft.com/office/drawing/2014/main" val="2322794080"/>
                    </a:ext>
                  </a:extLst>
                </a:gridCol>
                <a:gridCol w="1224019">
                  <a:extLst>
                    <a:ext uri="{9D8B030D-6E8A-4147-A177-3AD203B41FA5}">
                      <a16:colId xmlns:a16="http://schemas.microsoft.com/office/drawing/2014/main" val="819380661"/>
                    </a:ext>
                  </a:extLst>
                </a:gridCol>
                <a:gridCol w="1306285">
                  <a:extLst>
                    <a:ext uri="{9D8B030D-6E8A-4147-A177-3AD203B41FA5}">
                      <a16:colId xmlns:a16="http://schemas.microsoft.com/office/drawing/2014/main" val="2218695659"/>
                    </a:ext>
                  </a:extLst>
                </a:gridCol>
                <a:gridCol w="1315617">
                  <a:extLst>
                    <a:ext uri="{9D8B030D-6E8A-4147-A177-3AD203B41FA5}">
                      <a16:colId xmlns:a16="http://schemas.microsoft.com/office/drawing/2014/main" val="4247933162"/>
                    </a:ext>
                  </a:extLst>
                </a:gridCol>
                <a:gridCol w="1446219">
                  <a:extLst>
                    <a:ext uri="{9D8B030D-6E8A-4147-A177-3AD203B41FA5}">
                      <a16:colId xmlns:a16="http://schemas.microsoft.com/office/drawing/2014/main" val="2518038250"/>
                    </a:ext>
                  </a:extLst>
                </a:gridCol>
                <a:gridCol w="1865002">
                  <a:extLst>
                    <a:ext uri="{9D8B030D-6E8A-4147-A177-3AD203B41FA5}">
                      <a16:colId xmlns:a16="http://schemas.microsoft.com/office/drawing/2014/main" val="2687914076"/>
                    </a:ext>
                  </a:extLst>
                </a:gridCol>
                <a:gridCol w="1323035">
                  <a:extLst>
                    <a:ext uri="{9D8B030D-6E8A-4147-A177-3AD203B41FA5}">
                      <a16:colId xmlns:a16="http://schemas.microsoft.com/office/drawing/2014/main" val="1186146420"/>
                    </a:ext>
                  </a:extLst>
                </a:gridCol>
                <a:gridCol w="1323035">
                  <a:extLst>
                    <a:ext uri="{9D8B030D-6E8A-4147-A177-3AD203B41FA5}">
                      <a16:colId xmlns:a16="http://schemas.microsoft.com/office/drawing/2014/main" val="3895387696"/>
                    </a:ext>
                  </a:extLst>
                </a:gridCol>
              </a:tblGrid>
              <a:tr h="515690">
                <a:tc>
                  <a:txBody>
                    <a:bodyPr/>
                    <a:lstStyle/>
                    <a:p>
                      <a:pPr algn="ctr" fontAlgn="ctr"/>
                      <a:r>
                        <a:rPr lang="en-US" sz="1400" b="1" i="0" u="none" strike="noStrike" dirty="0">
                          <a:solidFill>
                            <a:srgbClr val="404040"/>
                          </a:solidFill>
                          <a:effectLst/>
                          <a:latin typeface="Helvetica Neue" panose="02000503000000020004"/>
                        </a:rPr>
                        <a:t>Theory of Change</a:t>
                      </a:r>
                    </a:p>
                  </a:txBody>
                  <a:tcPr marL="4823" marR="4823" marT="4823" marB="0" anchor="ctr">
                    <a:lnL>
                      <a:noFill/>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Monitoring Questions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Purpose / Rationale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Success Criteria</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Data Sources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Indicators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Timing / Frequency</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400" b="1" i="0" u="none" strike="noStrike">
                          <a:solidFill>
                            <a:srgbClr val="404040"/>
                          </a:solidFill>
                          <a:effectLst/>
                          <a:latin typeface="Helvetica Neue" panose="02000503000000020004"/>
                        </a:rPr>
                        <a:t>Owner</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892396421"/>
                  </a:ext>
                </a:extLst>
              </a:tr>
              <a:tr h="1423175">
                <a:tc>
                  <a:txBody>
                    <a:bodyPr/>
                    <a:lstStyle/>
                    <a:p>
                      <a:pPr algn="ctr" fontAlgn="t"/>
                      <a:r>
                        <a:rPr lang="en-GB" sz="1200" b="0" i="1" u="none" strike="noStrike" dirty="0">
                          <a:solidFill>
                            <a:srgbClr val="404040"/>
                          </a:solidFill>
                          <a:effectLst/>
                          <a:latin typeface="Helvetica Neue" panose="02000503000000020004"/>
                        </a:rPr>
                        <a:t>Link to the TA's ToC</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What do we want to reflect upon?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Why are we asking this question?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What are we aiming for? What does 'success' look like in this area?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Where will we look for data/information that helps us answer the question?</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Precisely what will we look at, within the data sources? </a:t>
                      </a:r>
                    </a:p>
                    <a:p>
                      <a:pPr algn="ctr" fontAlgn="t"/>
                      <a:r>
                        <a:rPr lang="en-GB" sz="1200" b="0" i="1" u="none" strike="noStrike" dirty="0">
                          <a:solidFill>
                            <a:schemeClr val="accent5"/>
                          </a:solidFill>
                          <a:effectLst/>
                          <a:latin typeface="Helvetica Neue" panose="02000503000000020004"/>
                        </a:rPr>
                        <a:t>The indicators may be qualitative but should be measurable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How often should this data be collected?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200" b="0" i="1" u="none" strike="noStrike" dirty="0">
                          <a:solidFill>
                            <a:srgbClr val="404040"/>
                          </a:solidFill>
                          <a:effectLst/>
                          <a:latin typeface="Helvetica Neue" panose="02000503000000020004"/>
                        </a:rPr>
                        <a:t>Who is responsible for collecting and/or analysing this data?</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688123059"/>
                  </a:ext>
                </a:extLst>
              </a:tr>
              <a:tr h="1212568">
                <a:tc>
                  <a:txBody>
                    <a:bodyPr/>
                    <a:lstStyle/>
                    <a:p>
                      <a:pPr algn="ctr" fontAlgn="t"/>
                      <a:endParaRPr lang="en-GB" sz="1200" b="0" i="1" u="none" strike="noStrike" dirty="0">
                        <a:solidFill>
                          <a:srgbClr val="404040"/>
                        </a:solidFill>
                        <a:effectLst/>
                        <a:latin typeface="Helvetica Neue" panose="02000503000000020004"/>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To what extent do instructional leaders exhibit positive attitudes towards learning FLN skills?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To understand whether the app’s content and learning are positively received by leaders.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The great majority of leaders show positive attitudes towards learning skills for improving FLN.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Survey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Average proportion of leaders showing positive attitudes on survey items related to learning FLN skills and concepts.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 Halfway through </a:t>
                      </a:r>
                      <a:r>
                        <a:rPr lang="en-GB" sz="1050" b="0" i="0" u="none" strike="noStrike">
                          <a:solidFill>
                            <a:srgbClr val="404040"/>
                          </a:solidFill>
                          <a:effectLst/>
                          <a:latin typeface="Helvetica Neue" panose="02000503000000020004"/>
                        </a:rPr>
                        <a:t>the programme </a:t>
                      </a:r>
                      <a:endParaRPr lang="en-GB" sz="1050" b="0" i="0" u="none" strike="noStrike" dirty="0">
                        <a:solidFill>
                          <a:srgbClr val="404040"/>
                        </a:solidFill>
                        <a:effectLst/>
                        <a:latin typeface="Helvetica Neue" panose="02000503000000020004"/>
                      </a:endParaRPr>
                    </a:p>
                    <a:p>
                      <a:pPr algn="ctr" fontAlgn="t"/>
                      <a:r>
                        <a:rPr lang="en-GB" sz="1050" b="0" i="0" u="none" strike="noStrike" dirty="0">
                          <a:solidFill>
                            <a:srgbClr val="404040"/>
                          </a:solidFill>
                          <a:effectLst/>
                          <a:latin typeface="Helvetica Neue" panose="02000503000000020004"/>
                        </a:rPr>
                        <a:t>- At the end of the programme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{add name or team}</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032554058"/>
                  </a:ext>
                </a:extLst>
              </a:tr>
              <a:tr h="1212568">
                <a:tc>
                  <a:txBody>
                    <a:bodyPr/>
                    <a:lstStyle/>
                    <a:p>
                      <a:pPr algn="ctr" fontAlgn="t"/>
                      <a:endParaRPr lang="en-GB" sz="1200" b="0" i="1" u="none" strike="noStrike" dirty="0">
                        <a:solidFill>
                          <a:srgbClr val="404040"/>
                        </a:solidFill>
                        <a:effectLst/>
                        <a:latin typeface="Helvetica Neue" panose="02000503000000020004"/>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To what extent do teachers use learner data to adjust teaching processes?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To assess whether the app leads to behaviour changes in teachers’ practices around assessment-informed practices.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Following the programme, at least 25% of teachers display assessment-informed practices and this increases over six months.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Observations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Average proportion of teachers who use learner data to adjust their practice.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 At the start of the programme</a:t>
                      </a:r>
                    </a:p>
                    <a:p>
                      <a:pPr algn="ctr" fontAlgn="t"/>
                      <a:r>
                        <a:rPr lang="en-GB" sz="1050" b="0" i="0" u="none" strike="noStrike" dirty="0">
                          <a:solidFill>
                            <a:srgbClr val="404040"/>
                          </a:solidFill>
                          <a:effectLst/>
                          <a:latin typeface="Helvetica Neue" panose="02000503000000020004"/>
                        </a:rPr>
                        <a:t>- 2-3 months after the programme</a:t>
                      </a:r>
                    </a:p>
                    <a:p>
                      <a:pPr algn="ctr" fontAlgn="t"/>
                      <a:r>
                        <a:rPr lang="en-GB" sz="1050" b="0" i="0" u="none" strike="noStrike" dirty="0">
                          <a:solidFill>
                            <a:srgbClr val="404040"/>
                          </a:solidFill>
                          <a:effectLst/>
                          <a:latin typeface="Helvetica Neue" panose="02000503000000020004"/>
                        </a:rPr>
                        <a:t>- 6 months after the programme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050" b="0" i="0" u="none" strike="noStrike" dirty="0">
                          <a:solidFill>
                            <a:srgbClr val="404040"/>
                          </a:solidFill>
                          <a:effectLst/>
                          <a:latin typeface="Helvetica Neue" panose="02000503000000020004"/>
                        </a:rPr>
                        <a:t>{add name or team}</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318655334"/>
                  </a:ext>
                </a:extLst>
              </a:tr>
            </a:tbl>
          </a:graphicData>
        </a:graphic>
      </p:graphicFrame>
      <p:sp>
        <p:nvSpPr>
          <p:cNvPr id="4" name="Rectangle: Rounded Corners 6">
            <a:extLst>
              <a:ext uri="{FF2B5EF4-FFF2-40B4-BE49-F238E27FC236}">
                <a16:creationId xmlns:a16="http://schemas.microsoft.com/office/drawing/2014/main" id="{6E66B7E7-10E3-B9A5-F15A-2B75077DFA93}"/>
              </a:ext>
            </a:extLst>
          </p:cNvPr>
          <p:cNvSpPr/>
          <p:nvPr/>
        </p:nvSpPr>
        <p:spPr>
          <a:xfrm>
            <a:off x="589875" y="4078590"/>
            <a:ext cx="1125438" cy="1146198"/>
          </a:xfrm>
          <a:prstGeom prst="round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solidFill>
                  <a:srgbClr val="374151"/>
                </a:solidFill>
                <a:effectLst/>
                <a:latin typeface="Arial Narrow" panose="020B0604020202020204" pitchFamily="34" charset="0"/>
                <a:cs typeface="Arial Narrow" panose="020B0604020202020204" pitchFamily="34" charset="0"/>
              </a:rPr>
              <a:t>Instructional Leaders are enthusiastic about enhancing FLN skills…</a:t>
            </a:r>
            <a:endParaRPr lang="en-GB" sz="1050" dirty="0">
              <a:latin typeface="Arial Narrow" panose="020B0604020202020204" pitchFamily="34" charset="0"/>
              <a:cs typeface="Arial Narrow" panose="020B0604020202020204" pitchFamily="34" charset="0"/>
            </a:endParaRPr>
          </a:p>
        </p:txBody>
      </p:sp>
      <p:sp>
        <p:nvSpPr>
          <p:cNvPr id="5" name="TextBox 4">
            <a:extLst>
              <a:ext uri="{FF2B5EF4-FFF2-40B4-BE49-F238E27FC236}">
                <a16:creationId xmlns:a16="http://schemas.microsoft.com/office/drawing/2014/main" id="{823FED2A-87B8-0937-F465-AA6913923741}"/>
              </a:ext>
            </a:extLst>
          </p:cNvPr>
          <p:cNvSpPr txBox="1"/>
          <p:nvPr/>
        </p:nvSpPr>
        <p:spPr>
          <a:xfrm rot="5400000" flipV="1">
            <a:off x="-359741" y="4552285"/>
            <a:ext cx="1275181" cy="212398"/>
          </a:xfrm>
          <a:prstGeom prst="rect">
            <a:avLst/>
          </a:prstGeom>
          <a:noFill/>
        </p:spPr>
        <p:txBody>
          <a:bodyPr wrap="square" lIns="0" tIns="0" rIns="0" bIns="0" rtlCol="0">
            <a:noAutofit/>
          </a:bodyPr>
          <a:lstStyle/>
          <a:p>
            <a:pPr algn="ctr"/>
            <a:r>
              <a:rPr lang="en-GB" sz="1200" i="1" dirty="0">
                <a:solidFill>
                  <a:schemeClr val="accent2">
                    <a:lumMod val="75000"/>
                  </a:schemeClr>
                </a:solidFill>
                <a:latin typeface="Helvetica Neue" panose="02000503000000020004"/>
                <a:cs typeface="Arial" pitchFamily="34" charset="0"/>
              </a:rPr>
              <a:t>Output</a:t>
            </a:r>
            <a:endParaRPr lang="en-US" sz="1200" i="1" dirty="0">
              <a:solidFill>
                <a:schemeClr val="accent2">
                  <a:lumMod val="75000"/>
                </a:schemeClr>
              </a:solidFill>
              <a:latin typeface="Helvetica Neue" panose="02000503000000020004"/>
              <a:cs typeface="Arial" pitchFamily="34" charset="0"/>
            </a:endParaRPr>
          </a:p>
        </p:txBody>
      </p:sp>
      <p:sp>
        <p:nvSpPr>
          <p:cNvPr id="6" name="TextBox 5">
            <a:extLst>
              <a:ext uri="{FF2B5EF4-FFF2-40B4-BE49-F238E27FC236}">
                <a16:creationId xmlns:a16="http://schemas.microsoft.com/office/drawing/2014/main" id="{29EB9051-5CD6-B15F-C809-97B7EA791567}"/>
              </a:ext>
            </a:extLst>
          </p:cNvPr>
          <p:cNvSpPr txBox="1"/>
          <p:nvPr/>
        </p:nvSpPr>
        <p:spPr>
          <a:xfrm rot="5400000" flipV="1">
            <a:off x="-380382" y="5679499"/>
            <a:ext cx="1275181" cy="212398"/>
          </a:xfrm>
          <a:prstGeom prst="rect">
            <a:avLst/>
          </a:prstGeom>
          <a:noFill/>
        </p:spPr>
        <p:txBody>
          <a:bodyPr wrap="square" lIns="0" tIns="0" rIns="0" bIns="0" rtlCol="0">
            <a:noAutofit/>
          </a:bodyPr>
          <a:lstStyle/>
          <a:p>
            <a:pPr algn="ctr"/>
            <a:r>
              <a:rPr lang="en-GB" sz="1200" i="1" dirty="0">
                <a:solidFill>
                  <a:schemeClr val="accent5">
                    <a:lumMod val="75000"/>
                  </a:schemeClr>
                </a:solidFill>
                <a:latin typeface="Helvetica Neue" panose="02000503000000020004"/>
                <a:cs typeface="Arial" pitchFamily="34" charset="0"/>
              </a:rPr>
              <a:t>Outcome</a:t>
            </a:r>
            <a:endParaRPr lang="en-US" sz="1200" i="1" dirty="0">
              <a:solidFill>
                <a:schemeClr val="accent5">
                  <a:lumMod val="75000"/>
                </a:schemeClr>
              </a:solidFill>
              <a:latin typeface="Helvetica Neue" panose="02000503000000020004"/>
              <a:cs typeface="Arial" pitchFamily="34" charset="0"/>
            </a:endParaRPr>
          </a:p>
        </p:txBody>
      </p:sp>
      <p:sp>
        <p:nvSpPr>
          <p:cNvPr id="7" name="Rectangle: Rounded Corners 24">
            <a:extLst>
              <a:ext uri="{FF2B5EF4-FFF2-40B4-BE49-F238E27FC236}">
                <a16:creationId xmlns:a16="http://schemas.microsoft.com/office/drawing/2014/main" id="{0CB339F4-0276-7C81-A6D5-DA7ECAF1E215}"/>
              </a:ext>
            </a:extLst>
          </p:cNvPr>
          <p:cNvSpPr/>
          <p:nvPr/>
        </p:nvSpPr>
        <p:spPr>
          <a:xfrm>
            <a:off x="589875" y="5305421"/>
            <a:ext cx="1125438" cy="1120215"/>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050" dirty="0">
                <a:solidFill>
                  <a:schemeClr val="tx1"/>
                </a:solidFill>
                <a:latin typeface="Arial Narrow" panose="020B0604020202020204" pitchFamily="34" charset="0"/>
                <a:cs typeface="Arial Narrow" panose="020B0604020202020204" pitchFamily="34" charset="0"/>
              </a:rPr>
              <a:t>Teachers will review and use learner data to adjust teaching processes​</a:t>
            </a:r>
          </a:p>
        </p:txBody>
      </p:sp>
      <p:sp>
        <p:nvSpPr>
          <p:cNvPr id="8" name="TextBox 7">
            <a:extLst>
              <a:ext uri="{FF2B5EF4-FFF2-40B4-BE49-F238E27FC236}">
                <a16:creationId xmlns:a16="http://schemas.microsoft.com/office/drawing/2014/main" id="{4ACB724A-81AB-E04C-DA36-4AD669B92F4B}"/>
              </a:ext>
            </a:extLst>
          </p:cNvPr>
          <p:cNvSpPr txBox="1"/>
          <p:nvPr/>
        </p:nvSpPr>
        <p:spPr>
          <a:xfrm>
            <a:off x="724315" y="1443982"/>
            <a:ext cx="1087781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600" dirty="0">
                <a:solidFill>
                  <a:srgbClr val="074859"/>
                </a:solidFill>
                <a:latin typeface="Segoe UI" panose="020B0502040204020203" pitchFamily="34" charset="0"/>
                <a:ea typeface="+mn-lt"/>
                <a:cs typeface="Segoe UI" panose="020B0502040204020203" pitchFamily="34" charset="0"/>
              </a:rPr>
              <a:t>This provides a small snapshot of a MEL framework, adapted from the Dignitas MEL framework:</a:t>
            </a:r>
          </a:p>
        </p:txBody>
      </p:sp>
    </p:spTree>
    <p:extLst>
      <p:ext uri="{BB962C8B-B14F-4D97-AF65-F5344CB8AC3E}">
        <p14:creationId xmlns:p14="http://schemas.microsoft.com/office/powerpoint/2010/main" val="2114986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USING THE TOOL</a:t>
            </a:r>
          </a:p>
        </p:txBody>
      </p:sp>
      <p:sp>
        <p:nvSpPr>
          <p:cNvPr id="2" name="TextBox 1">
            <a:extLst>
              <a:ext uri="{FF2B5EF4-FFF2-40B4-BE49-F238E27FC236}">
                <a16:creationId xmlns:a16="http://schemas.microsoft.com/office/drawing/2014/main" id="{9CC07C38-89C7-7F40-EFDC-921945B485ED}"/>
              </a:ext>
            </a:extLst>
          </p:cNvPr>
          <p:cNvSpPr txBox="1"/>
          <p:nvPr/>
        </p:nvSpPr>
        <p:spPr>
          <a:xfrm>
            <a:off x="165515" y="1206916"/>
            <a:ext cx="58911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US" b="1" dirty="0">
              <a:solidFill>
                <a:srgbClr val="074859"/>
              </a:solidFill>
              <a:latin typeface="Source Sans Pro"/>
              <a:ea typeface="Source Sans Pro"/>
              <a:cs typeface="+mn-lt"/>
            </a:endParaRPr>
          </a:p>
        </p:txBody>
      </p:sp>
      <p:sp>
        <p:nvSpPr>
          <p:cNvPr id="4" name="TextBox 3">
            <a:extLst>
              <a:ext uri="{FF2B5EF4-FFF2-40B4-BE49-F238E27FC236}">
                <a16:creationId xmlns:a16="http://schemas.microsoft.com/office/drawing/2014/main" id="{29B85F5B-C94C-C276-42BE-06544A149DBA}"/>
              </a:ext>
            </a:extLst>
          </p:cNvPr>
          <p:cNvSpPr txBox="1"/>
          <p:nvPr/>
        </p:nvSpPr>
        <p:spPr>
          <a:xfrm>
            <a:off x="325229" y="1393131"/>
            <a:ext cx="11232517"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600" dirty="0">
                <a:solidFill>
                  <a:srgbClr val="074859"/>
                </a:solidFill>
                <a:latin typeface="Segoe UI" panose="020B0502040204020203" pitchFamily="34" charset="0"/>
                <a:ea typeface="+mn-lt"/>
                <a:cs typeface="Segoe UI" panose="020B0502040204020203" pitchFamily="34" charset="0"/>
              </a:rPr>
              <a:t>The MEL tool has</a:t>
            </a:r>
            <a:r>
              <a:rPr lang="en-GB" sz="1600" b="1" dirty="0">
                <a:solidFill>
                  <a:srgbClr val="074859"/>
                </a:solidFill>
                <a:latin typeface="Segoe UI" panose="020B0502040204020203" pitchFamily="34" charset="0"/>
                <a:ea typeface="+mn-lt"/>
                <a:cs typeface="Segoe UI" panose="020B0502040204020203" pitchFamily="34" charset="0"/>
              </a:rPr>
              <a:t> five tabs.</a:t>
            </a:r>
            <a:r>
              <a:rPr lang="en-GB" sz="1600" dirty="0">
                <a:solidFill>
                  <a:srgbClr val="074859"/>
                </a:solidFill>
                <a:latin typeface="Segoe UI" panose="020B0502040204020203" pitchFamily="34" charset="0"/>
                <a:ea typeface="+mn-lt"/>
                <a:cs typeface="Segoe UI" panose="020B0502040204020203" pitchFamily="34" charset="0"/>
              </a:rPr>
              <a:t> Together, these tabs present the moving pieces of a MEL framework that can come together to help you measure and understand your programme.</a:t>
            </a:r>
          </a:p>
          <a:p>
            <a:endParaRPr lang="en-US" sz="1600" dirty="0">
              <a:solidFill>
                <a:srgbClr val="074859"/>
              </a:solidFill>
              <a:latin typeface="Segoe UI" panose="020B0502040204020203" pitchFamily="34" charset="0"/>
              <a:ea typeface="+mn-lt"/>
              <a:cs typeface="Segoe UI" panose="020B0502040204020203" pitchFamily="34" charset="0"/>
            </a:endParaRPr>
          </a:p>
          <a:p>
            <a:pPr marL="228600" indent="-228600">
              <a:buAutoNum type="arabicPeriod"/>
            </a:pPr>
            <a:r>
              <a:rPr lang="en-US" sz="1600" b="1" dirty="0">
                <a:solidFill>
                  <a:srgbClr val="074859"/>
                </a:solidFill>
                <a:latin typeface="Segoe UI" panose="020B0502040204020203" pitchFamily="34" charset="0"/>
                <a:ea typeface="+mn-lt"/>
                <a:cs typeface="Segoe UI" panose="020B0502040204020203" pitchFamily="34" charset="0"/>
              </a:rPr>
              <a:t>Introduction </a:t>
            </a:r>
          </a:p>
          <a:p>
            <a:r>
              <a:rPr lang="en-US" sz="1600" dirty="0">
                <a:solidFill>
                  <a:srgbClr val="074859"/>
                </a:solidFill>
                <a:latin typeface="Segoe UI" panose="020B0502040204020203" pitchFamily="34" charset="0"/>
                <a:ea typeface="+mn-lt"/>
                <a:cs typeface="Segoe UI" panose="020B0502040204020203" pitchFamily="34" charset="0"/>
              </a:rPr>
              <a:t>This first tab is a guidance tab and provides an overview of the purpose, structure and components of this tool. There is no action for you to complete here, other than reading through it. </a:t>
            </a:r>
          </a:p>
        </p:txBody>
      </p:sp>
      <p:pic>
        <p:nvPicPr>
          <p:cNvPr id="5" name="Picture 4" descr="A screenshot of a computer&#10;&#10;Description automatically generated">
            <a:extLst>
              <a:ext uri="{FF2B5EF4-FFF2-40B4-BE49-F238E27FC236}">
                <a16:creationId xmlns:a16="http://schemas.microsoft.com/office/drawing/2014/main" id="{E0D88DAD-9F7F-BE0E-722C-A3C4DEDAC189}"/>
              </a:ext>
            </a:extLst>
          </p:cNvPr>
          <p:cNvPicPr>
            <a:picLocks noChangeAspect="1"/>
          </p:cNvPicPr>
          <p:nvPr/>
        </p:nvPicPr>
        <p:blipFill>
          <a:blip r:embed="rId3"/>
          <a:stretch>
            <a:fillRect/>
          </a:stretch>
        </p:blipFill>
        <p:spPr>
          <a:xfrm>
            <a:off x="0" y="3239821"/>
            <a:ext cx="12192001" cy="3618179"/>
          </a:xfrm>
          <a:prstGeom prst="rect">
            <a:avLst/>
          </a:prstGeom>
        </p:spPr>
      </p:pic>
      <p:cxnSp>
        <p:nvCxnSpPr>
          <p:cNvPr id="6" name="Straight Arrow Connector 5">
            <a:extLst>
              <a:ext uri="{FF2B5EF4-FFF2-40B4-BE49-F238E27FC236}">
                <a16:creationId xmlns:a16="http://schemas.microsoft.com/office/drawing/2014/main" id="{1FCC5B76-F7EF-9A5D-2D2A-3B9C55E70C27}"/>
              </a:ext>
            </a:extLst>
          </p:cNvPr>
          <p:cNvCxnSpPr>
            <a:cxnSpLocks/>
          </p:cNvCxnSpPr>
          <p:nvPr/>
        </p:nvCxnSpPr>
        <p:spPr>
          <a:xfrm>
            <a:off x="165515" y="6501860"/>
            <a:ext cx="901285" cy="152940"/>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8092599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317538-4734-EBC5-3BA5-D81A72D53DED}"/>
              </a:ext>
            </a:extLst>
          </p:cNvPr>
          <p:cNvPicPr>
            <a:picLocks noChangeAspect="1"/>
          </p:cNvPicPr>
          <p:nvPr/>
        </p:nvPicPr>
        <p:blipFill>
          <a:blip r:embed="rId2"/>
          <a:stretch>
            <a:fillRect/>
          </a:stretch>
        </p:blipFill>
        <p:spPr>
          <a:xfrm>
            <a:off x="6135348" y="1175393"/>
            <a:ext cx="6056652" cy="5682607"/>
          </a:xfrm>
          <a:prstGeom prst="rect">
            <a:avLst/>
          </a:prstGeom>
        </p:spPr>
      </p:pic>
      <p:sp>
        <p:nvSpPr>
          <p:cNvPr id="454" name="Title 1"/>
          <p:cNvSpPr txBox="1"/>
          <p:nvPr/>
        </p:nvSpPr>
        <p:spPr>
          <a:xfrm>
            <a:off x="604520" y="356140"/>
            <a:ext cx="8149706" cy="466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USING THE TOOL</a:t>
            </a:r>
          </a:p>
        </p:txBody>
      </p:sp>
      <p:sp>
        <p:nvSpPr>
          <p:cNvPr id="2" name="TextBox 1">
            <a:extLst>
              <a:ext uri="{FF2B5EF4-FFF2-40B4-BE49-F238E27FC236}">
                <a16:creationId xmlns:a16="http://schemas.microsoft.com/office/drawing/2014/main" id="{9CC07C38-89C7-7F40-EFDC-921945B485ED}"/>
              </a:ext>
            </a:extLst>
          </p:cNvPr>
          <p:cNvSpPr txBox="1"/>
          <p:nvPr/>
        </p:nvSpPr>
        <p:spPr>
          <a:xfrm>
            <a:off x="165515" y="1206916"/>
            <a:ext cx="58911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US" b="1" dirty="0">
              <a:solidFill>
                <a:srgbClr val="074859"/>
              </a:solidFill>
              <a:latin typeface="Source Sans Pro"/>
              <a:ea typeface="Source Sans Pro"/>
              <a:cs typeface="+mn-lt"/>
            </a:endParaRPr>
          </a:p>
        </p:txBody>
      </p:sp>
      <p:sp>
        <p:nvSpPr>
          <p:cNvPr id="4" name="TextBox 3">
            <a:extLst>
              <a:ext uri="{FF2B5EF4-FFF2-40B4-BE49-F238E27FC236}">
                <a16:creationId xmlns:a16="http://schemas.microsoft.com/office/drawing/2014/main" id="{29B85F5B-C94C-C276-42BE-06544A149DBA}"/>
              </a:ext>
            </a:extLst>
          </p:cNvPr>
          <p:cNvSpPr txBox="1"/>
          <p:nvPr/>
        </p:nvSpPr>
        <p:spPr>
          <a:xfrm>
            <a:off x="373658" y="2359223"/>
            <a:ext cx="5215919" cy="33085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marL="228600" indent="-228600" algn="just">
              <a:buAutoNum type="arabicPeriod" startAt="2"/>
            </a:pPr>
            <a:r>
              <a:rPr lang="en-US" sz="1600" b="1" dirty="0">
                <a:solidFill>
                  <a:srgbClr val="074859"/>
                </a:solidFill>
                <a:latin typeface="Segoe UI" panose="020B0502040204020203" pitchFamily="34" charset="0"/>
                <a:ea typeface="+mn-lt"/>
                <a:cs typeface="Segoe UI" panose="020B0502040204020203" pitchFamily="34" charset="0"/>
              </a:rPr>
              <a:t>Overarching Questions and ToC </a:t>
            </a:r>
            <a:endParaRPr lang="en-US" sz="1600" dirty="0">
              <a:latin typeface="Segoe UI" panose="020B0502040204020203" pitchFamily="34" charset="0"/>
              <a:cs typeface="Segoe UI" panose="020B0502040204020203" pitchFamily="34" charset="0"/>
            </a:endParaRPr>
          </a:p>
          <a:p>
            <a:pPr algn="just">
              <a:spcBef>
                <a:spcPts val="600"/>
              </a:spcBef>
            </a:pPr>
            <a:r>
              <a:rPr lang="en-US" sz="1600" dirty="0">
                <a:solidFill>
                  <a:srgbClr val="074859"/>
                </a:solidFill>
                <a:latin typeface="Segoe UI" panose="020B0502040204020203" pitchFamily="34" charset="0"/>
                <a:ea typeface="+mn-lt"/>
                <a:cs typeface="Segoe UI" panose="020B0502040204020203" pitchFamily="34" charset="0"/>
              </a:rPr>
              <a:t>The second tab in the document presents the </a:t>
            </a:r>
            <a:r>
              <a:rPr lang="en-US" sz="1600" b="1" dirty="0">
                <a:solidFill>
                  <a:srgbClr val="074859"/>
                </a:solidFill>
                <a:latin typeface="Segoe UI" panose="020B0502040204020203" pitchFamily="34" charset="0"/>
                <a:ea typeface="+mn-lt"/>
                <a:cs typeface="Segoe UI" panose="020B0502040204020203" pitchFamily="34" charset="0"/>
              </a:rPr>
              <a:t>high-level (overarching) questions</a:t>
            </a:r>
            <a:r>
              <a:rPr lang="en-US" sz="1600" dirty="0">
                <a:solidFill>
                  <a:srgbClr val="074859"/>
                </a:solidFill>
                <a:latin typeface="Segoe UI" panose="020B0502040204020203" pitchFamily="34" charset="0"/>
                <a:ea typeface="+mn-lt"/>
                <a:cs typeface="Segoe UI" panose="020B0502040204020203" pitchFamily="34" charset="0"/>
              </a:rPr>
              <a:t> that underpin each of the main sections of the theory of change (i.e. input/resources, activities, outputs, outcomes, enablers/critical factors). </a:t>
            </a:r>
          </a:p>
          <a:p>
            <a:pPr algn="just">
              <a:spcBef>
                <a:spcPts val="600"/>
              </a:spcBef>
            </a:pPr>
            <a:r>
              <a:rPr lang="en-US" sz="1600" dirty="0">
                <a:solidFill>
                  <a:srgbClr val="074859"/>
                </a:solidFill>
                <a:latin typeface="Segoe UI" panose="020B0502040204020203" pitchFamily="34" charset="0"/>
                <a:ea typeface="+mn-lt"/>
                <a:cs typeface="Segoe UI" panose="020B0502040204020203" pitchFamily="34" charset="0"/>
              </a:rPr>
              <a:t>These overarching questions are common across all monitoring frameworks and are meant to guide the development of your more specific monitoring questions that will require specific data to answer. </a:t>
            </a:r>
          </a:p>
          <a:p>
            <a:pPr algn="just">
              <a:spcBef>
                <a:spcPts val="600"/>
              </a:spcBef>
            </a:pPr>
            <a:r>
              <a:rPr lang="en-US" sz="1600" dirty="0">
                <a:solidFill>
                  <a:srgbClr val="074859"/>
                </a:solidFill>
                <a:latin typeface="Segoe UI" panose="020B0502040204020203" pitchFamily="34" charset="0"/>
                <a:ea typeface="+mn-lt"/>
                <a:cs typeface="Segoe UI" panose="020B0502040204020203" pitchFamily="34" charset="0"/>
              </a:rPr>
              <a:t>This tab is also a good place for you to paste in your </a:t>
            </a:r>
            <a:r>
              <a:rPr lang="en-US" sz="1600" b="1" dirty="0">
                <a:solidFill>
                  <a:srgbClr val="074859"/>
                </a:solidFill>
                <a:latin typeface="Segoe UI" panose="020B0502040204020203" pitchFamily="34" charset="0"/>
                <a:ea typeface="+mn-lt"/>
                <a:cs typeface="Segoe UI" panose="020B0502040204020203" pitchFamily="34" charset="0"/>
              </a:rPr>
              <a:t>theory of change</a:t>
            </a:r>
            <a:r>
              <a:rPr lang="en-US" sz="1600" dirty="0">
                <a:solidFill>
                  <a:srgbClr val="074859"/>
                </a:solidFill>
                <a:latin typeface="Segoe UI" panose="020B0502040204020203" pitchFamily="34" charset="0"/>
                <a:ea typeface="+mn-lt"/>
                <a:cs typeface="Segoe UI" panose="020B0502040204020203" pitchFamily="34" charset="0"/>
              </a:rPr>
              <a:t>, for easy access and reference.</a:t>
            </a:r>
          </a:p>
          <a:p>
            <a:pPr algn="just"/>
            <a:endParaRPr lang="en-US" sz="1600" dirty="0">
              <a:solidFill>
                <a:srgbClr val="074859"/>
              </a:solidFill>
              <a:ea typeface="+mn-lt"/>
              <a:cs typeface="+mn-lt"/>
            </a:endParaRPr>
          </a:p>
        </p:txBody>
      </p:sp>
      <p:cxnSp>
        <p:nvCxnSpPr>
          <p:cNvPr id="7" name="Curved Connector 6">
            <a:extLst>
              <a:ext uri="{FF2B5EF4-FFF2-40B4-BE49-F238E27FC236}">
                <a16:creationId xmlns:a16="http://schemas.microsoft.com/office/drawing/2014/main" id="{0436B78D-02CC-FC70-EC6E-DD727846F873}"/>
              </a:ext>
            </a:extLst>
          </p:cNvPr>
          <p:cNvCxnSpPr>
            <a:cxnSpLocks/>
          </p:cNvCxnSpPr>
          <p:nvPr/>
        </p:nvCxnSpPr>
        <p:spPr>
          <a:xfrm>
            <a:off x="1154430" y="5577840"/>
            <a:ext cx="5806440" cy="872956"/>
          </a:xfrm>
          <a:prstGeom prst="curvedConnector3">
            <a:avLst>
              <a:gd name="adj1" fmla="val -262"/>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 name="Left Brace 10">
            <a:extLst>
              <a:ext uri="{FF2B5EF4-FFF2-40B4-BE49-F238E27FC236}">
                <a16:creationId xmlns:a16="http://schemas.microsoft.com/office/drawing/2014/main" id="{1382F09D-1446-E95B-4D99-D42807096C9C}"/>
              </a:ext>
            </a:extLst>
          </p:cNvPr>
          <p:cNvSpPr/>
          <p:nvPr/>
        </p:nvSpPr>
        <p:spPr>
          <a:xfrm>
            <a:off x="5737861" y="2537460"/>
            <a:ext cx="358140" cy="1714405"/>
          </a:xfrm>
          <a:prstGeom prst="leftBrace">
            <a:avLst/>
          </a:prstGeom>
          <a:noFill/>
          <a:ln w="12700" cap="flat">
            <a:solidFill>
              <a:schemeClr val="bg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6542147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USING THE TOOL</a:t>
            </a:r>
          </a:p>
        </p:txBody>
      </p:sp>
      <p:sp>
        <p:nvSpPr>
          <p:cNvPr id="2" name="TextBox 1">
            <a:extLst>
              <a:ext uri="{FF2B5EF4-FFF2-40B4-BE49-F238E27FC236}">
                <a16:creationId xmlns:a16="http://schemas.microsoft.com/office/drawing/2014/main" id="{9CC07C38-89C7-7F40-EFDC-921945B485ED}"/>
              </a:ext>
            </a:extLst>
          </p:cNvPr>
          <p:cNvSpPr txBox="1"/>
          <p:nvPr/>
        </p:nvSpPr>
        <p:spPr>
          <a:xfrm>
            <a:off x="165515" y="1206916"/>
            <a:ext cx="58911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US" b="1" dirty="0">
              <a:solidFill>
                <a:srgbClr val="074859"/>
              </a:solidFill>
              <a:latin typeface="Source Sans Pro"/>
              <a:ea typeface="Source Sans Pro"/>
              <a:cs typeface="+mn-lt"/>
            </a:endParaRPr>
          </a:p>
        </p:txBody>
      </p:sp>
      <p:sp>
        <p:nvSpPr>
          <p:cNvPr id="4" name="TextBox 3">
            <a:extLst>
              <a:ext uri="{FF2B5EF4-FFF2-40B4-BE49-F238E27FC236}">
                <a16:creationId xmlns:a16="http://schemas.microsoft.com/office/drawing/2014/main" id="{29B85F5B-C94C-C276-42BE-06544A149DBA}"/>
              </a:ext>
            </a:extLst>
          </p:cNvPr>
          <p:cNvSpPr txBox="1"/>
          <p:nvPr/>
        </p:nvSpPr>
        <p:spPr>
          <a:xfrm>
            <a:off x="283596" y="1392534"/>
            <a:ext cx="10919715" cy="20350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28600" indent="-228600" algn="just">
              <a:buAutoNum type="arabicPeriod" startAt="3"/>
            </a:pPr>
            <a:r>
              <a:rPr lang="en-US" sz="1600" b="1" dirty="0">
                <a:solidFill>
                  <a:srgbClr val="074859"/>
                </a:solidFill>
                <a:latin typeface="Segoe UI" panose="020B0502040204020203" pitchFamily="34" charset="0"/>
                <a:ea typeface="+mn-lt"/>
                <a:cs typeface="Segoe UI" panose="020B0502040204020203" pitchFamily="34" charset="0"/>
              </a:rPr>
              <a:t>Monitoring universe </a:t>
            </a:r>
            <a:endParaRPr lang="en-US" sz="1600" dirty="0">
              <a:latin typeface="Segoe UI" panose="020B0502040204020203" pitchFamily="34" charset="0"/>
              <a:cs typeface="Segoe UI" panose="020B0502040204020203" pitchFamily="34" charset="0"/>
            </a:endParaRPr>
          </a:p>
          <a:p>
            <a:pPr algn="just">
              <a:spcBef>
                <a:spcPts val="600"/>
              </a:spcBef>
            </a:pPr>
            <a:r>
              <a:rPr lang="en-US" sz="1600" dirty="0">
                <a:solidFill>
                  <a:srgbClr val="074859"/>
                </a:solidFill>
                <a:latin typeface="Segoe UI" panose="020B0502040204020203" pitchFamily="34" charset="0"/>
                <a:ea typeface="+mn-lt"/>
                <a:cs typeface="Segoe UI" panose="020B0502040204020203" pitchFamily="34" charset="0"/>
              </a:rPr>
              <a:t>The third tab in the document presents a </a:t>
            </a:r>
            <a:r>
              <a:rPr lang="en-US" sz="1600" b="1" dirty="0">
                <a:solidFill>
                  <a:srgbClr val="074859"/>
                </a:solidFill>
                <a:latin typeface="Segoe UI" panose="020B0502040204020203" pitchFamily="34" charset="0"/>
                <a:ea typeface="+mn-lt"/>
                <a:cs typeface="Segoe UI" panose="020B0502040204020203" pitchFamily="34" charset="0"/>
              </a:rPr>
              <a:t>systematic and comprehensive breakdown of the universe of the possible monitoring questions and data sources</a:t>
            </a:r>
            <a:r>
              <a:rPr lang="en-US" sz="1600" dirty="0">
                <a:solidFill>
                  <a:srgbClr val="074859"/>
                </a:solidFill>
                <a:latin typeface="Segoe UI" panose="020B0502040204020203" pitchFamily="34" charset="0"/>
                <a:ea typeface="+mn-lt"/>
                <a:cs typeface="Segoe UI" panose="020B0502040204020203" pitchFamily="34" charset="0"/>
              </a:rPr>
              <a:t> that could in theory be targeted by the monitoring to probe each of the components of the theory of change (to the left of the accountability line) and potentially guide implementation adaptations and inform evaluation of impact. </a:t>
            </a:r>
          </a:p>
          <a:p>
            <a:pPr algn="just">
              <a:spcBef>
                <a:spcPts val="600"/>
              </a:spcBef>
            </a:pPr>
            <a:r>
              <a:rPr lang="en-US" sz="1600" dirty="0">
                <a:solidFill>
                  <a:srgbClr val="074859"/>
                </a:solidFill>
                <a:latin typeface="Segoe UI" panose="020B0502040204020203" pitchFamily="34" charset="0"/>
                <a:ea typeface="+mn-lt"/>
                <a:cs typeface="Segoe UI" panose="020B0502040204020203" pitchFamily="34" charset="0"/>
              </a:rPr>
              <a:t>Include all the questions that come to your mind. You may want to engage other team members in this exercise. We will narrow down the questions later in the exercise.</a:t>
            </a:r>
            <a:endParaRPr lang="en-US" sz="1600" dirty="0">
              <a:latin typeface="Segoe UI" panose="020B0502040204020203" pitchFamily="34" charset="0"/>
              <a:cs typeface="Segoe UI" panose="020B0502040204020203" pitchFamily="34" charset="0"/>
            </a:endParaRPr>
          </a:p>
        </p:txBody>
      </p:sp>
      <p:pic>
        <p:nvPicPr>
          <p:cNvPr id="3" name="Picture 2" descr="A screenshot of a graph&#10;&#10;Description automatically generated">
            <a:extLst>
              <a:ext uri="{FF2B5EF4-FFF2-40B4-BE49-F238E27FC236}">
                <a16:creationId xmlns:a16="http://schemas.microsoft.com/office/drawing/2014/main" id="{54AA3F3D-DB43-CD5E-407E-B51E863598CE}"/>
              </a:ext>
            </a:extLst>
          </p:cNvPr>
          <p:cNvPicPr>
            <a:picLocks noChangeAspect="1"/>
          </p:cNvPicPr>
          <p:nvPr/>
        </p:nvPicPr>
        <p:blipFill>
          <a:blip r:embed="rId2"/>
          <a:stretch>
            <a:fillRect/>
          </a:stretch>
        </p:blipFill>
        <p:spPr>
          <a:xfrm>
            <a:off x="1" y="3979027"/>
            <a:ext cx="12192000" cy="2878973"/>
          </a:xfrm>
          <a:prstGeom prst="rect">
            <a:avLst/>
          </a:prstGeom>
        </p:spPr>
      </p:pic>
      <p:cxnSp>
        <p:nvCxnSpPr>
          <p:cNvPr id="5" name="Straight Arrow Connector 4">
            <a:extLst>
              <a:ext uri="{FF2B5EF4-FFF2-40B4-BE49-F238E27FC236}">
                <a16:creationId xmlns:a16="http://schemas.microsoft.com/office/drawing/2014/main" id="{5175F35E-63F2-30CB-FD17-F56852DF24C1}"/>
              </a:ext>
            </a:extLst>
          </p:cNvPr>
          <p:cNvCxnSpPr>
            <a:cxnSpLocks/>
          </p:cNvCxnSpPr>
          <p:nvPr/>
        </p:nvCxnSpPr>
        <p:spPr>
          <a:xfrm>
            <a:off x="165515" y="5994400"/>
            <a:ext cx="3009485" cy="736600"/>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24485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USING THE TOOL</a:t>
            </a:r>
          </a:p>
        </p:txBody>
      </p:sp>
      <p:sp>
        <p:nvSpPr>
          <p:cNvPr id="2" name="TextBox 1">
            <a:extLst>
              <a:ext uri="{FF2B5EF4-FFF2-40B4-BE49-F238E27FC236}">
                <a16:creationId xmlns:a16="http://schemas.microsoft.com/office/drawing/2014/main" id="{9CC07C38-89C7-7F40-EFDC-921945B485ED}"/>
              </a:ext>
            </a:extLst>
          </p:cNvPr>
          <p:cNvSpPr txBox="1"/>
          <p:nvPr/>
        </p:nvSpPr>
        <p:spPr>
          <a:xfrm>
            <a:off x="165515" y="1206916"/>
            <a:ext cx="58911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US" b="1" dirty="0">
              <a:solidFill>
                <a:srgbClr val="074859"/>
              </a:solidFill>
              <a:latin typeface="Source Sans Pro"/>
              <a:ea typeface="Source Sans Pro"/>
              <a:cs typeface="+mn-lt"/>
            </a:endParaRPr>
          </a:p>
        </p:txBody>
      </p:sp>
      <p:sp>
        <p:nvSpPr>
          <p:cNvPr id="4" name="TextBox 3">
            <a:extLst>
              <a:ext uri="{FF2B5EF4-FFF2-40B4-BE49-F238E27FC236}">
                <a16:creationId xmlns:a16="http://schemas.microsoft.com/office/drawing/2014/main" id="{29B85F5B-C94C-C276-42BE-06544A149DBA}"/>
              </a:ext>
            </a:extLst>
          </p:cNvPr>
          <p:cNvSpPr txBox="1"/>
          <p:nvPr/>
        </p:nvSpPr>
        <p:spPr>
          <a:xfrm>
            <a:off x="495173" y="1391726"/>
            <a:ext cx="10338764" cy="25391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28600" indent="-228600" algn="just">
              <a:buAutoNum type="arabicPeriod" startAt="4"/>
            </a:pPr>
            <a:r>
              <a:rPr lang="en-GB" sz="1600" b="1" dirty="0">
                <a:solidFill>
                  <a:srgbClr val="074859"/>
                </a:solidFill>
                <a:latin typeface="Segoe UI" panose="020B0502040204020203" pitchFamily="34" charset="0"/>
                <a:ea typeface="+mn-lt"/>
                <a:cs typeface="Segoe UI" panose="020B0502040204020203" pitchFamily="34" charset="0"/>
              </a:rPr>
              <a:t>Monitoring plan </a:t>
            </a:r>
            <a:endParaRPr lang="en-GB" sz="1600" dirty="0">
              <a:latin typeface="Segoe UI" panose="020B0502040204020203" pitchFamily="34" charset="0"/>
              <a:cs typeface="Segoe UI" panose="020B0502040204020203" pitchFamily="34" charset="0"/>
            </a:endParaRPr>
          </a:p>
          <a:p>
            <a:pPr algn="just">
              <a:spcBef>
                <a:spcPts val="600"/>
              </a:spcBef>
            </a:pPr>
            <a:r>
              <a:rPr lang="en-GB" sz="1600" dirty="0">
                <a:solidFill>
                  <a:srgbClr val="074859"/>
                </a:solidFill>
                <a:latin typeface="Segoe UI" panose="020B0502040204020203" pitchFamily="34" charset="0"/>
                <a:ea typeface="+mn-lt"/>
                <a:cs typeface="Segoe UI" panose="020B0502040204020203" pitchFamily="34" charset="0"/>
              </a:rPr>
              <a:t>The fourth tab in the document consists of the monitoring plan and can also be used as a </a:t>
            </a:r>
            <a:r>
              <a:rPr lang="en-GB" sz="1600" b="1" dirty="0">
                <a:solidFill>
                  <a:srgbClr val="074859"/>
                </a:solidFill>
                <a:latin typeface="Segoe UI" panose="020B0502040204020203" pitchFamily="34" charset="0"/>
                <a:ea typeface="+mn-lt"/>
                <a:cs typeface="Segoe UI" panose="020B0502040204020203" pitchFamily="34" charset="0"/>
              </a:rPr>
              <a:t>database</a:t>
            </a:r>
            <a:r>
              <a:rPr lang="en-GB" sz="1600" dirty="0">
                <a:solidFill>
                  <a:srgbClr val="074859"/>
                </a:solidFill>
                <a:latin typeface="Segoe UI" panose="020B0502040204020203" pitchFamily="34" charset="0"/>
                <a:ea typeface="+mn-lt"/>
                <a:cs typeface="Segoe UI" panose="020B0502040204020203" pitchFamily="34" charset="0"/>
              </a:rPr>
              <a:t> for the project. </a:t>
            </a:r>
          </a:p>
          <a:p>
            <a:pPr algn="just">
              <a:spcBef>
                <a:spcPts val="600"/>
              </a:spcBef>
            </a:pPr>
            <a:r>
              <a:rPr lang="en-GB" sz="1600" dirty="0">
                <a:solidFill>
                  <a:srgbClr val="074859"/>
                </a:solidFill>
                <a:latin typeface="Segoe UI" panose="020B0502040204020203" pitchFamily="34" charset="0"/>
                <a:ea typeface="+mn-lt"/>
                <a:cs typeface="Segoe UI" panose="020B0502040204020203" pitchFamily="34" charset="0"/>
              </a:rPr>
              <a:t>The monitoring plan specifies for each monitoring question: the </a:t>
            </a:r>
            <a:r>
              <a:rPr lang="en-GB" sz="1600" b="1" dirty="0">
                <a:solidFill>
                  <a:srgbClr val="074859"/>
                </a:solidFill>
                <a:latin typeface="Segoe UI" panose="020B0502040204020203" pitchFamily="34" charset="0"/>
                <a:ea typeface="+mn-lt"/>
                <a:cs typeface="Segoe UI" panose="020B0502040204020203" pitchFamily="34" charset="0"/>
              </a:rPr>
              <a:t>rationale</a:t>
            </a:r>
            <a:r>
              <a:rPr lang="en-GB" sz="1600" dirty="0">
                <a:solidFill>
                  <a:srgbClr val="074859"/>
                </a:solidFill>
                <a:latin typeface="Segoe UI" panose="020B0502040204020203" pitchFamily="34" charset="0"/>
                <a:ea typeface="+mn-lt"/>
                <a:cs typeface="Segoe UI" panose="020B0502040204020203" pitchFamily="34" charset="0"/>
              </a:rPr>
              <a:t>, the </a:t>
            </a:r>
            <a:r>
              <a:rPr lang="en-GB" sz="1600" b="1" dirty="0">
                <a:solidFill>
                  <a:srgbClr val="074859"/>
                </a:solidFill>
                <a:latin typeface="Segoe UI" panose="020B0502040204020203" pitchFamily="34" charset="0"/>
                <a:ea typeface="+mn-lt"/>
                <a:cs typeface="Segoe UI" panose="020B0502040204020203" pitchFamily="34" charset="0"/>
              </a:rPr>
              <a:t>success criteria</a:t>
            </a:r>
            <a:r>
              <a:rPr lang="en-GB" sz="1600" dirty="0">
                <a:solidFill>
                  <a:srgbClr val="074859"/>
                </a:solidFill>
                <a:latin typeface="Segoe UI" panose="020B0502040204020203" pitchFamily="34" charset="0"/>
                <a:ea typeface="+mn-lt"/>
                <a:cs typeface="Segoe UI" panose="020B0502040204020203" pitchFamily="34" charset="0"/>
              </a:rPr>
              <a:t>, the </a:t>
            </a:r>
            <a:r>
              <a:rPr lang="en-GB" sz="1600" b="1" dirty="0">
                <a:solidFill>
                  <a:srgbClr val="074859"/>
                </a:solidFill>
                <a:latin typeface="Segoe UI" panose="020B0502040204020203" pitchFamily="34" charset="0"/>
                <a:ea typeface="+mn-lt"/>
                <a:cs typeface="Segoe UI" panose="020B0502040204020203" pitchFamily="34" charset="0"/>
              </a:rPr>
              <a:t>data sources</a:t>
            </a:r>
            <a:r>
              <a:rPr lang="en-GB" sz="1600" dirty="0">
                <a:solidFill>
                  <a:srgbClr val="074859"/>
                </a:solidFill>
                <a:latin typeface="Segoe UI" panose="020B0502040204020203" pitchFamily="34" charset="0"/>
                <a:ea typeface="+mn-lt"/>
                <a:cs typeface="Segoe UI" panose="020B0502040204020203" pitchFamily="34" charset="0"/>
              </a:rPr>
              <a:t>, the </a:t>
            </a:r>
            <a:r>
              <a:rPr lang="en-GB" sz="1600" b="1" dirty="0">
                <a:solidFill>
                  <a:srgbClr val="074859"/>
                </a:solidFill>
                <a:latin typeface="Segoe UI" panose="020B0502040204020203" pitchFamily="34" charset="0"/>
                <a:ea typeface="+mn-lt"/>
                <a:cs typeface="Segoe UI" panose="020B0502040204020203" pitchFamily="34" charset="0"/>
              </a:rPr>
              <a:t>indicators</a:t>
            </a:r>
            <a:r>
              <a:rPr lang="en-GB" sz="1600" dirty="0">
                <a:solidFill>
                  <a:srgbClr val="074859"/>
                </a:solidFill>
                <a:latin typeface="Segoe UI" panose="020B0502040204020203" pitchFamily="34" charset="0"/>
                <a:ea typeface="+mn-lt"/>
                <a:cs typeface="Segoe UI" panose="020B0502040204020203" pitchFamily="34" charset="0"/>
              </a:rPr>
              <a:t>, the</a:t>
            </a:r>
            <a:r>
              <a:rPr lang="en-GB" sz="1600" b="1" dirty="0">
                <a:solidFill>
                  <a:srgbClr val="074859"/>
                </a:solidFill>
                <a:latin typeface="Segoe UI" panose="020B0502040204020203" pitchFamily="34" charset="0"/>
                <a:ea typeface="+mn-lt"/>
                <a:cs typeface="Segoe UI" panose="020B0502040204020203" pitchFamily="34" charset="0"/>
              </a:rPr>
              <a:t> timing / frequency</a:t>
            </a:r>
            <a:r>
              <a:rPr lang="en-GB" sz="1600" dirty="0">
                <a:solidFill>
                  <a:srgbClr val="074859"/>
                </a:solidFill>
                <a:latin typeface="Segoe UI" panose="020B0502040204020203" pitchFamily="34" charset="0"/>
                <a:ea typeface="+mn-lt"/>
                <a:cs typeface="Segoe UI" panose="020B0502040204020203" pitchFamily="34" charset="0"/>
              </a:rPr>
              <a:t>, and the </a:t>
            </a:r>
            <a:r>
              <a:rPr lang="en-GB" sz="1600" b="1" dirty="0">
                <a:solidFill>
                  <a:srgbClr val="074859"/>
                </a:solidFill>
                <a:latin typeface="Segoe UI" panose="020B0502040204020203" pitchFamily="34" charset="0"/>
                <a:ea typeface="+mn-lt"/>
                <a:cs typeface="Segoe UI" panose="020B0502040204020203" pitchFamily="34" charset="0"/>
              </a:rPr>
              <a:t>owner</a:t>
            </a:r>
            <a:r>
              <a:rPr lang="en-GB" sz="1600" dirty="0">
                <a:solidFill>
                  <a:srgbClr val="074859"/>
                </a:solidFill>
                <a:latin typeface="Segoe UI" panose="020B0502040204020203" pitchFamily="34" charset="0"/>
                <a:ea typeface="+mn-lt"/>
                <a:cs typeface="Segoe UI" panose="020B0502040204020203" pitchFamily="34" charset="0"/>
              </a:rPr>
              <a:t>.</a:t>
            </a:r>
            <a:r>
              <a:rPr lang="en-GB" sz="1600" b="1" dirty="0">
                <a:solidFill>
                  <a:srgbClr val="074859"/>
                </a:solidFill>
                <a:latin typeface="Segoe UI" panose="020B0502040204020203" pitchFamily="34" charset="0"/>
                <a:ea typeface="+mn-lt"/>
                <a:cs typeface="Segoe UI" panose="020B0502040204020203" pitchFamily="34" charset="0"/>
              </a:rPr>
              <a:t> </a:t>
            </a:r>
            <a:endParaRPr lang="en-GB" sz="1600" dirty="0">
              <a:solidFill>
                <a:srgbClr val="074859"/>
              </a:solidFill>
              <a:latin typeface="Segoe UI" panose="020B0502040204020203" pitchFamily="34" charset="0"/>
              <a:ea typeface="+mn-lt"/>
              <a:cs typeface="Segoe UI" panose="020B0502040204020203" pitchFamily="34" charset="0"/>
            </a:endParaRPr>
          </a:p>
          <a:p>
            <a:pPr algn="just">
              <a:spcBef>
                <a:spcPts val="600"/>
              </a:spcBef>
            </a:pPr>
            <a:r>
              <a:rPr lang="en-GB" sz="1600" dirty="0">
                <a:solidFill>
                  <a:srgbClr val="074859"/>
                </a:solidFill>
                <a:latin typeface="Segoe UI" panose="020B0502040204020203" pitchFamily="34" charset="0"/>
                <a:ea typeface="+mn-lt"/>
                <a:cs typeface="Segoe UI" panose="020B0502040204020203" pitchFamily="34" charset="0"/>
              </a:rPr>
              <a:t>It is often not possible or practical to pursue all the monitoring questions, so strategic decision must be made regarding the key questions that will be the focus of the monitoring activities. This tab will thus contain only the prioritised questions selected from the monitoring universe and will be the focus of all monitoring activities. These decisions will be based on:</a:t>
            </a:r>
            <a:endParaRPr lang="en-GB" sz="1600" dirty="0">
              <a:latin typeface="Segoe UI" panose="020B0502040204020203" pitchFamily="34" charset="0"/>
              <a:cs typeface="Segoe UI" panose="020B0502040204020203" pitchFamily="34" charset="0"/>
            </a:endParaRPr>
          </a:p>
        </p:txBody>
      </p:sp>
      <p:pic>
        <p:nvPicPr>
          <p:cNvPr id="3" name="Picture 2" descr="A screenshot of a graph&#10;&#10;Description automatically generated">
            <a:extLst>
              <a:ext uri="{FF2B5EF4-FFF2-40B4-BE49-F238E27FC236}">
                <a16:creationId xmlns:a16="http://schemas.microsoft.com/office/drawing/2014/main" id="{76B4A12B-136A-F2E5-D89E-A763D2DDD058}"/>
              </a:ext>
            </a:extLst>
          </p:cNvPr>
          <p:cNvPicPr>
            <a:picLocks noChangeAspect="1"/>
          </p:cNvPicPr>
          <p:nvPr/>
        </p:nvPicPr>
        <p:blipFill>
          <a:blip r:embed="rId3"/>
          <a:stretch>
            <a:fillRect/>
          </a:stretch>
        </p:blipFill>
        <p:spPr>
          <a:xfrm>
            <a:off x="2998623" y="4177169"/>
            <a:ext cx="9193377" cy="2337931"/>
          </a:xfrm>
          <a:prstGeom prst="rect">
            <a:avLst/>
          </a:prstGeom>
        </p:spPr>
      </p:pic>
      <p:sp>
        <p:nvSpPr>
          <p:cNvPr id="5" name="TextBox 4">
            <a:extLst>
              <a:ext uri="{FF2B5EF4-FFF2-40B4-BE49-F238E27FC236}">
                <a16:creationId xmlns:a16="http://schemas.microsoft.com/office/drawing/2014/main" id="{C31236EB-F0EF-1118-05B6-972C4325326A}"/>
              </a:ext>
            </a:extLst>
          </p:cNvPr>
          <p:cNvSpPr txBox="1"/>
          <p:nvPr/>
        </p:nvSpPr>
        <p:spPr>
          <a:xfrm>
            <a:off x="495173" y="4190245"/>
            <a:ext cx="2503450" cy="2369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spcBef>
                <a:spcPts val="600"/>
              </a:spcBef>
              <a:buFont typeface="+mj-lt"/>
              <a:buAutoNum type="arabicPeriod"/>
            </a:pPr>
            <a:r>
              <a:rPr lang="en-GB" sz="1600" dirty="0">
                <a:solidFill>
                  <a:srgbClr val="074859"/>
                </a:solidFill>
                <a:latin typeface="Segoe UI" panose="020B0502040204020203" pitchFamily="34" charset="0"/>
                <a:ea typeface="+mn-lt"/>
                <a:cs typeface="Segoe UI" panose="020B0502040204020203" pitchFamily="34" charset="0"/>
              </a:rPr>
              <a:t>Your strategic priorities</a:t>
            </a:r>
          </a:p>
          <a:p>
            <a:pPr marL="342900" indent="-342900">
              <a:spcBef>
                <a:spcPts val="600"/>
              </a:spcBef>
              <a:buFont typeface="+mj-lt"/>
              <a:buAutoNum type="arabicPeriod"/>
            </a:pPr>
            <a:r>
              <a:rPr lang="en-GB" sz="1600" dirty="0">
                <a:solidFill>
                  <a:srgbClr val="074859"/>
                </a:solidFill>
                <a:latin typeface="Segoe UI" panose="020B0502040204020203" pitchFamily="34" charset="0"/>
                <a:ea typeface="+mn-lt"/>
                <a:cs typeface="Segoe UI" panose="020B0502040204020203" pitchFamily="34" charset="0"/>
              </a:rPr>
              <a:t>Your reporting needs</a:t>
            </a:r>
          </a:p>
          <a:p>
            <a:pPr marL="342900" indent="-342900">
              <a:spcBef>
                <a:spcPts val="600"/>
              </a:spcBef>
              <a:buFont typeface="+mj-lt"/>
              <a:buAutoNum type="arabicPeriod"/>
            </a:pPr>
            <a:r>
              <a:rPr lang="en-GB" sz="1600" dirty="0">
                <a:solidFill>
                  <a:srgbClr val="074859"/>
                </a:solidFill>
                <a:latin typeface="Segoe UI" panose="020B0502040204020203" pitchFamily="34" charset="0"/>
                <a:ea typeface="+mn-lt"/>
                <a:cs typeface="Segoe UI" panose="020B0502040204020203" pitchFamily="34" charset="0"/>
              </a:rPr>
              <a:t>Your available resources, including existing data sources</a:t>
            </a:r>
          </a:p>
          <a:p>
            <a:pPr marL="342900" indent="-342900">
              <a:spcBef>
                <a:spcPts val="600"/>
              </a:spcBef>
              <a:buFont typeface="+mj-lt"/>
              <a:buAutoNum type="arabicPeriod"/>
            </a:pPr>
            <a:r>
              <a:rPr lang="en-GB" sz="1600" dirty="0">
                <a:solidFill>
                  <a:srgbClr val="074859"/>
                </a:solidFill>
                <a:latin typeface="Segoe UI" panose="020B0502040204020203" pitchFamily="34" charset="0"/>
                <a:ea typeface="+mn-lt"/>
                <a:cs typeface="Segoe UI" panose="020B0502040204020203" pitchFamily="34" charset="0"/>
              </a:rPr>
              <a:t>Practical / feasibility considerations</a:t>
            </a:r>
          </a:p>
        </p:txBody>
      </p:sp>
      <p:cxnSp>
        <p:nvCxnSpPr>
          <p:cNvPr id="6" name="Straight Arrow Connector 5">
            <a:extLst>
              <a:ext uri="{FF2B5EF4-FFF2-40B4-BE49-F238E27FC236}">
                <a16:creationId xmlns:a16="http://schemas.microsoft.com/office/drawing/2014/main" id="{98772F59-88F5-A33D-DF89-22BF72EE0FB4}"/>
              </a:ext>
            </a:extLst>
          </p:cNvPr>
          <p:cNvCxnSpPr>
            <a:cxnSpLocks/>
          </p:cNvCxnSpPr>
          <p:nvPr/>
        </p:nvCxnSpPr>
        <p:spPr>
          <a:xfrm>
            <a:off x="198535" y="5472744"/>
            <a:ext cx="6189565" cy="942681"/>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181239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USING THE TOOL</a:t>
            </a:r>
          </a:p>
        </p:txBody>
      </p:sp>
      <p:sp>
        <p:nvSpPr>
          <p:cNvPr id="2" name="TextBox 1">
            <a:extLst>
              <a:ext uri="{FF2B5EF4-FFF2-40B4-BE49-F238E27FC236}">
                <a16:creationId xmlns:a16="http://schemas.microsoft.com/office/drawing/2014/main" id="{9CC07C38-89C7-7F40-EFDC-921945B485ED}"/>
              </a:ext>
            </a:extLst>
          </p:cNvPr>
          <p:cNvSpPr txBox="1"/>
          <p:nvPr/>
        </p:nvSpPr>
        <p:spPr>
          <a:xfrm>
            <a:off x="165515" y="1206916"/>
            <a:ext cx="58911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endParaRPr lang="en-US" b="1" dirty="0">
              <a:solidFill>
                <a:srgbClr val="074859"/>
              </a:solidFill>
              <a:latin typeface="Source Sans Pro"/>
              <a:ea typeface="Source Sans Pro"/>
              <a:cs typeface="+mn-lt"/>
            </a:endParaRPr>
          </a:p>
        </p:txBody>
      </p:sp>
      <p:sp>
        <p:nvSpPr>
          <p:cNvPr id="4" name="TextBox 3">
            <a:extLst>
              <a:ext uri="{FF2B5EF4-FFF2-40B4-BE49-F238E27FC236}">
                <a16:creationId xmlns:a16="http://schemas.microsoft.com/office/drawing/2014/main" id="{29B85F5B-C94C-C276-42BE-06544A149DBA}"/>
              </a:ext>
            </a:extLst>
          </p:cNvPr>
          <p:cNvSpPr txBox="1"/>
          <p:nvPr/>
        </p:nvSpPr>
        <p:spPr>
          <a:xfrm>
            <a:off x="604520" y="2788764"/>
            <a:ext cx="4387448" cy="27853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marL="228600" indent="-228600" algn="just">
              <a:buAutoNum type="arabicPeriod" startAt="5"/>
            </a:pPr>
            <a:r>
              <a:rPr lang="en-US" sz="1600" b="1" dirty="0">
                <a:solidFill>
                  <a:srgbClr val="074859"/>
                </a:solidFill>
                <a:latin typeface="Segoe UI" panose="020B0502040204020203" pitchFamily="34" charset="0"/>
                <a:ea typeface="+mn-lt"/>
                <a:cs typeface="Segoe UI" panose="020B0502040204020203" pitchFamily="34" charset="0"/>
              </a:rPr>
              <a:t>Data Sources </a:t>
            </a:r>
            <a:endParaRPr lang="en-US" sz="1600" dirty="0">
              <a:latin typeface="Segoe UI" panose="020B0502040204020203" pitchFamily="34" charset="0"/>
              <a:cs typeface="Segoe UI" panose="020B0502040204020203" pitchFamily="34" charset="0"/>
            </a:endParaRPr>
          </a:p>
          <a:p>
            <a:pPr algn="just">
              <a:spcBef>
                <a:spcPts val="600"/>
              </a:spcBef>
            </a:pPr>
            <a:r>
              <a:rPr lang="en-US" sz="1600" dirty="0">
                <a:solidFill>
                  <a:srgbClr val="074859"/>
                </a:solidFill>
                <a:latin typeface="Segoe UI" panose="020B0502040204020203" pitchFamily="34" charset="0"/>
                <a:ea typeface="+mn-lt"/>
                <a:cs typeface="Segoe UI" panose="020B0502040204020203" pitchFamily="34" charset="0"/>
              </a:rPr>
              <a:t>The final tab contains the list of all data sources in your Monitoring Plan (tab 4) and the target group for these data sources.</a:t>
            </a:r>
            <a:r>
              <a:rPr lang="en-US" sz="1600" dirty="0">
                <a:solidFill>
                  <a:srgbClr val="074859"/>
                </a:solidFill>
                <a:latin typeface="Segoe UI" panose="020B0502040204020203" pitchFamily="34" charset="0"/>
                <a:cs typeface="Segoe UI" panose="020B0502040204020203" pitchFamily="34" charset="0"/>
              </a:rPr>
              <a:t> </a:t>
            </a:r>
          </a:p>
          <a:p>
            <a:pPr algn="just">
              <a:spcBef>
                <a:spcPts val="600"/>
              </a:spcBef>
            </a:pPr>
            <a:r>
              <a:rPr lang="en-US" sz="1600" dirty="0">
                <a:solidFill>
                  <a:srgbClr val="074859"/>
                </a:solidFill>
                <a:latin typeface="Segoe UI" panose="020B0502040204020203" pitchFamily="34" charset="0"/>
                <a:cs typeface="Segoe UI" panose="020B0502040204020203" pitchFamily="34" charset="0"/>
              </a:rPr>
              <a:t>You may already have these data sources in place, or you may need to develop new data collection mechanisms. </a:t>
            </a:r>
          </a:p>
          <a:p>
            <a:pPr algn="just">
              <a:spcBef>
                <a:spcPts val="600"/>
              </a:spcBef>
            </a:pPr>
            <a:r>
              <a:rPr lang="en-US" sz="1600" dirty="0">
                <a:solidFill>
                  <a:srgbClr val="074859"/>
                </a:solidFill>
                <a:latin typeface="Segoe UI" panose="020B0502040204020203" pitchFamily="34" charset="0"/>
                <a:cs typeface="Segoe UI" panose="020B0502040204020203" pitchFamily="34" charset="0"/>
              </a:rPr>
              <a:t>It is useful to identify a person (owner) who will be responsible for developing and overseeing these data sources.</a:t>
            </a:r>
          </a:p>
        </p:txBody>
      </p:sp>
      <p:pic>
        <p:nvPicPr>
          <p:cNvPr id="3" name="Picture 2" descr="A screenshot of a computer&#10;&#10;Description automatically generated">
            <a:extLst>
              <a:ext uri="{FF2B5EF4-FFF2-40B4-BE49-F238E27FC236}">
                <a16:creationId xmlns:a16="http://schemas.microsoft.com/office/drawing/2014/main" id="{EF070727-C5BB-6A9E-A335-A45CC4F9BF58}"/>
              </a:ext>
            </a:extLst>
          </p:cNvPr>
          <p:cNvPicPr>
            <a:picLocks noChangeAspect="1"/>
          </p:cNvPicPr>
          <p:nvPr/>
        </p:nvPicPr>
        <p:blipFill>
          <a:blip r:embed="rId2"/>
          <a:stretch>
            <a:fillRect/>
          </a:stretch>
        </p:blipFill>
        <p:spPr>
          <a:xfrm>
            <a:off x="5692141" y="1175670"/>
            <a:ext cx="6499860" cy="5682331"/>
          </a:xfrm>
          <a:prstGeom prst="rect">
            <a:avLst/>
          </a:prstGeom>
        </p:spPr>
      </p:pic>
      <p:cxnSp>
        <p:nvCxnSpPr>
          <p:cNvPr id="5" name="Straight Arrow Connector 4">
            <a:extLst>
              <a:ext uri="{FF2B5EF4-FFF2-40B4-BE49-F238E27FC236}">
                <a16:creationId xmlns:a16="http://schemas.microsoft.com/office/drawing/2014/main" id="{AEEAB8EE-6645-5834-0892-05DD7E95FC77}"/>
              </a:ext>
            </a:extLst>
          </p:cNvPr>
          <p:cNvCxnSpPr>
            <a:cxnSpLocks/>
          </p:cNvCxnSpPr>
          <p:nvPr/>
        </p:nvCxnSpPr>
        <p:spPr>
          <a:xfrm>
            <a:off x="5265835" y="6267112"/>
            <a:ext cx="6024465" cy="438488"/>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17269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itle 1"/>
          <p:cNvSpPr txBox="1">
            <a:spLocks noGrp="1"/>
          </p:cNvSpPr>
          <p:nvPr>
            <p:ph type="title"/>
          </p:nvPr>
        </p:nvSpPr>
        <p:spPr>
          <a:prstGeom prst="rect">
            <a:avLst/>
          </a:prstGeom>
        </p:spPr>
        <p:txBody>
          <a:bodyPr/>
          <a:lstStyle/>
          <a:p>
            <a:r>
              <a:rPr lang="en-US" dirty="0"/>
              <a:t>Monitoring, Evaluation, and Learning (MEL) Framework</a:t>
            </a:r>
          </a:p>
        </p:txBody>
      </p:sp>
      <p:sp>
        <p:nvSpPr>
          <p:cNvPr id="555" name="Straight Connector 7"/>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556" name="Picture 8" descr="Picture 8"/>
          <p:cNvPicPr>
            <a:picLocks noChangeAspect="1"/>
          </p:cNvPicPr>
          <p:nvPr/>
        </p:nvPicPr>
        <p:blipFill>
          <a:blip r:embed="rId3"/>
          <a:stretch>
            <a:fillRect/>
          </a:stretch>
        </p:blipFill>
        <p:spPr>
          <a:xfrm>
            <a:off x="10527176" y="6078358"/>
            <a:ext cx="1395383" cy="531509"/>
          </a:xfrm>
          <a:prstGeom prst="rect">
            <a:avLst/>
          </a:prstGeom>
          <a:ln w="12700">
            <a:miter lim="400000"/>
          </a:ln>
        </p:spPr>
      </p:pic>
      <p:sp>
        <p:nvSpPr>
          <p:cNvPr id="557" name="TextBox 1"/>
          <p:cNvSpPr txBox="1"/>
          <p:nvPr/>
        </p:nvSpPr>
        <p:spPr>
          <a:xfrm>
            <a:off x="38177" y="2894472"/>
            <a:ext cx="12115645"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t>Scale Toolkit</a:t>
            </a:r>
          </a:p>
        </p:txBody>
      </p:sp>
      <p:pic>
        <p:nvPicPr>
          <p:cNvPr id="3" name="Picture 2" descr="A black background with white text&#10;&#10;Description automatically generated">
            <a:extLst>
              <a:ext uri="{FF2B5EF4-FFF2-40B4-BE49-F238E27FC236}">
                <a16:creationId xmlns:a16="http://schemas.microsoft.com/office/drawing/2014/main" id="{51B5838D-5715-8233-E444-C05119656B42}"/>
              </a:ext>
            </a:extLst>
          </p:cNvPr>
          <p:cNvPicPr>
            <a:picLocks noChangeAspect="1"/>
          </p:cNvPicPr>
          <p:nvPr/>
        </p:nvPicPr>
        <p:blipFill>
          <a:blip r:embed="rId4"/>
          <a:stretch>
            <a:fillRect/>
          </a:stretch>
        </p:blipFill>
        <p:spPr>
          <a:xfrm>
            <a:off x="6323107" y="5051255"/>
            <a:ext cx="5831043" cy="749765"/>
          </a:xfrm>
          <a:prstGeom prst="rect">
            <a:avLst/>
          </a:prstGeom>
        </p:spPr>
      </p:pic>
      <p:pic>
        <p:nvPicPr>
          <p:cNvPr id="5" name="Picture 4" descr="A close up of a logo&#10;&#10;Description automatically generated">
            <a:extLst>
              <a:ext uri="{FF2B5EF4-FFF2-40B4-BE49-F238E27FC236}">
                <a16:creationId xmlns:a16="http://schemas.microsoft.com/office/drawing/2014/main" id="{0591A494-36F8-EF97-D6EA-FD0F75D1763F}"/>
              </a:ext>
            </a:extLst>
          </p:cNvPr>
          <p:cNvPicPr>
            <a:picLocks noChangeAspect="1"/>
          </p:cNvPicPr>
          <p:nvPr/>
        </p:nvPicPr>
        <p:blipFill>
          <a:blip r:embed="rId5"/>
          <a:stretch>
            <a:fillRect/>
          </a:stretch>
        </p:blipFill>
        <p:spPr>
          <a:xfrm>
            <a:off x="5359151" y="5049027"/>
            <a:ext cx="1752600" cy="714375"/>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1"/>
          <p:cNvSpPr txBox="1">
            <a:spLocks noGrp="1"/>
          </p:cNvSpPr>
          <p:nvPr>
            <p:ph type="title"/>
          </p:nvPr>
        </p:nvSpPr>
        <p:spPr>
          <a:prstGeom prst="rect">
            <a:avLst/>
          </a:prstGeom>
        </p:spPr>
        <p:txBody>
          <a:bodyPr/>
          <a:lstStyle/>
          <a:p>
            <a:r>
              <a:rPr lang="en-US"/>
              <a:t>Developing a Monitoring Plan</a:t>
            </a:r>
          </a:p>
        </p:txBody>
      </p:sp>
      <p:sp>
        <p:nvSpPr>
          <p:cNvPr id="492" name="Straight Connector 7"/>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93" name="Picture 8" descr="Picture 8"/>
          <p:cNvPicPr>
            <a:picLocks noChangeAspect="1"/>
          </p:cNvPicPr>
          <p:nvPr/>
        </p:nvPicPr>
        <p:blipFill>
          <a:blip r:embed="rId3"/>
          <a:stretch>
            <a:fillRect/>
          </a:stretch>
        </p:blipFill>
        <p:spPr>
          <a:xfrm>
            <a:off x="10527176" y="6078358"/>
            <a:ext cx="1395383" cy="531509"/>
          </a:xfrm>
          <a:prstGeom prst="rect">
            <a:avLst/>
          </a:prstGeom>
          <a:ln w="12700">
            <a:miter lim="400000"/>
          </a:ln>
        </p:spPr>
      </p:pic>
      <p:sp>
        <p:nvSpPr>
          <p:cNvPr id="494" name="TextBox 1"/>
          <p:cNvSpPr txBox="1"/>
          <p:nvPr/>
        </p:nvSpPr>
        <p:spPr>
          <a:xfrm>
            <a:off x="38177" y="2894472"/>
            <a:ext cx="1211564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t>Scale Toolkit</a:t>
            </a:r>
          </a:p>
        </p:txBody>
      </p:sp>
      <p:pic>
        <p:nvPicPr>
          <p:cNvPr id="2" name="Picture 1" descr="A black background with white text&#10;&#10;Description automatically generated">
            <a:extLst>
              <a:ext uri="{FF2B5EF4-FFF2-40B4-BE49-F238E27FC236}">
                <a16:creationId xmlns:a16="http://schemas.microsoft.com/office/drawing/2014/main" id="{95129B10-38E8-45A9-2AAD-C3689A8D57E8}"/>
              </a:ext>
            </a:extLst>
          </p:cNvPr>
          <p:cNvPicPr>
            <a:picLocks noChangeAspect="1"/>
          </p:cNvPicPr>
          <p:nvPr/>
        </p:nvPicPr>
        <p:blipFill>
          <a:blip r:embed="rId4"/>
          <a:stretch>
            <a:fillRect/>
          </a:stretch>
        </p:blipFill>
        <p:spPr>
          <a:xfrm>
            <a:off x="6323107" y="5051255"/>
            <a:ext cx="5831043" cy="749765"/>
          </a:xfrm>
          <a:prstGeom prst="rect">
            <a:avLst/>
          </a:prstGeom>
        </p:spPr>
      </p:pic>
      <p:pic>
        <p:nvPicPr>
          <p:cNvPr id="3" name="Picture 2" descr="A close up of a logo&#10;&#10;Description automatically generated">
            <a:extLst>
              <a:ext uri="{FF2B5EF4-FFF2-40B4-BE49-F238E27FC236}">
                <a16:creationId xmlns:a16="http://schemas.microsoft.com/office/drawing/2014/main" id="{15531E5B-A4C8-03C9-B741-2EA1B579C78A}"/>
              </a:ext>
            </a:extLst>
          </p:cNvPr>
          <p:cNvPicPr>
            <a:picLocks noChangeAspect="1"/>
          </p:cNvPicPr>
          <p:nvPr/>
        </p:nvPicPr>
        <p:blipFill>
          <a:blip r:embed="rId5"/>
          <a:stretch>
            <a:fillRect/>
          </a:stretch>
        </p:blipFill>
        <p:spPr>
          <a:xfrm>
            <a:off x="5359151" y="5049027"/>
            <a:ext cx="1752600" cy="7143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itle 1"/>
          <p:cNvSpPr txBox="1">
            <a:spLocks noGrp="1"/>
          </p:cNvSpPr>
          <p:nvPr>
            <p:ph type="title"/>
          </p:nvPr>
        </p:nvSpPr>
        <p:spPr>
          <a:xfrm>
            <a:off x="406400" y="320369"/>
            <a:ext cx="8241146" cy="489902"/>
          </a:xfrm>
          <a:prstGeom prst="rect">
            <a:avLst/>
          </a:prstGeom>
        </p:spPr>
        <p:txBody>
          <a:bodyPr/>
          <a:lstStyle>
            <a:lvl1pPr defTabSz="768094">
              <a:defRPr sz="2700"/>
            </a:lvl1pPr>
          </a:lstStyle>
          <a:p>
            <a:r>
              <a:rPr dirty="0"/>
              <a:t>WHAT IS IT?</a:t>
            </a:r>
          </a:p>
        </p:txBody>
      </p:sp>
      <p:sp>
        <p:nvSpPr>
          <p:cNvPr id="499" name="A scale readiness tool, to be used as a diagnostic."/>
          <p:cNvSpPr txBox="1">
            <a:spLocks noGrp="1"/>
          </p:cNvSpPr>
          <p:nvPr>
            <p:ph type="body" sz="quarter" idx="1"/>
          </p:nvPr>
        </p:nvSpPr>
        <p:spPr>
          <a:xfrm>
            <a:off x="5551136" y="1714820"/>
            <a:ext cx="5862116" cy="4290326"/>
          </a:xfrm>
          <a:prstGeom prst="rect">
            <a:avLst/>
          </a:prstGeom>
        </p:spPr>
        <p:txBody>
          <a:bodyPr lIns="45718" tIns="45718" rIns="45718" bIns="45718" anchor="t">
            <a:normAutofit/>
          </a:bodyPr>
          <a:lstStyle>
            <a:lvl1pPr algn="r">
              <a:lnSpc>
                <a:spcPct val="100000"/>
              </a:lnSpc>
              <a:defRPr sz="2300" b="1">
                <a:solidFill>
                  <a:srgbClr val="074859"/>
                </a:solidFill>
              </a:defRPr>
            </a:lvl1pPr>
          </a:lstStyle>
          <a:p>
            <a:pPr algn="just"/>
            <a:r>
              <a:rPr lang="en-US" sz="1600" b="0" dirty="0">
                <a:latin typeface="Segoe UI" panose="020B0502040204020203" pitchFamily="34" charset="0"/>
                <a:cs typeface="Segoe UI" panose="020B0502040204020203" pitchFamily="34" charset="0"/>
              </a:rPr>
              <a:t>Imagine a </a:t>
            </a:r>
            <a:r>
              <a:rPr lang="en-US" sz="1600" dirty="0">
                <a:latin typeface="Segoe UI" panose="020B0502040204020203" pitchFamily="34" charset="0"/>
                <a:cs typeface="Segoe UI" panose="020B0502040204020203" pitchFamily="34" charset="0"/>
              </a:rPr>
              <a:t>Monitoring, Evaluation, and Learning (MEL) Framework </a:t>
            </a:r>
            <a:r>
              <a:rPr lang="en-US" sz="1600" b="0" dirty="0">
                <a:latin typeface="Segoe UI" panose="020B0502040204020203" pitchFamily="34" charset="0"/>
                <a:cs typeface="Segoe UI" panose="020B0502040204020203" pitchFamily="34" charset="0"/>
              </a:rPr>
              <a:t>as the </a:t>
            </a:r>
            <a:r>
              <a:rPr lang="en-US" sz="1600" dirty="0">
                <a:latin typeface="Segoe UI" panose="020B0502040204020203" pitchFamily="34" charset="0"/>
                <a:cs typeface="Segoe UI" panose="020B0502040204020203" pitchFamily="34" charset="0"/>
              </a:rPr>
              <a:t>project's navigation system.</a:t>
            </a:r>
          </a:p>
          <a:p>
            <a:pPr algn="just"/>
            <a:endParaRPr lang="en-US" sz="1600" dirty="0">
              <a:latin typeface="Segoe UI" panose="020B0502040204020203" pitchFamily="34" charset="0"/>
              <a:cs typeface="Segoe UI" panose="020B0502040204020203" pitchFamily="34" charset="0"/>
            </a:endParaRPr>
          </a:p>
          <a:p>
            <a:pPr algn="just">
              <a:spcBef>
                <a:spcPts val="0"/>
              </a:spcBef>
            </a:pPr>
            <a:r>
              <a:rPr lang="en-US" sz="1600" b="0" dirty="0">
                <a:latin typeface="Segoe UI" panose="020B0502040204020203" pitchFamily="34" charset="0"/>
                <a:cs typeface="Segoe UI" panose="020B0502040204020203" pitchFamily="34" charset="0"/>
              </a:rPr>
              <a:t>It provides you with the means to continuously </a:t>
            </a:r>
            <a:r>
              <a:rPr lang="en-US" sz="1600" dirty="0">
                <a:latin typeface="Segoe UI" panose="020B0502040204020203" pitchFamily="34" charset="0"/>
                <a:cs typeface="Segoe UI" panose="020B0502040204020203" pitchFamily="34" charset="0"/>
              </a:rPr>
              <a:t>check your direction</a:t>
            </a:r>
            <a:r>
              <a:rPr lang="en-US" sz="1600" b="0"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measure your distance</a:t>
            </a:r>
            <a:r>
              <a:rPr lang="en-US" sz="1600" b="0" dirty="0">
                <a:latin typeface="Segoe UI" panose="020B0502040204020203" pitchFamily="34" charset="0"/>
                <a:cs typeface="Segoe UI" panose="020B0502040204020203" pitchFamily="34" charset="0"/>
              </a:rPr>
              <a:t>, and </a:t>
            </a:r>
            <a:r>
              <a:rPr lang="en-US" sz="1600" dirty="0">
                <a:latin typeface="Segoe UI" panose="020B0502040204020203" pitchFamily="34" charset="0"/>
                <a:cs typeface="Segoe UI" panose="020B0502040204020203" pitchFamily="34" charset="0"/>
              </a:rPr>
              <a:t>understand the terrain ahead</a:t>
            </a:r>
            <a:r>
              <a:rPr lang="en-US" sz="1600" b="0" dirty="0">
                <a:latin typeface="Segoe UI" panose="020B0502040204020203" pitchFamily="34" charset="0"/>
                <a:cs typeface="Segoe UI" panose="020B0502040204020203" pitchFamily="34" charset="0"/>
              </a:rPr>
              <a:t>. </a:t>
            </a:r>
          </a:p>
          <a:p>
            <a:pPr algn="just">
              <a:spcBef>
                <a:spcPts val="0"/>
              </a:spcBef>
            </a:pPr>
            <a:endParaRPr lang="en-US" sz="1600" b="0" dirty="0">
              <a:latin typeface="Segoe UI" panose="020B0502040204020203" pitchFamily="34" charset="0"/>
              <a:cs typeface="Segoe UI" panose="020B0502040204020203" pitchFamily="34" charset="0"/>
            </a:endParaRPr>
          </a:p>
          <a:p>
            <a:pPr algn="just">
              <a:spcBef>
                <a:spcPts val="0"/>
              </a:spcBef>
            </a:pPr>
            <a:r>
              <a:rPr lang="en-US" sz="1600" b="0" dirty="0">
                <a:latin typeface="Segoe UI" panose="020B0502040204020203" pitchFamily="34" charset="0"/>
                <a:cs typeface="Segoe UI" panose="020B0502040204020203" pitchFamily="34" charset="0"/>
              </a:rPr>
              <a:t>It is a comprehensive plan that helps ensure that your project is performing effectively and offers the tools to adjust your course based on the insights you gain. This strategic instrument not only </a:t>
            </a:r>
            <a:r>
              <a:rPr lang="en-US" sz="1600" dirty="0">
                <a:latin typeface="Segoe UI" panose="020B0502040204020203" pitchFamily="34" charset="0"/>
                <a:cs typeface="Segoe UI" panose="020B0502040204020203" pitchFamily="34" charset="0"/>
              </a:rPr>
              <a:t>guides you towards your destination but also enhances the journey, making every step more insightful and impactful.</a:t>
            </a:r>
            <a:endParaRPr lang="en-US" sz="1600" b="0" dirty="0">
              <a:latin typeface="Segoe UI" panose="020B0502040204020203" pitchFamily="34" charset="0"/>
              <a:cs typeface="Segoe UI" panose="020B0502040204020203" pitchFamily="34" charset="0"/>
            </a:endParaRPr>
          </a:p>
          <a:p>
            <a:pPr algn="just"/>
            <a:endParaRPr lang="en-US" sz="1600" dirty="0"/>
          </a:p>
        </p:txBody>
      </p:sp>
      <p:pic>
        <p:nvPicPr>
          <p:cNvPr id="502" name="Picture Placeholder 10" descr="Picture Placeholder 10"/>
          <p:cNvPicPr>
            <a:picLocks noChangeAspect="1"/>
          </p:cNvPicPr>
          <p:nvPr/>
        </p:nvPicPr>
        <p:blipFill>
          <a:blip r:embed="rId2"/>
          <a:stretch>
            <a:fillRect/>
          </a:stretch>
        </p:blipFill>
        <p:spPr>
          <a:xfrm>
            <a:off x="0" y="4011929"/>
            <a:ext cx="4354513" cy="2824481"/>
          </a:xfrm>
          <a:prstGeom prst="rect">
            <a:avLst/>
          </a:prstGeom>
          <a:ln w="12700">
            <a:miter lim="400000"/>
          </a:ln>
        </p:spPr>
      </p:pic>
      <p:pic>
        <p:nvPicPr>
          <p:cNvPr id="503" name="Picture Placeholder 9" descr="Picture Placeholder 9"/>
          <p:cNvPicPr>
            <a:picLocks noChangeAspect="1"/>
          </p:cNvPicPr>
          <p:nvPr/>
        </p:nvPicPr>
        <p:blipFill>
          <a:blip r:embed="rId3"/>
          <a:srcRect t="6763" b="6762"/>
          <a:stretch>
            <a:fillRect/>
          </a:stretch>
        </p:blipFill>
        <p:spPr>
          <a:xfrm>
            <a:off x="0" y="1187448"/>
            <a:ext cx="4354513" cy="2824482"/>
          </a:xfrm>
          <a:prstGeom prst="rect">
            <a:avLst/>
          </a:prstGeom>
          <a:ln w="12700">
            <a:miter lim="400000"/>
          </a:ln>
        </p:spPr>
      </p:pic>
      <p:sp>
        <p:nvSpPr>
          <p:cNvPr id="504" name="Text Placeholder 7"/>
          <p:cNvSpPr txBox="1"/>
          <p:nvPr/>
        </p:nvSpPr>
        <p:spPr>
          <a:xfrm>
            <a:off x="201613" y="3784759"/>
            <a:ext cx="4152903" cy="253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a:lnSpc>
                <a:spcPct val="90000"/>
              </a:lnSpc>
              <a:spcBef>
                <a:spcPts val="1000"/>
              </a:spcBef>
              <a:defRPr sz="1000" b="1">
                <a:latin typeface="Source Sans Pro"/>
                <a:ea typeface="Source Sans Pro"/>
                <a:cs typeface="Source Sans Pro"/>
                <a:sym typeface="Source Sans Pro"/>
              </a:defRPr>
            </a:lvl1pPr>
          </a:lstStyle>
          <a:p>
            <a:r>
              <a:t>Photo: Hippocampus</a:t>
            </a:r>
          </a:p>
        </p:txBody>
      </p:sp>
      <p:pic>
        <p:nvPicPr>
          <p:cNvPr id="505" name="Picture 3" descr="Picture 3"/>
          <p:cNvPicPr>
            <a:picLocks noChangeAspect="1"/>
          </p:cNvPicPr>
          <p:nvPr/>
        </p:nvPicPr>
        <p:blipFill>
          <a:blip r:embed="rId4"/>
          <a:srcRect t="11100" b="23742"/>
          <a:stretch>
            <a:fillRect/>
          </a:stretch>
        </p:blipFill>
        <p:spPr>
          <a:xfrm>
            <a:off x="-3" y="4011928"/>
            <a:ext cx="4354516" cy="2837340"/>
          </a:xfrm>
          <a:prstGeom prst="rect">
            <a:avLst/>
          </a:prstGeom>
          <a:ln w="12700">
            <a:miter lim="400000"/>
          </a:ln>
        </p:spPr>
      </p:pic>
    </p:spTree>
    <p:extLst>
      <p:ext uri="{BB962C8B-B14F-4D97-AF65-F5344CB8AC3E}">
        <p14:creationId xmlns:p14="http://schemas.microsoft.com/office/powerpoint/2010/main" val="1013610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itle 1"/>
          <p:cNvSpPr txBox="1">
            <a:spLocks noGrp="1"/>
          </p:cNvSpPr>
          <p:nvPr>
            <p:ph type="title"/>
          </p:nvPr>
        </p:nvSpPr>
        <p:spPr>
          <a:xfrm>
            <a:off x="379701" y="318066"/>
            <a:ext cx="8241146" cy="489902"/>
          </a:xfrm>
          <a:prstGeom prst="rect">
            <a:avLst/>
          </a:prstGeom>
        </p:spPr>
        <p:txBody>
          <a:bodyPr>
            <a:normAutofit/>
          </a:bodyPr>
          <a:lstStyle>
            <a:lvl1pPr defTabSz="768094">
              <a:defRPr sz="2700"/>
            </a:lvl1pPr>
          </a:lstStyle>
          <a:p>
            <a:r>
              <a:rPr sz="2400" dirty="0"/>
              <a:t>WHAT IS </a:t>
            </a:r>
            <a:r>
              <a:rPr lang="en-US" sz="2400" dirty="0"/>
              <a:t>A MONITORING PLAN</a:t>
            </a:r>
            <a:r>
              <a:rPr sz="2400" dirty="0"/>
              <a:t>?</a:t>
            </a:r>
          </a:p>
        </p:txBody>
      </p:sp>
      <p:sp>
        <p:nvSpPr>
          <p:cNvPr id="499" name="A scale readiness tool, to be used as a diagnostic."/>
          <p:cNvSpPr txBox="1">
            <a:spLocks noGrp="1"/>
          </p:cNvSpPr>
          <p:nvPr>
            <p:ph type="body" sz="quarter" idx="1"/>
          </p:nvPr>
        </p:nvSpPr>
        <p:spPr>
          <a:xfrm>
            <a:off x="5203427" y="1714820"/>
            <a:ext cx="6720290" cy="4364306"/>
          </a:xfrm>
          <a:prstGeom prst="rect">
            <a:avLst/>
          </a:prstGeom>
        </p:spPr>
        <p:txBody>
          <a:bodyPr lIns="45718" tIns="45718" rIns="45718" bIns="45718" anchor="t">
            <a:normAutofit/>
          </a:bodyPr>
          <a:lstStyle>
            <a:lvl1pPr algn="r">
              <a:lnSpc>
                <a:spcPct val="100000"/>
              </a:lnSpc>
              <a:defRPr sz="2300" b="1">
                <a:solidFill>
                  <a:srgbClr val="074859"/>
                </a:solidFill>
              </a:defRPr>
            </a:lvl1pPr>
          </a:lstStyle>
          <a:p>
            <a:pPr algn="l"/>
            <a:r>
              <a:rPr lang="en-GB" sz="1700" b="0" dirty="0">
                <a:latin typeface="Segoe UI"/>
                <a:cs typeface="Segoe UI"/>
                <a:hlinkClick r:id="rId3"/>
              </a:rPr>
              <a:t>In previous guidance</a:t>
            </a:r>
            <a:r>
              <a:rPr lang="en-GB" sz="1700" b="0" dirty="0">
                <a:latin typeface="Segoe UI"/>
                <a:cs typeface="Segoe UI"/>
              </a:rPr>
              <a:t>, we learned about the Monitoring, Evaluation, and Learning (MEL) Framework as the project's navigation system. The </a:t>
            </a:r>
            <a:r>
              <a:rPr lang="en-GB" sz="1700" dirty="0">
                <a:latin typeface="Segoe UI"/>
                <a:cs typeface="Segoe UI"/>
              </a:rPr>
              <a:t>Monitoring Plan </a:t>
            </a:r>
            <a:r>
              <a:rPr lang="en-GB" sz="1700" b="0" dirty="0">
                <a:latin typeface="Segoe UI"/>
                <a:cs typeface="Segoe UI"/>
              </a:rPr>
              <a:t>is</a:t>
            </a:r>
            <a:r>
              <a:rPr lang="en-GB" sz="1700" dirty="0">
                <a:latin typeface="Segoe UI"/>
                <a:cs typeface="Segoe UI"/>
              </a:rPr>
              <a:t> </a:t>
            </a:r>
            <a:r>
              <a:rPr lang="en-GB" sz="1700" b="0" dirty="0">
                <a:latin typeface="Segoe UI"/>
                <a:cs typeface="Segoe UI"/>
              </a:rPr>
              <a:t>one of the tools of this system and </a:t>
            </a:r>
            <a:r>
              <a:rPr lang="en-GB" sz="1700" dirty="0">
                <a:latin typeface="Segoe UI"/>
                <a:cs typeface="Segoe UI"/>
              </a:rPr>
              <a:t>represents the operationalisation of your MEL Framework</a:t>
            </a:r>
            <a:r>
              <a:rPr lang="en-GB" sz="1700" b="0" dirty="0">
                <a:latin typeface="Segoe UI"/>
                <a:cs typeface="Segoe UI"/>
              </a:rPr>
              <a:t>. </a:t>
            </a:r>
          </a:p>
          <a:p>
            <a:pPr algn="l"/>
            <a:r>
              <a:rPr lang="en-GB" sz="1700" b="0" dirty="0">
                <a:latin typeface="Segoe UI"/>
                <a:cs typeface="Segoe UI"/>
              </a:rPr>
              <a:t>To use our navigation analogy, </a:t>
            </a:r>
            <a:r>
              <a:rPr lang="en-GB" sz="1700" dirty="0">
                <a:latin typeface="Segoe UI"/>
                <a:cs typeface="Segoe UI"/>
              </a:rPr>
              <a:t>the Monitoring Plan can be thought of as the highlighted route you select in your navigation system </a:t>
            </a:r>
            <a:r>
              <a:rPr lang="en-GB" sz="1700" b="0" dirty="0">
                <a:latin typeface="Segoe UI"/>
                <a:cs typeface="Segoe UI"/>
              </a:rPr>
              <a:t>that shows you how to get to your destination. In your selection, you take into account the distance you need to travel, your required arrival time, as well as </a:t>
            </a:r>
            <a:r>
              <a:rPr lang="en-GB" sz="1700" dirty="0">
                <a:latin typeface="Segoe UI"/>
                <a:cs typeface="Segoe UI"/>
              </a:rPr>
              <a:t>options to manage the roadworks, traffic jams and tolls along your route</a:t>
            </a:r>
            <a:r>
              <a:rPr lang="en-GB" sz="1700" b="0" dirty="0">
                <a:latin typeface="Segoe UI"/>
                <a:cs typeface="Segoe UI"/>
              </a:rPr>
              <a:t>. </a:t>
            </a:r>
          </a:p>
        </p:txBody>
      </p:sp>
      <p:pic>
        <p:nvPicPr>
          <p:cNvPr id="505" name="Picture 3" descr="Picture 3"/>
          <p:cNvPicPr>
            <a:picLocks noChangeAspect="1"/>
          </p:cNvPicPr>
          <p:nvPr/>
        </p:nvPicPr>
        <p:blipFill>
          <a:blip r:embed="rId4"/>
          <a:srcRect l="34988" t="11138" r="14528" b="23713"/>
          <a:stretch/>
        </p:blipFill>
        <p:spPr>
          <a:xfrm>
            <a:off x="0" y="1183134"/>
            <a:ext cx="4353668" cy="5675857"/>
          </a:xfrm>
          <a:prstGeom prst="rect">
            <a:avLst/>
          </a:prstGeom>
          <a:ln w="12700">
            <a:miter lim="400000"/>
          </a:ln>
        </p:spPr>
      </p:pic>
    </p:spTree>
    <p:extLst>
      <p:ext uri="{BB962C8B-B14F-4D97-AF65-F5344CB8AC3E}">
        <p14:creationId xmlns:p14="http://schemas.microsoft.com/office/powerpoint/2010/main" val="40968570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itle 1"/>
          <p:cNvSpPr txBox="1">
            <a:spLocks noGrp="1"/>
          </p:cNvSpPr>
          <p:nvPr>
            <p:ph type="title"/>
          </p:nvPr>
        </p:nvSpPr>
        <p:spPr>
          <a:xfrm>
            <a:off x="388586" y="333545"/>
            <a:ext cx="8241146" cy="489902"/>
          </a:xfrm>
          <a:prstGeom prst="rect">
            <a:avLst/>
          </a:prstGeom>
        </p:spPr>
        <p:txBody>
          <a:bodyPr>
            <a:normAutofit/>
          </a:bodyPr>
          <a:lstStyle>
            <a:lvl1pPr defTabSz="768094">
              <a:defRPr sz="2700"/>
            </a:lvl1pPr>
          </a:lstStyle>
          <a:p>
            <a:r>
              <a:rPr lang="en-GB" sz="2400" dirty="0"/>
              <a:t>WHAT IS A MONITORING PLAN</a:t>
            </a:r>
            <a:r>
              <a:rPr sz="2400" dirty="0"/>
              <a:t>?</a:t>
            </a:r>
          </a:p>
        </p:txBody>
      </p:sp>
      <p:sp>
        <p:nvSpPr>
          <p:cNvPr id="499" name="A scale readiness tool, to be used as a diagnostic."/>
          <p:cNvSpPr txBox="1">
            <a:spLocks noGrp="1"/>
          </p:cNvSpPr>
          <p:nvPr>
            <p:ph type="body" sz="quarter" idx="1"/>
          </p:nvPr>
        </p:nvSpPr>
        <p:spPr>
          <a:xfrm>
            <a:off x="4683587" y="1659951"/>
            <a:ext cx="6202713" cy="1085254"/>
          </a:xfrm>
          <a:prstGeom prst="rect">
            <a:avLst/>
          </a:prstGeom>
        </p:spPr>
        <p:txBody>
          <a:bodyPr lIns="45718" tIns="45718" rIns="45718" bIns="45718" anchor="t">
            <a:noAutofit/>
          </a:bodyPr>
          <a:lstStyle>
            <a:lvl1pPr algn="r">
              <a:lnSpc>
                <a:spcPct val="100000"/>
              </a:lnSpc>
              <a:defRPr sz="2300" b="1">
                <a:solidFill>
                  <a:srgbClr val="074859"/>
                </a:solidFill>
              </a:defRPr>
            </a:lvl1pPr>
          </a:lstStyle>
          <a:p>
            <a:pPr algn="l">
              <a:spcAft>
                <a:spcPts val="1200"/>
              </a:spcAft>
            </a:pPr>
            <a:r>
              <a:rPr lang="en-GB" sz="1700" dirty="0">
                <a:latin typeface="Segoe UI"/>
                <a:cs typeface="Segoe UI"/>
              </a:rPr>
              <a:t>A Monitoring Plan builds on the Theory of Change and Monitoring Universe* and sets out the clear plan for tracking a project's progress.</a:t>
            </a:r>
            <a:endParaRPr lang="en-US" dirty="0"/>
          </a:p>
          <a:p>
            <a:pPr algn="l">
              <a:spcBef>
                <a:spcPts val="600"/>
              </a:spcBef>
            </a:pPr>
            <a:endParaRPr lang="en-GB" sz="1700" b="0" dirty="0">
              <a:latin typeface="Segoe UI" panose="020B0502040204020203" pitchFamily="34" charset="0"/>
              <a:cs typeface="Segoe UI" panose="020B0502040204020203" pitchFamily="34" charset="0"/>
            </a:endParaRPr>
          </a:p>
        </p:txBody>
      </p:sp>
      <p:pic>
        <p:nvPicPr>
          <p:cNvPr id="503" name="Picture Placeholder 9" descr="Picture Placeholder 9"/>
          <p:cNvPicPr>
            <a:picLocks noChangeAspect="1"/>
          </p:cNvPicPr>
          <p:nvPr/>
        </p:nvPicPr>
        <p:blipFill>
          <a:blip r:embed="rId3"/>
          <a:srcRect l="17221" t="6688" r="36936" b="6809"/>
          <a:stretch/>
        </p:blipFill>
        <p:spPr>
          <a:xfrm>
            <a:off x="0" y="1187448"/>
            <a:ext cx="4030891" cy="5670552"/>
          </a:xfrm>
          <a:prstGeom prst="rect">
            <a:avLst/>
          </a:prstGeom>
          <a:ln w="12700">
            <a:miter lim="400000"/>
          </a:ln>
        </p:spPr>
      </p:pic>
      <p:sp>
        <p:nvSpPr>
          <p:cNvPr id="504" name="Text Placeholder 7"/>
          <p:cNvSpPr txBox="1"/>
          <p:nvPr/>
        </p:nvSpPr>
        <p:spPr>
          <a:xfrm>
            <a:off x="128544" y="6582239"/>
            <a:ext cx="3557917" cy="1802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Autofit/>
          </a:bodyPr>
          <a:lstStyle>
            <a:lvl1pPr>
              <a:lnSpc>
                <a:spcPct val="90000"/>
              </a:lnSpc>
              <a:spcBef>
                <a:spcPts val="1000"/>
              </a:spcBef>
              <a:defRPr sz="1000" b="1">
                <a:latin typeface="Source Sans Pro"/>
                <a:ea typeface="Source Sans Pro"/>
                <a:cs typeface="Source Sans Pro"/>
                <a:sym typeface="Source Sans Pro"/>
              </a:defRPr>
            </a:lvl1pPr>
          </a:lstStyle>
          <a:p>
            <a:r>
              <a:rPr sz="1100" dirty="0"/>
              <a:t>Photo: Hippocampus</a:t>
            </a:r>
          </a:p>
        </p:txBody>
      </p:sp>
      <p:sp>
        <p:nvSpPr>
          <p:cNvPr id="2" name="TextBox 1">
            <a:extLst>
              <a:ext uri="{FF2B5EF4-FFF2-40B4-BE49-F238E27FC236}">
                <a16:creationId xmlns:a16="http://schemas.microsoft.com/office/drawing/2014/main" id="{8B5DC30C-89BD-4907-15D1-1D732E589ABF}"/>
              </a:ext>
            </a:extLst>
          </p:cNvPr>
          <p:cNvSpPr txBox="1"/>
          <p:nvPr/>
        </p:nvSpPr>
        <p:spPr>
          <a:xfrm>
            <a:off x="4757730" y="6118208"/>
            <a:ext cx="635151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i="1" dirty="0">
                <a:solidFill>
                  <a:srgbClr val="074859"/>
                </a:solidFill>
                <a:latin typeface="Segoe UI"/>
                <a:ea typeface="Source Sans Pro"/>
                <a:cs typeface="Segoe UI"/>
              </a:rPr>
              <a:t>*</a:t>
            </a:r>
            <a:r>
              <a:rPr lang="en-US" sz="1200" i="1" dirty="0">
                <a:solidFill>
                  <a:srgbClr val="074859"/>
                </a:solidFill>
                <a:latin typeface="Segoe UI"/>
                <a:ea typeface="+mn-lt"/>
                <a:cs typeface="Segoe UI"/>
              </a:rPr>
              <a:t>If you have not yet developed a theory of change or monitoring universe, we recommend that you check out the toolkit guidance on </a:t>
            </a:r>
            <a:r>
              <a:rPr lang="en-US" sz="1200" i="1" dirty="0">
                <a:solidFill>
                  <a:srgbClr val="074859"/>
                </a:solidFill>
                <a:latin typeface="Segoe UI"/>
                <a:ea typeface="+mn-lt"/>
                <a:cs typeface="Segoe UI"/>
                <a:hlinkClick r:id="rId4"/>
              </a:rPr>
              <a:t>ToC Development</a:t>
            </a:r>
            <a:r>
              <a:rPr lang="en-US" sz="1200" i="1" dirty="0">
                <a:solidFill>
                  <a:srgbClr val="074859"/>
                </a:solidFill>
                <a:latin typeface="Segoe UI"/>
                <a:ea typeface="+mn-lt"/>
                <a:cs typeface="Segoe UI"/>
              </a:rPr>
              <a:t> and </a:t>
            </a:r>
            <a:r>
              <a:rPr lang="en-US" sz="1200" i="1" dirty="0">
                <a:solidFill>
                  <a:srgbClr val="074859"/>
                </a:solidFill>
                <a:latin typeface="Segoe UI"/>
                <a:ea typeface="+mn-lt"/>
                <a:cs typeface="Segoe UI"/>
                <a:hlinkClick r:id="rId5"/>
              </a:rPr>
              <a:t>MEL Framework!</a:t>
            </a:r>
            <a:r>
              <a:rPr lang="en-US" sz="1200" i="1" dirty="0">
                <a:solidFill>
                  <a:srgbClr val="074859"/>
                </a:solidFill>
                <a:latin typeface="Segoe UI"/>
                <a:ea typeface="+mn-lt"/>
                <a:cs typeface="Segoe UI"/>
              </a:rPr>
              <a:t> </a:t>
            </a:r>
            <a:endParaRPr lang="en-US" sz="1200" dirty="0">
              <a:solidFill>
                <a:srgbClr val="074859"/>
              </a:solidFill>
              <a:latin typeface="Segoe UI"/>
              <a:ea typeface="Source Sans Pro"/>
              <a:cs typeface="Segoe UI"/>
            </a:endParaRPr>
          </a:p>
        </p:txBody>
      </p:sp>
      <p:sp>
        <p:nvSpPr>
          <p:cNvPr id="3" name="TextBox 2">
            <a:extLst>
              <a:ext uri="{FF2B5EF4-FFF2-40B4-BE49-F238E27FC236}">
                <a16:creationId xmlns:a16="http://schemas.microsoft.com/office/drawing/2014/main" id="{183182F2-578F-8A8D-B617-0F92D0A13F1D}"/>
              </a:ext>
            </a:extLst>
          </p:cNvPr>
          <p:cNvSpPr txBox="1"/>
          <p:nvPr/>
        </p:nvSpPr>
        <p:spPr>
          <a:xfrm>
            <a:off x="4729410" y="3646174"/>
            <a:ext cx="2202912" cy="14927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400" b="1" dirty="0">
                <a:solidFill>
                  <a:srgbClr val="074859"/>
                </a:solidFill>
                <a:latin typeface="Segoe UI"/>
                <a:cs typeface="Segoe UI"/>
              </a:rPr>
              <a:t>Prioritising:</a:t>
            </a:r>
            <a:r>
              <a:rPr lang="en-US" sz="1400" dirty="0">
                <a:latin typeface="Segoe UI"/>
                <a:cs typeface="Segoe UI"/>
              </a:rPr>
              <a:t>​</a:t>
            </a:r>
            <a:br>
              <a:rPr lang="en-US" sz="1700" dirty="0">
                <a:latin typeface="Segoe UI"/>
                <a:cs typeface="Segoe UI"/>
              </a:rPr>
            </a:br>
            <a:endParaRPr lang="en-US" sz="1700" dirty="0">
              <a:latin typeface="Segoe UI"/>
              <a:cs typeface="Segoe UI"/>
            </a:endParaRPr>
          </a:p>
          <a:p>
            <a:r>
              <a:rPr lang="en-GB" sz="1200" dirty="0">
                <a:solidFill>
                  <a:srgbClr val="074859"/>
                </a:solidFill>
                <a:latin typeface="Segoe UI"/>
                <a:cs typeface="Segoe UI"/>
              </a:rPr>
              <a:t>It is not possible or practical to pursue all the monitoring questions in the Monitoring Universe, so you will prioritise the questions you will monitor.</a:t>
            </a:r>
            <a:endParaRPr lang="en-GB" sz="1600" dirty="0"/>
          </a:p>
        </p:txBody>
      </p:sp>
      <p:sp>
        <p:nvSpPr>
          <p:cNvPr id="6" name="TextBox 5">
            <a:extLst>
              <a:ext uri="{FF2B5EF4-FFF2-40B4-BE49-F238E27FC236}">
                <a16:creationId xmlns:a16="http://schemas.microsoft.com/office/drawing/2014/main" id="{583E0A47-5216-8C0C-4E06-37B81DF7DD8E}"/>
              </a:ext>
            </a:extLst>
          </p:cNvPr>
          <p:cNvSpPr txBox="1"/>
          <p:nvPr/>
        </p:nvSpPr>
        <p:spPr>
          <a:xfrm>
            <a:off x="4686822" y="3011523"/>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1</a:t>
            </a:r>
            <a:endParaRPr lang="en-US" sz="3200" dirty="0">
              <a:latin typeface="Segoe UI"/>
            </a:endParaRPr>
          </a:p>
        </p:txBody>
      </p:sp>
      <p:sp>
        <p:nvSpPr>
          <p:cNvPr id="5" name="TextBox 4">
            <a:extLst>
              <a:ext uri="{FF2B5EF4-FFF2-40B4-BE49-F238E27FC236}">
                <a16:creationId xmlns:a16="http://schemas.microsoft.com/office/drawing/2014/main" id="{CD13844B-3DC4-94FD-13AF-D9DA17D4A2FE}"/>
              </a:ext>
            </a:extLst>
          </p:cNvPr>
          <p:cNvSpPr txBox="1"/>
          <p:nvPr/>
        </p:nvSpPr>
        <p:spPr>
          <a:xfrm>
            <a:off x="7229606" y="3646174"/>
            <a:ext cx="2197483"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700" dirty="0">
                <a:latin typeface="Segoe UI"/>
                <a:cs typeface="Segoe UI"/>
              </a:rPr>
              <a:t>​</a:t>
            </a:r>
            <a:r>
              <a:rPr lang="en-GB" sz="1400" b="1" dirty="0">
                <a:solidFill>
                  <a:srgbClr val="074859"/>
                </a:solidFill>
                <a:latin typeface="Segoe UI"/>
                <a:cs typeface="Segoe UI"/>
              </a:rPr>
              <a:t>Defining success criteria:</a:t>
            </a:r>
            <a:r>
              <a:rPr lang="en-US" sz="1400" dirty="0">
                <a:latin typeface="Segoe UI"/>
                <a:cs typeface="Segoe UI"/>
              </a:rPr>
              <a:t>​</a:t>
            </a:r>
            <a:endParaRPr lang="en-US" dirty="0"/>
          </a:p>
          <a:p>
            <a:br>
              <a:rPr lang="en-GB" sz="1400" dirty="0">
                <a:solidFill>
                  <a:srgbClr val="074859"/>
                </a:solidFill>
                <a:latin typeface="Segoe UI"/>
                <a:cs typeface="Segoe UI"/>
              </a:rPr>
            </a:br>
            <a:r>
              <a:rPr lang="en-GB" sz="1200" dirty="0">
                <a:solidFill>
                  <a:srgbClr val="074859"/>
                </a:solidFill>
                <a:latin typeface="Segoe UI"/>
                <a:cs typeface="Segoe UI"/>
              </a:rPr>
              <a:t>You will be specific about what success will look like for each one.</a:t>
            </a:r>
            <a:r>
              <a:rPr lang="en-GB" sz="1200" dirty="0">
                <a:latin typeface="Segoe UI"/>
                <a:cs typeface="Segoe UI"/>
              </a:rPr>
              <a:t>​</a:t>
            </a:r>
            <a:br>
              <a:rPr lang="en-GB" sz="1700" dirty="0">
                <a:latin typeface="Segoe UI"/>
                <a:cs typeface="Segoe UI"/>
              </a:rPr>
            </a:br>
            <a:r>
              <a:rPr lang="en-GB" sz="1700" dirty="0">
                <a:latin typeface="Segoe UI"/>
                <a:cs typeface="Segoe UI"/>
              </a:rPr>
              <a:t>​</a:t>
            </a:r>
          </a:p>
        </p:txBody>
      </p:sp>
      <p:sp>
        <p:nvSpPr>
          <p:cNvPr id="7" name="TextBox 6">
            <a:extLst>
              <a:ext uri="{FF2B5EF4-FFF2-40B4-BE49-F238E27FC236}">
                <a16:creationId xmlns:a16="http://schemas.microsoft.com/office/drawing/2014/main" id="{DBB3393E-2F72-DCC2-B41D-0DF6E10C497F}"/>
              </a:ext>
            </a:extLst>
          </p:cNvPr>
          <p:cNvSpPr txBox="1"/>
          <p:nvPr/>
        </p:nvSpPr>
        <p:spPr>
          <a:xfrm>
            <a:off x="7112370" y="3011523"/>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ctr"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2</a:t>
            </a:r>
            <a:endParaRPr lang="en-US" sz="3200" dirty="0">
              <a:latin typeface="Segoe UI"/>
            </a:endParaRPr>
          </a:p>
        </p:txBody>
      </p:sp>
      <p:sp>
        <p:nvSpPr>
          <p:cNvPr id="4" name="TextBox 3">
            <a:extLst>
              <a:ext uri="{FF2B5EF4-FFF2-40B4-BE49-F238E27FC236}">
                <a16:creationId xmlns:a16="http://schemas.microsoft.com/office/drawing/2014/main" id="{A3B1C33E-2175-678B-1C9F-DB427C267CB2}"/>
              </a:ext>
            </a:extLst>
          </p:cNvPr>
          <p:cNvSpPr txBox="1"/>
          <p:nvPr/>
        </p:nvSpPr>
        <p:spPr>
          <a:xfrm>
            <a:off x="9724373" y="3646174"/>
            <a:ext cx="2194979"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400" b="1" dirty="0">
                <a:solidFill>
                  <a:srgbClr val="074859"/>
                </a:solidFill>
                <a:latin typeface="Segoe UI"/>
                <a:cs typeface="Segoe UI"/>
              </a:rPr>
              <a:t>Specifying how and who:</a:t>
            </a:r>
            <a:r>
              <a:rPr lang="en-US" sz="1400" dirty="0">
                <a:latin typeface="Segoe UI"/>
                <a:cs typeface="Segoe UI"/>
              </a:rPr>
              <a:t>​</a:t>
            </a:r>
          </a:p>
          <a:p>
            <a:endParaRPr lang="en-GB" sz="1400" dirty="0">
              <a:solidFill>
                <a:srgbClr val="074859"/>
              </a:solidFill>
              <a:latin typeface="Segoe UI"/>
              <a:cs typeface="Segoe UI"/>
            </a:endParaRPr>
          </a:p>
          <a:p>
            <a:r>
              <a:rPr lang="en-GB" sz="1200" dirty="0">
                <a:solidFill>
                  <a:srgbClr val="074859"/>
                </a:solidFill>
                <a:latin typeface="Segoe UI"/>
                <a:cs typeface="Segoe UI"/>
              </a:rPr>
              <a:t>You will define how you will assess each question and be specific about who will be held responsible for tracking each question.</a:t>
            </a:r>
            <a:endParaRPr lang="en-GB" dirty="0"/>
          </a:p>
        </p:txBody>
      </p:sp>
      <p:sp>
        <p:nvSpPr>
          <p:cNvPr id="8" name="TextBox 7">
            <a:extLst>
              <a:ext uri="{FF2B5EF4-FFF2-40B4-BE49-F238E27FC236}">
                <a16:creationId xmlns:a16="http://schemas.microsoft.com/office/drawing/2014/main" id="{5AF75050-B77D-BEAF-1C6C-C6F08B63B031}"/>
              </a:ext>
            </a:extLst>
          </p:cNvPr>
          <p:cNvSpPr txBox="1"/>
          <p:nvPr/>
        </p:nvSpPr>
        <p:spPr>
          <a:xfrm>
            <a:off x="9593753" y="3011523"/>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ctr"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3</a:t>
            </a:r>
            <a:endParaRPr lang="en-US" sz="3200" dirty="0">
              <a:latin typeface="Segoe UI"/>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ABF6DAD-415F-C160-62A0-94818C3AA571}"/>
              </a:ext>
            </a:extLst>
          </p:cNvPr>
          <p:cNvSpPr>
            <a:spLocks noGrp="1"/>
          </p:cNvSpPr>
          <p:nvPr>
            <p:ph type="body" idx="1"/>
          </p:nvPr>
        </p:nvSpPr>
        <p:spPr>
          <a:xfrm>
            <a:off x="520051" y="1619235"/>
            <a:ext cx="5112218" cy="631374"/>
          </a:xfrm>
        </p:spPr>
        <p:txBody>
          <a:bodyPr>
            <a:noAutofit/>
          </a:bodyPr>
          <a:lstStyle/>
          <a:p>
            <a:r>
              <a:rPr lang="en-US" sz="1400" b="1" dirty="0">
                <a:solidFill>
                  <a:srgbClr val="074859"/>
                </a:solidFill>
                <a:latin typeface="Segoe UI" panose="020B0502040204020203" pitchFamily="34" charset="0"/>
                <a:cs typeface="Segoe UI" panose="020B0502040204020203" pitchFamily="34" charset="0"/>
                <a:sym typeface="Source Sans Pro"/>
              </a:rPr>
              <a:t>The starting point for developing a Monitoring </a:t>
            </a:r>
            <a:r>
              <a:rPr lang="en-US" sz="1400" b="1" dirty="0">
                <a:solidFill>
                  <a:srgbClr val="074859"/>
                </a:solidFill>
                <a:latin typeface="Segoe UI" panose="020B0502040204020203" pitchFamily="34" charset="0"/>
                <a:cs typeface="Segoe UI" panose="020B0502040204020203" pitchFamily="34" charset="0"/>
              </a:rPr>
              <a:t>P</a:t>
            </a:r>
            <a:r>
              <a:rPr lang="en-US" sz="1400" b="1" dirty="0">
                <a:solidFill>
                  <a:srgbClr val="074859"/>
                </a:solidFill>
                <a:latin typeface="Segoe UI" panose="020B0502040204020203" pitchFamily="34" charset="0"/>
                <a:cs typeface="Segoe UI" panose="020B0502040204020203" pitchFamily="34" charset="0"/>
                <a:sym typeface="Source Sans Pro"/>
              </a:rPr>
              <a:t>lan should always be your Theory of Change and Monitoring </a:t>
            </a:r>
            <a:r>
              <a:rPr lang="en-US" sz="1400" b="1" dirty="0">
                <a:solidFill>
                  <a:srgbClr val="074859"/>
                </a:solidFill>
                <a:latin typeface="Segoe UI" panose="020B0502040204020203" pitchFamily="34" charset="0"/>
                <a:cs typeface="Segoe UI" panose="020B0502040204020203" pitchFamily="34" charset="0"/>
              </a:rPr>
              <a:t>U</a:t>
            </a:r>
            <a:r>
              <a:rPr lang="en-US" sz="1400" b="1" dirty="0">
                <a:solidFill>
                  <a:srgbClr val="074859"/>
                </a:solidFill>
                <a:latin typeface="Segoe UI" panose="020B0502040204020203" pitchFamily="34" charset="0"/>
                <a:cs typeface="Segoe UI" panose="020B0502040204020203" pitchFamily="34" charset="0"/>
                <a:sym typeface="Source Sans Pro"/>
              </a:rPr>
              <a:t>niverse, as </a:t>
            </a:r>
            <a:r>
              <a:rPr lang="en-US" sz="1400" b="1" dirty="0">
                <a:solidFill>
                  <a:srgbClr val="074859"/>
                </a:solidFill>
                <a:latin typeface="Segoe UI" panose="020B0502040204020203" pitchFamily="34" charset="0"/>
                <a:cs typeface="Segoe UI" panose="020B0502040204020203" pitchFamily="34" charset="0"/>
              </a:rPr>
              <a:t>they</a:t>
            </a:r>
            <a:r>
              <a:rPr lang="en-US" sz="1400" b="1" dirty="0">
                <a:solidFill>
                  <a:srgbClr val="074859"/>
                </a:solidFill>
                <a:latin typeface="Segoe UI" panose="020B0502040204020203" pitchFamily="34" charset="0"/>
                <a:cs typeface="Segoe UI" panose="020B0502040204020203" pitchFamily="34" charset="0"/>
                <a:sym typeface="Source Sans Pro"/>
              </a:rPr>
              <a:t> represent the foundations for your MEL Framework.</a:t>
            </a:r>
            <a:endParaRPr lang="en-US" sz="1400" b="1" dirty="0">
              <a:solidFill>
                <a:srgbClr val="074859"/>
              </a:solidFill>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2E4F60E4-2320-EC43-F322-9C4D88081378}"/>
              </a:ext>
            </a:extLst>
          </p:cNvPr>
          <p:cNvSpPr txBox="1"/>
          <p:nvPr/>
        </p:nvSpPr>
        <p:spPr>
          <a:xfrm>
            <a:off x="520051" y="6144309"/>
            <a:ext cx="68061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i="1" dirty="0">
                <a:solidFill>
                  <a:srgbClr val="074859"/>
                </a:solidFill>
                <a:latin typeface="Segoe UI" panose="020B0502040204020203" pitchFamily="34" charset="0"/>
                <a:ea typeface="Source Sans Pro"/>
                <a:cs typeface="Segoe UI" panose="020B0502040204020203" pitchFamily="34" charset="0"/>
              </a:rPr>
              <a:t>*</a:t>
            </a:r>
            <a:r>
              <a:rPr lang="en-US" sz="1200" i="1" dirty="0">
                <a:solidFill>
                  <a:srgbClr val="074859"/>
                </a:solidFill>
                <a:latin typeface="Segoe UI" panose="020B0502040204020203" pitchFamily="34" charset="0"/>
                <a:ea typeface="+mn-lt"/>
                <a:cs typeface="Segoe UI" panose="020B0502040204020203" pitchFamily="34" charset="0"/>
              </a:rPr>
              <a:t>If you have not yet developed a theory of change or monitoring universe, we recommend that you check out the toolkit guidance on </a:t>
            </a:r>
            <a:r>
              <a:rPr lang="en-US" sz="1200" i="1" dirty="0" err="1">
                <a:solidFill>
                  <a:srgbClr val="074859"/>
                </a:solidFill>
                <a:latin typeface="Segoe UI" panose="020B0502040204020203" pitchFamily="34" charset="0"/>
                <a:ea typeface="+mn-lt"/>
                <a:cs typeface="Segoe UI" panose="020B0502040204020203" pitchFamily="34" charset="0"/>
              </a:rPr>
              <a:t>ToC</a:t>
            </a:r>
            <a:r>
              <a:rPr lang="en-US" sz="1200" i="1" dirty="0">
                <a:solidFill>
                  <a:srgbClr val="074859"/>
                </a:solidFill>
                <a:latin typeface="Segoe UI" panose="020B0502040204020203" pitchFamily="34" charset="0"/>
                <a:ea typeface="+mn-lt"/>
                <a:cs typeface="Segoe UI" panose="020B0502040204020203" pitchFamily="34" charset="0"/>
              </a:rPr>
              <a:t> Development and MEL Framework! </a:t>
            </a:r>
            <a:endParaRPr lang="en-US" sz="1200" dirty="0">
              <a:solidFill>
                <a:srgbClr val="074859"/>
              </a:solidFill>
              <a:latin typeface="Segoe UI" panose="020B0502040204020203" pitchFamily="34" charset="0"/>
              <a:ea typeface="Source Sans Pro"/>
              <a:cs typeface="Segoe UI" panose="020B0502040204020203" pitchFamily="34" charset="0"/>
            </a:endParaRPr>
          </a:p>
        </p:txBody>
      </p:sp>
      <p:sp>
        <p:nvSpPr>
          <p:cNvPr id="33" name="Rectangle: Rounded Corners 32">
            <a:extLst>
              <a:ext uri="{FF2B5EF4-FFF2-40B4-BE49-F238E27FC236}">
                <a16:creationId xmlns:a16="http://schemas.microsoft.com/office/drawing/2014/main" id="{435B6FBD-6185-1B6F-CF16-F33550AC58E6}"/>
              </a:ext>
            </a:extLst>
          </p:cNvPr>
          <p:cNvSpPr/>
          <p:nvPr/>
        </p:nvSpPr>
        <p:spPr>
          <a:xfrm>
            <a:off x="3998385" y="3330896"/>
            <a:ext cx="3084669" cy="1587564"/>
          </a:xfrm>
          <a:prstGeom prst="roundRect">
            <a:avLst/>
          </a:prstGeom>
          <a:solidFill>
            <a:schemeClr val="accent6">
              <a:lumMod val="20000"/>
              <a:lumOff val="80000"/>
            </a:schemeClr>
          </a:solidFill>
          <a:ln>
            <a:solidFill>
              <a:schemeClr val="accent6">
                <a:lumMod val="60000"/>
                <a:lumOff val="40000"/>
              </a:schemeClr>
            </a:solidFill>
            <a:extLst>
              <a:ext uri="{C807C97D-BFC1-408E-A445-0C87EB9F89A2}">
                <ask:lineSketchStyleProps xmlns:ask="http://schemas.microsoft.com/office/drawing/2018/sketchyshapes" sd="1403329035">
                  <a:custGeom>
                    <a:avLst/>
                    <a:gdLst>
                      <a:gd name="connsiteX0" fmla="*/ 0 w 3669506"/>
                      <a:gd name="connsiteY0" fmla="*/ 207770 h 1246597"/>
                      <a:gd name="connsiteX1" fmla="*/ 207770 w 3669506"/>
                      <a:gd name="connsiteY1" fmla="*/ 0 h 1246597"/>
                      <a:gd name="connsiteX2" fmla="*/ 3461736 w 3669506"/>
                      <a:gd name="connsiteY2" fmla="*/ 0 h 1246597"/>
                      <a:gd name="connsiteX3" fmla="*/ 3669506 w 3669506"/>
                      <a:gd name="connsiteY3" fmla="*/ 207770 h 1246597"/>
                      <a:gd name="connsiteX4" fmla="*/ 3669506 w 3669506"/>
                      <a:gd name="connsiteY4" fmla="*/ 1038827 h 1246597"/>
                      <a:gd name="connsiteX5" fmla="*/ 3461736 w 3669506"/>
                      <a:gd name="connsiteY5" fmla="*/ 1246597 h 1246597"/>
                      <a:gd name="connsiteX6" fmla="*/ 207770 w 3669506"/>
                      <a:gd name="connsiteY6" fmla="*/ 1246597 h 1246597"/>
                      <a:gd name="connsiteX7" fmla="*/ 0 w 3669506"/>
                      <a:gd name="connsiteY7" fmla="*/ 1038827 h 1246597"/>
                      <a:gd name="connsiteX8" fmla="*/ 0 w 3669506"/>
                      <a:gd name="connsiteY8" fmla="*/ 207770 h 124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9506" h="1246597" fill="none" extrusionOk="0">
                        <a:moveTo>
                          <a:pt x="0" y="207770"/>
                        </a:moveTo>
                        <a:cubicBezTo>
                          <a:pt x="-2077" y="91501"/>
                          <a:pt x="80401" y="-48"/>
                          <a:pt x="207770" y="0"/>
                        </a:cubicBezTo>
                        <a:cubicBezTo>
                          <a:pt x="1109662" y="147637"/>
                          <a:pt x="2479394" y="-29203"/>
                          <a:pt x="3461736" y="0"/>
                        </a:cubicBezTo>
                        <a:cubicBezTo>
                          <a:pt x="3570939" y="-7751"/>
                          <a:pt x="3656090" y="107336"/>
                          <a:pt x="3669506" y="207770"/>
                        </a:cubicBezTo>
                        <a:cubicBezTo>
                          <a:pt x="3733739" y="590533"/>
                          <a:pt x="3624296" y="641886"/>
                          <a:pt x="3669506" y="1038827"/>
                        </a:cubicBezTo>
                        <a:cubicBezTo>
                          <a:pt x="3672099" y="1152482"/>
                          <a:pt x="3579361" y="1242208"/>
                          <a:pt x="3461736" y="1246597"/>
                        </a:cubicBezTo>
                        <a:cubicBezTo>
                          <a:pt x="2406062" y="1281278"/>
                          <a:pt x="1178283" y="1263512"/>
                          <a:pt x="207770" y="1246597"/>
                        </a:cubicBezTo>
                        <a:cubicBezTo>
                          <a:pt x="103189" y="1248479"/>
                          <a:pt x="-14500" y="1166235"/>
                          <a:pt x="0" y="1038827"/>
                        </a:cubicBezTo>
                        <a:cubicBezTo>
                          <a:pt x="-17295" y="633309"/>
                          <a:pt x="-7724" y="368399"/>
                          <a:pt x="0" y="207770"/>
                        </a:cubicBezTo>
                        <a:close/>
                      </a:path>
                      <a:path w="3669506" h="1246597" stroke="0" extrusionOk="0">
                        <a:moveTo>
                          <a:pt x="0" y="207770"/>
                        </a:moveTo>
                        <a:cubicBezTo>
                          <a:pt x="-15373" y="87790"/>
                          <a:pt x="91216" y="10502"/>
                          <a:pt x="207770" y="0"/>
                        </a:cubicBezTo>
                        <a:cubicBezTo>
                          <a:pt x="950443" y="133862"/>
                          <a:pt x="3075712" y="-70470"/>
                          <a:pt x="3461736" y="0"/>
                        </a:cubicBezTo>
                        <a:cubicBezTo>
                          <a:pt x="3574503" y="-9924"/>
                          <a:pt x="3659188" y="111604"/>
                          <a:pt x="3669506" y="207770"/>
                        </a:cubicBezTo>
                        <a:cubicBezTo>
                          <a:pt x="3631317" y="432866"/>
                          <a:pt x="3676723" y="639919"/>
                          <a:pt x="3669506" y="1038827"/>
                        </a:cubicBezTo>
                        <a:cubicBezTo>
                          <a:pt x="3668500" y="1141617"/>
                          <a:pt x="3578053" y="1247335"/>
                          <a:pt x="3461736" y="1246597"/>
                        </a:cubicBezTo>
                        <a:cubicBezTo>
                          <a:pt x="2274740" y="1178009"/>
                          <a:pt x="1151480" y="1219349"/>
                          <a:pt x="207770" y="1246597"/>
                        </a:cubicBezTo>
                        <a:cubicBezTo>
                          <a:pt x="93059" y="1254986"/>
                          <a:pt x="13507" y="1145467"/>
                          <a:pt x="0" y="1038827"/>
                        </a:cubicBezTo>
                        <a:cubicBezTo>
                          <a:pt x="-38140" y="798717"/>
                          <a:pt x="54715" y="384149"/>
                          <a:pt x="0" y="20777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200" b="1" dirty="0">
                <a:solidFill>
                  <a:schemeClr val="accent6">
                    <a:lumMod val="50000"/>
                  </a:schemeClr>
                </a:solidFill>
                <a:latin typeface="Segoe UI" panose="020B0502040204020203" pitchFamily="34" charset="0"/>
                <a:ea typeface="Source Sans Pro" panose="020B0503030403020204" pitchFamily="34" charset="0"/>
                <a:cs typeface="Segoe UI" panose="020B0502040204020203" pitchFamily="34" charset="0"/>
              </a:rPr>
              <a:t>Monitoring Universe:</a:t>
            </a:r>
          </a:p>
          <a:p>
            <a:pPr marL="342900" indent="-342900">
              <a:spcBef>
                <a:spcPts val="600"/>
              </a:spcBef>
              <a:buFont typeface="+mj-lt"/>
              <a:buAutoNum type="arabicPeriod"/>
            </a:pPr>
            <a:r>
              <a:rPr lang="en-US" sz="1200" dirty="0">
                <a:solidFill>
                  <a:schemeClr val="accent6">
                    <a:lumMod val="50000"/>
                  </a:schemeClr>
                </a:solidFill>
                <a:latin typeface="Segoe UI" panose="020B0502040204020203" pitchFamily="34" charset="0"/>
                <a:ea typeface="Source Sans Pro"/>
                <a:cs typeface="Segoe UI" panose="020B0502040204020203" pitchFamily="34" charset="0"/>
              </a:rPr>
              <a:t>What are all the questions you could be seeking answers to?</a:t>
            </a:r>
          </a:p>
          <a:p>
            <a:pPr marL="342900" indent="-342900">
              <a:spcBef>
                <a:spcPts val="600"/>
              </a:spcBef>
              <a:buFont typeface="+mj-lt"/>
              <a:buAutoNum type="arabicPeriod"/>
            </a:pPr>
            <a:r>
              <a:rPr lang="en-US" sz="1200" dirty="0">
                <a:solidFill>
                  <a:schemeClr val="accent6">
                    <a:lumMod val="50000"/>
                  </a:schemeClr>
                </a:solidFill>
                <a:latin typeface="Segoe UI" panose="020B0502040204020203" pitchFamily="34" charset="0"/>
                <a:ea typeface="Source Sans Pro" panose="020B0503030403020204" pitchFamily="34" charset="0"/>
                <a:cs typeface="Segoe UI" panose="020B0502040204020203" pitchFamily="34" charset="0"/>
              </a:rPr>
              <a:t>Why are those questions important to you?</a:t>
            </a:r>
          </a:p>
        </p:txBody>
      </p:sp>
      <p:sp>
        <p:nvSpPr>
          <p:cNvPr id="35" name="Rectangle: Rounded Corners 34">
            <a:extLst>
              <a:ext uri="{FF2B5EF4-FFF2-40B4-BE49-F238E27FC236}">
                <a16:creationId xmlns:a16="http://schemas.microsoft.com/office/drawing/2014/main" id="{204A4C1B-54AB-E993-338D-D8CDD93C7FB5}"/>
              </a:ext>
            </a:extLst>
          </p:cNvPr>
          <p:cNvSpPr/>
          <p:nvPr/>
        </p:nvSpPr>
        <p:spPr>
          <a:xfrm>
            <a:off x="8639091" y="2889935"/>
            <a:ext cx="3084667" cy="2469486"/>
          </a:xfrm>
          <a:prstGeom prst="roundRect">
            <a:avLst/>
          </a:prstGeom>
          <a:solidFill>
            <a:schemeClr val="accent2">
              <a:lumMod val="20000"/>
              <a:lumOff val="80000"/>
            </a:schemeClr>
          </a:solidFill>
          <a:ln>
            <a:solidFill>
              <a:schemeClr val="accent2"/>
            </a:solidFill>
            <a:extLst>
              <a:ext uri="{C807C97D-BFC1-408E-A445-0C87EB9F89A2}">
                <ask:lineSketchStyleProps xmlns:ask="http://schemas.microsoft.com/office/drawing/2018/sketchyshapes" sd="1403329035">
                  <a:custGeom>
                    <a:avLst/>
                    <a:gdLst>
                      <a:gd name="connsiteX0" fmla="*/ 0 w 2972582"/>
                      <a:gd name="connsiteY0" fmla="*/ 495440 h 3184543"/>
                      <a:gd name="connsiteX1" fmla="*/ 495440 w 2972582"/>
                      <a:gd name="connsiteY1" fmla="*/ 0 h 3184543"/>
                      <a:gd name="connsiteX2" fmla="*/ 2477142 w 2972582"/>
                      <a:gd name="connsiteY2" fmla="*/ 0 h 3184543"/>
                      <a:gd name="connsiteX3" fmla="*/ 2972582 w 2972582"/>
                      <a:gd name="connsiteY3" fmla="*/ 495440 h 3184543"/>
                      <a:gd name="connsiteX4" fmla="*/ 2972582 w 2972582"/>
                      <a:gd name="connsiteY4" fmla="*/ 2689103 h 3184543"/>
                      <a:gd name="connsiteX5" fmla="*/ 2477142 w 2972582"/>
                      <a:gd name="connsiteY5" fmla="*/ 3184543 h 3184543"/>
                      <a:gd name="connsiteX6" fmla="*/ 495440 w 2972582"/>
                      <a:gd name="connsiteY6" fmla="*/ 3184543 h 3184543"/>
                      <a:gd name="connsiteX7" fmla="*/ 0 w 2972582"/>
                      <a:gd name="connsiteY7" fmla="*/ 2689103 h 3184543"/>
                      <a:gd name="connsiteX8" fmla="*/ 0 w 2972582"/>
                      <a:gd name="connsiteY8" fmla="*/ 495440 h 318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2582" h="3184543" fill="none" extrusionOk="0">
                        <a:moveTo>
                          <a:pt x="0" y="495440"/>
                        </a:moveTo>
                        <a:cubicBezTo>
                          <a:pt x="-3055" y="219579"/>
                          <a:pt x="215046" y="-26"/>
                          <a:pt x="495440" y="0"/>
                        </a:cubicBezTo>
                        <a:cubicBezTo>
                          <a:pt x="1130434" y="147637"/>
                          <a:pt x="1820935" y="-29203"/>
                          <a:pt x="2477142" y="0"/>
                        </a:cubicBezTo>
                        <a:cubicBezTo>
                          <a:pt x="2724642" y="-36515"/>
                          <a:pt x="2944900" y="251353"/>
                          <a:pt x="2972582" y="495440"/>
                        </a:cubicBezTo>
                        <a:cubicBezTo>
                          <a:pt x="2946672" y="1127754"/>
                          <a:pt x="2866397" y="2095489"/>
                          <a:pt x="2972582" y="2689103"/>
                        </a:cubicBezTo>
                        <a:cubicBezTo>
                          <a:pt x="3005988" y="2948651"/>
                          <a:pt x="2766166" y="3161049"/>
                          <a:pt x="2477142" y="3184543"/>
                        </a:cubicBezTo>
                        <a:cubicBezTo>
                          <a:pt x="1675361" y="3219224"/>
                          <a:pt x="1141887" y="3201458"/>
                          <a:pt x="495440" y="3184543"/>
                        </a:cubicBezTo>
                        <a:cubicBezTo>
                          <a:pt x="262018" y="3191985"/>
                          <a:pt x="-13549" y="2974556"/>
                          <a:pt x="0" y="2689103"/>
                        </a:cubicBezTo>
                        <a:cubicBezTo>
                          <a:pt x="-37944" y="1632095"/>
                          <a:pt x="-1345" y="1397900"/>
                          <a:pt x="0" y="495440"/>
                        </a:cubicBezTo>
                        <a:close/>
                      </a:path>
                      <a:path w="2972582" h="3184543" stroke="0" extrusionOk="0">
                        <a:moveTo>
                          <a:pt x="0" y="495440"/>
                        </a:moveTo>
                        <a:cubicBezTo>
                          <a:pt x="-44560" y="206650"/>
                          <a:pt x="217791" y="23402"/>
                          <a:pt x="495440" y="0"/>
                        </a:cubicBezTo>
                        <a:cubicBezTo>
                          <a:pt x="1196134" y="133862"/>
                          <a:pt x="1785439" y="-70470"/>
                          <a:pt x="2477142" y="0"/>
                        </a:cubicBezTo>
                        <a:cubicBezTo>
                          <a:pt x="2745695" y="-25396"/>
                          <a:pt x="2948993" y="264298"/>
                          <a:pt x="2972582" y="495440"/>
                        </a:cubicBezTo>
                        <a:cubicBezTo>
                          <a:pt x="2813274" y="1343696"/>
                          <a:pt x="2833009" y="1628787"/>
                          <a:pt x="2972582" y="2689103"/>
                        </a:cubicBezTo>
                        <a:cubicBezTo>
                          <a:pt x="2968806" y="2917827"/>
                          <a:pt x="2754206" y="3186161"/>
                          <a:pt x="2477142" y="3184543"/>
                        </a:cubicBezTo>
                        <a:cubicBezTo>
                          <a:pt x="1621391" y="3115955"/>
                          <a:pt x="1294740" y="3157295"/>
                          <a:pt x="495440" y="3184543"/>
                        </a:cubicBezTo>
                        <a:cubicBezTo>
                          <a:pt x="221971" y="3220157"/>
                          <a:pt x="38992" y="2939320"/>
                          <a:pt x="0" y="2689103"/>
                        </a:cubicBezTo>
                        <a:cubicBezTo>
                          <a:pt x="-144118" y="2019604"/>
                          <a:pt x="37630" y="1506871"/>
                          <a:pt x="0" y="49544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200" b="1" dirty="0">
                <a:solidFill>
                  <a:schemeClr val="accent2">
                    <a:lumMod val="75000"/>
                  </a:schemeClr>
                </a:solidFill>
                <a:latin typeface="Segoe UI" panose="020B0502040204020203" pitchFamily="34" charset="0"/>
                <a:ea typeface="Source Sans Pro" panose="020B0503030403020204" pitchFamily="34" charset="0"/>
                <a:cs typeface="Segoe UI" panose="020B0502040204020203" pitchFamily="34" charset="0"/>
              </a:rPr>
              <a:t>Monitoring Plan:</a:t>
            </a:r>
          </a:p>
          <a:p>
            <a:pPr marL="342900" indent="-342900">
              <a:spcBef>
                <a:spcPts val="600"/>
              </a:spcBef>
              <a:buFont typeface="+mj-lt"/>
              <a:buAutoNum type="arabicPeriod"/>
            </a:pPr>
            <a:r>
              <a:rPr lang="en-GB" sz="1200" dirty="0">
                <a:solidFill>
                  <a:schemeClr val="accent2">
                    <a:lumMod val="75000"/>
                  </a:schemeClr>
                </a:solidFill>
                <a:latin typeface="Segoe UI" panose="020B0502040204020203" pitchFamily="34" charset="0"/>
                <a:ea typeface="Source Sans Pro"/>
                <a:cs typeface="Segoe UI" panose="020B0502040204020203" pitchFamily="34" charset="0"/>
              </a:rPr>
              <a:t>Which question should you prioritise?</a:t>
            </a:r>
          </a:p>
          <a:p>
            <a:pPr marL="342900" indent="-342900">
              <a:spcBef>
                <a:spcPts val="600"/>
              </a:spcBef>
              <a:buFont typeface="+mj-lt"/>
              <a:buAutoNum type="arabicPeriod"/>
            </a:pPr>
            <a:r>
              <a:rPr lang="en-GB" sz="1200" dirty="0">
                <a:solidFill>
                  <a:schemeClr val="accent2">
                    <a:lumMod val="75000"/>
                  </a:schemeClr>
                </a:solidFill>
                <a:latin typeface="Segoe UI" panose="020B0502040204020203" pitchFamily="34" charset="0"/>
                <a:ea typeface="Source Sans Pro"/>
                <a:cs typeface="Segoe UI" panose="020B0502040204020203" pitchFamily="34" charset="0"/>
              </a:rPr>
              <a:t>What will success look like for each question?</a:t>
            </a:r>
          </a:p>
          <a:p>
            <a:pPr marL="342900" indent="-342900">
              <a:spcBef>
                <a:spcPts val="600"/>
              </a:spcBef>
              <a:buFont typeface="+mj-lt"/>
              <a:buAutoNum type="arabicPeriod"/>
            </a:pPr>
            <a:r>
              <a:rPr lang="en-GB" sz="1200" dirty="0">
                <a:solidFill>
                  <a:schemeClr val="accent2">
                    <a:lumMod val="75000"/>
                  </a:schemeClr>
                </a:solidFill>
                <a:latin typeface="Segoe UI" panose="020B0502040204020203" pitchFamily="34" charset="0"/>
                <a:ea typeface="Source Sans Pro"/>
                <a:cs typeface="Segoe UI" panose="020B0502040204020203" pitchFamily="34" charset="0"/>
              </a:rPr>
              <a:t>How will you find answers to those questions and w</a:t>
            </a:r>
            <a:r>
              <a:rPr lang="en-GB" sz="1200" dirty="0">
                <a:solidFill>
                  <a:schemeClr val="accent2">
                    <a:lumMod val="75000"/>
                  </a:schemeClr>
                </a:solidFill>
                <a:latin typeface="Segoe UI" panose="020B0502040204020203" pitchFamily="34" charset="0"/>
                <a:ea typeface="Source Sans Pro" panose="020B0503030403020204" pitchFamily="34" charset="0"/>
                <a:cs typeface="Segoe UI" panose="020B0502040204020203" pitchFamily="34" charset="0"/>
              </a:rPr>
              <a:t>ho will be responsible for finding the answers to these questions?</a:t>
            </a:r>
          </a:p>
        </p:txBody>
      </p:sp>
      <p:sp>
        <p:nvSpPr>
          <p:cNvPr id="50" name="TextBox 49">
            <a:extLst>
              <a:ext uri="{FF2B5EF4-FFF2-40B4-BE49-F238E27FC236}">
                <a16:creationId xmlns:a16="http://schemas.microsoft.com/office/drawing/2014/main" id="{10410C7F-9E54-75B1-6920-91C1135D6851}"/>
              </a:ext>
            </a:extLst>
          </p:cNvPr>
          <p:cNvSpPr txBox="1"/>
          <p:nvPr/>
        </p:nvSpPr>
        <p:spPr>
          <a:xfrm>
            <a:off x="7643523" y="3700163"/>
            <a:ext cx="14503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bg2"/>
                </a:solidFill>
                <a:effectLst/>
                <a:uFillTx/>
                <a:latin typeface="+mn-lt"/>
                <a:ea typeface="+mn-ea"/>
                <a:cs typeface="+mn-cs"/>
                <a:sym typeface="Calibri"/>
              </a:rPr>
              <a:t>?</a:t>
            </a:r>
          </a:p>
        </p:txBody>
      </p:sp>
      <p:sp>
        <p:nvSpPr>
          <p:cNvPr id="6" name="Title 1">
            <a:extLst>
              <a:ext uri="{FF2B5EF4-FFF2-40B4-BE49-F238E27FC236}">
                <a16:creationId xmlns:a16="http://schemas.microsoft.com/office/drawing/2014/main" id="{71D844FA-EC96-ADE3-247C-63859F25E068}"/>
              </a:ext>
            </a:extLst>
          </p:cNvPr>
          <p:cNvSpPr txBox="1">
            <a:spLocks/>
          </p:cNvSpPr>
          <p:nvPr/>
        </p:nvSpPr>
        <p:spPr>
          <a:xfrm>
            <a:off x="388586" y="346071"/>
            <a:ext cx="8241146" cy="489902"/>
          </a:xfrm>
          <a:prstGeom prst="rect">
            <a:avLst/>
          </a:prstGeom>
        </p:spPr>
        <p:txBody>
          <a:bodyPr/>
          <a:lstStyle>
            <a:lvl1pPr marL="0" marR="0" indent="0" algn="l" defTabSz="768094" rtl="0" latinLnBrk="0">
              <a:lnSpc>
                <a:spcPct val="90000"/>
              </a:lnSpc>
              <a:spcBef>
                <a:spcPts val="0"/>
              </a:spcBef>
              <a:spcAft>
                <a:spcPts val="0"/>
              </a:spcAft>
              <a:buClrTx/>
              <a:buSzTx/>
              <a:buFontTx/>
              <a:buNone/>
              <a:tabLst/>
              <a:defRPr sz="27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2400" dirty="0">
                <a:solidFill>
                  <a:srgbClr val="FFFFFF"/>
                </a:solidFill>
                <a:latin typeface="Greycliff CF Bold"/>
                <a:sym typeface="Greycliff CF Bold"/>
              </a:rPr>
              <a:t>HOW TO DEVELOP A MONITORING PLAN</a:t>
            </a:r>
          </a:p>
        </p:txBody>
      </p:sp>
      <p:grpSp>
        <p:nvGrpSpPr>
          <p:cNvPr id="88" name="Group 87">
            <a:extLst>
              <a:ext uri="{FF2B5EF4-FFF2-40B4-BE49-F238E27FC236}">
                <a16:creationId xmlns:a16="http://schemas.microsoft.com/office/drawing/2014/main" id="{56641364-B894-3372-C1C5-FAAF1A0C4969}"/>
              </a:ext>
            </a:extLst>
          </p:cNvPr>
          <p:cNvGrpSpPr/>
          <p:nvPr/>
        </p:nvGrpSpPr>
        <p:grpSpPr>
          <a:xfrm>
            <a:off x="520051" y="3656848"/>
            <a:ext cx="2522862" cy="935660"/>
            <a:chOff x="570992" y="2768702"/>
            <a:chExt cx="2522862" cy="935660"/>
          </a:xfrm>
        </p:grpSpPr>
        <p:sp>
          <p:nvSpPr>
            <p:cNvPr id="3" name="Rectangle: Rounded Corners 2">
              <a:extLst>
                <a:ext uri="{FF2B5EF4-FFF2-40B4-BE49-F238E27FC236}">
                  <a16:creationId xmlns:a16="http://schemas.microsoft.com/office/drawing/2014/main" id="{3214EA49-BCEA-A21E-E14F-AC4585428562}"/>
                </a:ext>
              </a:extLst>
            </p:cNvPr>
            <p:cNvSpPr/>
            <p:nvPr/>
          </p:nvSpPr>
          <p:spPr>
            <a:xfrm>
              <a:off x="570992" y="2768702"/>
              <a:ext cx="2522862" cy="935660"/>
            </a:xfrm>
            <a:prstGeom prst="roundRect">
              <a:avLst/>
            </a:prstGeom>
            <a:solidFill>
              <a:schemeClr val="accent5">
                <a:lumMod val="20000"/>
                <a:lumOff val="80000"/>
              </a:schemeClr>
            </a:solidFill>
            <a:ln>
              <a:solidFill>
                <a:schemeClr val="accent5"/>
              </a:solidFill>
              <a:extLst>
                <a:ext uri="{C807C97D-BFC1-408E-A445-0C87EB9F89A2}">
                  <ask:lineSketchStyleProps xmlns:ask="http://schemas.microsoft.com/office/drawing/2018/sketchyshapes" sd="1403329035">
                    <a:custGeom>
                      <a:avLst/>
                      <a:gdLst>
                        <a:gd name="connsiteX0" fmla="*/ 0 w 1663367"/>
                        <a:gd name="connsiteY0" fmla="*/ 87066 h 522383"/>
                        <a:gd name="connsiteX1" fmla="*/ 87066 w 1663367"/>
                        <a:gd name="connsiteY1" fmla="*/ 0 h 522383"/>
                        <a:gd name="connsiteX2" fmla="*/ 1576301 w 1663367"/>
                        <a:gd name="connsiteY2" fmla="*/ 0 h 522383"/>
                        <a:gd name="connsiteX3" fmla="*/ 1663367 w 1663367"/>
                        <a:gd name="connsiteY3" fmla="*/ 87066 h 522383"/>
                        <a:gd name="connsiteX4" fmla="*/ 1663367 w 1663367"/>
                        <a:gd name="connsiteY4" fmla="*/ 435317 h 522383"/>
                        <a:gd name="connsiteX5" fmla="*/ 1576301 w 1663367"/>
                        <a:gd name="connsiteY5" fmla="*/ 522383 h 522383"/>
                        <a:gd name="connsiteX6" fmla="*/ 87066 w 1663367"/>
                        <a:gd name="connsiteY6" fmla="*/ 522383 h 522383"/>
                        <a:gd name="connsiteX7" fmla="*/ 0 w 1663367"/>
                        <a:gd name="connsiteY7" fmla="*/ 435317 h 522383"/>
                        <a:gd name="connsiteX8" fmla="*/ 0 w 1663367"/>
                        <a:gd name="connsiteY8" fmla="*/ 87066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367" h="522383" fill="none" extrusionOk="0">
                          <a:moveTo>
                            <a:pt x="0" y="87066"/>
                          </a:moveTo>
                          <a:cubicBezTo>
                            <a:pt x="-5819" y="34720"/>
                            <a:pt x="30436" y="-32"/>
                            <a:pt x="87066" y="0"/>
                          </a:cubicBezTo>
                          <a:cubicBezTo>
                            <a:pt x="458988" y="51222"/>
                            <a:pt x="882211" y="48237"/>
                            <a:pt x="1576301" y="0"/>
                          </a:cubicBezTo>
                          <a:cubicBezTo>
                            <a:pt x="1621791" y="-3627"/>
                            <a:pt x="1662078" y="40356"/>
                            <a:pt x="1663367" y="87066"/>
                          </a:cubicBezTo>
                          <a:cubicBezTo>
                            <a:pt x="1690072" y="127149"/>
                            <a:pt x="1670484" y="273505"/>
                            <a:pt x="1663367" y="435317"/>
                          </a:cubicBezTo>
                          <a:cubicBezTo>
                            <a:pt x="1668763" y="481128"/>
                            <a:pt x="1625503" y="520679"/>
                            <a:pt x="1576301" y="522383"/>
                          </a:cubicBezTo>
                          <a:cubicBezTo>
                            <a:pt x="863236" y="600742"/>
                            <a:pt x="785285" y="561931"/>
                            <a:pt x="87066" y="522383"/>
                          </a:cubicBezTo>
                          <a:cubicBezTo>
                            <a:pt x="39793" y="522533"/>
                            <a:pt x="-4444" y="487282"/>
                            <a:pt x="0" y="435317"/>
                          </a:cubicBezTo>
                          <a:cubicBezTo>
                            <a:pt x="20230" y="350344"/>
                            <a:pt x="18091" y="199390"/>
                            <a:pt x="0" y="87066"/>
                          </a:cubicBezTo>
                          <a:close/>
                        </a:path>
                        <a:path w="1663367" h="522383" stroke="0" extrusionOk="0">
                          <a:moveTo>
                            <a:pt x="0" y="87066"/>
                          </a:moveTo>
                          <a:cubicBezTo>
                            <a:pt x="-5203" y="37210"/>
                            <a:pt x="37730" y="7271"/>
                            <a:pt x="87066" y="0"/>
                          </a:cubicBezTo>
                          <a:cubicBezTo>
                            <a:pt x="786271" y="-39380"/>
                            <a:pt x="879129" y="-12473"/>
                            <a:pt x="1576301" y="0"/>
                          </a:cubicBezTo>
                          <a:cubicBezTo>
                            <a:pt x="1623322" y="-5328"/>
                            <a:pt x="1660703" y="43779"/>
                            <a:pt x="1663367" y="87066"/>
                          </a:cubicBezTo>
                          <a:cubicBezTo>
                            <a:pt x="1668548" y="200592"/>
                            <a:pt x="1672540" y="277814"/>
                            <a:pt x="1663367" y="435317"/>
                          </a:cubicBezTo>
                          <a:cubicBezTo>
                            <a:pt x="1663238" y="481870"/>
                            <a:pt x="1632640" y="526266"/>
                            <a:pt x="1576301" y="522383"/>
                          </a:cubicBezTo>
                          <a:cubicBezTo>
                            <a:pt x="1156072" y="421028"/>
                            <a:pt x="330833" y="571105"/>
                            <a:pt x="87066" y="522383"/>
                          </a:cubicBezTo>
                          <a:cubicBezTo>
                            <a:pt x="39018" y="530875"/>
                            <a:pt x="1242" y="482657"/>
                            <a:pt x="0" y="435317"/>
                          </a:cubicBezTo>
                          <a:cubicBezTo>
                            <a:pt x="-8278" y="325799"/>
                            <a:pt x="-26464" y="256278"/>
                            <a:pt x="0" y="870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endParaRPr lang="en-GB" sz="1200" dirty="0">
                <a:solidFill>
                  <a:schemeClr val="accent5"/>
                </a:solidFill>
                <a:latin typeface="Segoe UI" panose="020B0502040204020203" pitchFamily="34" charset="0"/>
                <a:cs typeface="Segoe UI" panose="020B0502040204020203" pitchFamily="34" charset="0"/>
              </a:endParaRPr>
            </a:p>
            <a:p>
              <a:pPr marL="231775"/>
              <a:br>
                <a:rPr lang="en-GB" sz="1200" dirty="0">
                  <a:solidFill>
                    <a:schemeClr val="accent5"/>
                  </a:solidFill>
                  <a:latin typeface="Segoe UI" panose="020B0502040204020203" pitchFamily="34" charset="0"/>
                  <a:cs typeface="Segoe UI" panose="020B0502040204020203" pitchFamily="34" charset="0"/>
                </a:rPr>
              </a:br>
              <a:r>
                <a:rPr lang="en-GB" sz="1200" b="1" dirty="0">
                  <a:solidFill>
                    <a:schemeClr val="accent5"/>
                  </a:solidFill>
                  <a:latin typeface="Segoe UI" panose="020B0502040204020203" pitchFamily="34" charset="0"/>
                  <a:cs typeface="Segoe UI" panose="020B0502040204020203" pitchFamily="34" charset="0"/>
                </a:rPr>
                <a:t>Theory of Change</a:t>
              </a:r>
              <a:endParaRPr lang="en-US" sz="1200" b="1" dirty="0">
                <a:solidFill>
                  <a:schemeClr val="accent5"/>
                </a:solidFill>
                <a:latin typeface="Segoe UI" panose="020B0502040204020203" pitchFamily="34" charset="0"/>
                <a:cs typeface="Segoe UI" panose="020B0502040204020203" pitchFamily="34" charset="0"/>
              </a:endParaRPr>
            </a:p>
          </p:txBody>
        </p:sp>
        <p:pic>
          <p:nvPicPr>
            <p:cNvPr id="7" name="Graphic 6" descr="Flowchart outline">
              <a:extLst>
                <a:ext uri="{FF2B5EF4-FFF2-40B4-BE49-F238E27FC236}">
                  <a16:creationId xmlns:a16="http://schemas.microsoft.com/office/drawing/2014/main" id="{B6E32FED-D025-1686-3830-00C632EA2A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606" y="2812228"/>
              <a:ext cx="474798" cy="474798"/>
            </a:xfrm>
            <a:prstGeom prst="rect">
              <a:avLst/>
            </a:prstGeom>
          </p:spPr>
        </p:pic>
      </p:grpSp>
    </p:spTree>
    <p:extLst>
      <p:ext uri="{BB962C8B-B14F-4D97-AF65-F5344CB8AC3E}">
        <p14:creationId xmlns:p14="http://schemas.microsoft.com/office/powerpoint/2010/main" val="240085476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2D7DF684-057F-9C03-9382-2F721DDF04D7}"/>
              </a:ext>
            </a:extLst>
          </p:cNvPr>
          <p:cNvGrpSpPr/>
          <p:nvPr/>
        </p:nvGrpSpPr>
        <p:grpSpPr>
          <a:xfrm>
            <a:off x="4114029" y="3351622"/>
            <a:ext cx="1786801" cy="1647100"/>
            <a:chOff x="4832547" y="3238342"/>
            <a:chExt cx="1786801" cy="1647100"/>
          </a:xfrm>
        </p:grpSpPr>
        <p:sp>
          <p:nvSpPr>
            <p:cNvPr id="5" name="Rectangle: Rounded Corners 4">
              <a:extLst>
                <a:ext uri="{FF2B5EF4-FFF2-40B4-BE49-F238E27FC236}">
                  <a16:creationId xmlns:a16="http://schemas.microsoft.com/office/drawing/2014/main" id="{F45B1CAA-497E-E383-0CE9-3A5977430F84}"/>
                </a:ext>
              </a:extLst>
            </p:cNvPr>
            <p:cNvSpPr/>
            <p:nvPr/>
          </p:nvSpPr>
          <p:spPr>
            <a:xfrm>
              <a:off x="4832547" y="3238342"/>
              <a:ext cx="1786801" cy="1647100"/>
            </a:xfrm>
            <a:prstGeom prst="roundRect">
              <a:avLst/>
            </a:prstGeom>
            <a:ln>
              <a:extLst>
                <a:ext uri="{C807C97D-BFC1-408E-A445-0C87EB9F89A2}">
                  <ask:lineSketchStyleProps xmlns:ask="http://schemas.microsoft.com/office/drawing/2018/sketchyshapes" sd="1403329035">
                    <a:custGeom>
                      <a:avLst/>
                      <a:gdLst>
                        <a:gd name="connsiteX0" fmla="*/ 0 w 1786801"/>
                        <a:gd name="connsiteY0" fmla="*/ 87066 h 522383"/>
                        <a:gd name="connsiteX1" fmla="*/ 87066 w 1786801"/>
                        <a:gd name="connsiteY1" fmla="*/ 0 h 522383"/>
                        <a:gd name="connsiteX2" fmla="*/ 1699735 w 1786801"/>
                        <a:gd name="connsiteY2" fmla="*/ 0 h 522383"/>
                        <a:gd name="connsiteX3" fmla="*/ 1786801 w 1786801"/>
                        <a:gd name="connsiteY3" fmla="*/ 87066 h 522383"/>
                        <a:gd name="connsiteX4" fmla="*/ 1786801 w 1786801"/>
                        <a:gd name="connsiteY4" fmla="*/ 435317 h 522383"/>
                        <a:gd name="connsiteX5" fmla="*/ 1699735 w 1786801"/>
                        <a:gd name="connsiteY5" fmla="*/ 522383 h 522383"/>
                        <a:gd name="connsiteX6" fmla="*/ 87066 w 1786801"/>
                        <a:gd name="connsiteY6" fmla="*/ 522383 h 522383"/>
                        <a:gd name="connsiteX7" fmla="*/ 0 w 1786801"/>
                        <a:gd name="connsiteY7" fmla="*/ 435317 h 522383"/>
                        <a:gd name="connsiteX8" fmla="*/ 0 w 1786801"/>
                        <a:gd name="connsiteY8" fmla="*/ 87066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801" h="522383" fill="none" extrusionOk="0">
                          <a:moveTo>
                            <a:pt x="0" y="87066"/>
                          </a:moveTo>
                          <a:cubicBezTo>
                            <a:pt x="-5819" y="34720"/>
                            <a:pt x="30436" y="-32"/>
                            <a:pt x="87066" y="0"/>
                          </a:cubicBezTo>
                          <a:cubicBezTo>
                            <a:pt x="326294" y="60097"/>
                            <a:pt x="1425445" y="-85685"/>
                            <a:pt x="1699735" y="0"/>
                          </a:cubicBezTo>
                          <a:cubicBezTo>
                            <a:pt x="1745225" y="-3627"/>
                            <a:pt x="1785512" y="40356"/>
                            <a:pt x="1786801" y="87066"/>
                          </a:cubicBezTo>
                          <a:cubicBezTo>
                            <a:pt x="1813506" y="127149"/>
                            <a:pt x="1793918" y="273505"/>
                            <a:pt x="1786801" y="435317"/>
                          </a:cubicBezTo>
                          <a:cubicBezTo>
                            <a:pt x="1792197" y="481128"/>
                            <a:pt x="1748937" y="520679"/>
                            <a:pt x="1699735" y="522383"/>
                          </a:cubicBezTo>
                          <a:cubicBezTo>
                            <a:pt x="1305016" y="594321"/>
                            <a:pt x="470402" y="597193"/>
                            <a:pt x="87066" y="522383"/>
                          </a:cubicBezTo>
                          <a:cubicBezTo>
                            <a:pt x="39793" y="522533"/>
                            <a:pt x="-4444" y="487282"/>
                            <a:pt x="0" y="435317"/>
                          </a:cubicBezTo>
                          <a:cubicBezTo>
                            <a:pt x="20230" y="350344"/>
                            <a:pt x="18091" y="199390"/>
                            <a:pt x="0" y="87066"/>
                          </a:cubicBezTo>
                          <a:close/>
                        </a:path>
                        <a:path w="1786801" h="522383" stroke="0" extrusionOk="0">
                          <a:moveTo>
                            <a:pt x="0" y="87066"/>
                          </a:moveTo>
                          <a:cubicBezTo>
                            <a:pt x="-5203" y="37210"/>
                            <a:pt x="37730" y="7271"/>
                            <a:pt x="87066" y="0"/>
                          </a:cubicBezTo>
                          <a:cubicBezTo>
                            <a:pt x="714414" y="72733"/>
                            <a:pt x="1151060" y="-122077"/>
                            <a:pt x="1699735" y="0"/>
                          </a:cubicBezTo>
                          <a:cubicBezTo>
                            <a:pt x="1746756" y="-5328"/>
                            <a:pt x="1784137" y="43779"/>
                            <a:pt x="1786801" y="87066"/>
                          </a:cubicBezTo>
                          <a:cubicBezTo>
                            <a:pt x="1791982" y="200592"/>
                            <a:pt x="1795974" y="277814"/>
                            <a:pt x="1786801" y="435317"/>
                          </a:cubicBezTo>
                          <a:cubicBezTo>
                            <a:pt x="1786672" y="481870"/>
                            <a:pt x="1756074" y="526266"/>
                            <a:pt x="1699735" y="522383"/>
                          </a:cubicBezTo>
                          <a:cubicBezTo>
                            <a:pt x="1343176" y="479626"/>
                            <a:pt x="341035" y="585322"/>
                            <a:pt x="87066" y="522383"/>
                          </a:cubicBezTo>
                          <a:cubicBezTo>
                            <a:pt x="39018" y="530875"/>
                            <a:pt x="1242" y="482657"/>
                            <a:pt x="0" y="435317"/>
                          </a:cubicBezTo>
                          <a:cubicBezTo>
                            <a:pt x="-8278" y="325799"/>
                            <a:pt x="-26464" y="256278"/>
                            <a:pt x="0" y="87066"/>
                          </a:cubicBezTo>
                          <a:close/>
                        </a:path>
                      </a:pathLst>
                    </a:custGeom>
                    <ask:type>
                      <ask:lineSketchNone/>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396875"/>
              <a:endParaRPr lang="en-GB" sz="1200" b="1" dirty="0">
                <a:solidFill>
                  <a:schemeClr val="bg2">
                    <a:lumMod val="50000"/>
                  </a:schemeClr>
                </a:solidFill>
                <a:latin typeface="Segoe UI" panose="020B0502040204020203" pitchFamily="34" charset="0"/>
                <a:cs typeface="Segoe UI" panose="020B0502040204020203" pitchFamily="34" charset="0"/>
              </a:endParaRPr>
            </a:p>
            <a:p>
              <a:pPr marL="341313"/>
              <a:r>
                <a:rPr lang="en-GB" sz="1200" b="1" dirty="0">
                  <a:solidFill>
                    <a:schemeClr val="bg2">
                      <a:lumMod val="50000"/>
                    </a:schemeClr>
                  </a:solidFill>
                  <a:latin typeface="Segoe UI" panose="020B0502040204020203" pitchFamily="34" charset="0"/>
                  <a:cs typeface="Segoe UI" panose="020B0502040204020203" pitchFamily="34" charset="0"/>
                </a:rPr>
                <a:t>MEL Framework</a:t>
              </a:r>
              <a:endParaRPr lang="en-US" sz="1200" b="1" dirty="0">
                <a:solidFill>
                  <a:schemeClr val="bg2">
                    <a:lumMod val="50000"/>
                  </a:schemeClr>
                </a:solidFill>
                <a:latin typeface="Segoe UI" panose="020B0502040204020203" pitchFamily="34" charset="0"/>
                <a:cs typeface="Segoe UI" panose="020B0502040204020203" pitchFamily="34" charset="0"/>
              </a:endParaRPr>
            </a:p>
          </p:txBody>
        </p:sp>
        <p:pic>
          <p:nvPicPr>
            <p:cNvPr id="8" name="Graphic 7" descr="Table outline">
              <a:extLst>
                <a:ext uri="{FF2B5EF4-FFF2-40B4-BE49-F238E27FC236}">
                  <a16:creationId xmlns:a16="http://schemas.microsoft.com/office/drawing/2014/main" id="{A620A24C-7FE5-3EEC-EE08-29A3C0B6C2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3520" y="3323403"/>
              <a:ext cx="596329" cy="596329"/>
            </a:xfrm>
            <a:prstGeom prst="rect">
              <a:avLst/>
            </a:prstGeom>
          </p:spPr>
        </p:pic>
      </p:grpSp>
      <p:sp>
        <p:nvSpPr>
          <p:cNvPr id="10" name="Text Placeholder 9">
            <a:extLst>
              <a:ext uri="{FF2B5EF4-FFF2-40B4-BE49-F238E27FC236}">
                <a16:creationId xmlns:a16="http://schemas.microsoft.com/office/drawing/2014/main" id="{EABF6DAD-415F-C160-62A0-94818C3AA571}"/>
              </a:ext>
            </a:extLst>
          </p:cNvPr>
          <p:cNvSpPr>
            <a:spLocks noGrp="1"/>
          </p:cNvSpPr>
          <p:nvPr>
            <p:ph type="body" idx="1"/>
          </p:nvPr>
        </p:nvSpPr>
        <p:spPr>
          <a:xfrm>
            <a:off x="520051" y="1619235"/>
            <a:ext cx="5112218" cy="631374"/>
          </a:xfrm>
        </p:spPr>
        <p:txBody>
          <a:bodyPr>
            <a:noAutofit/>
          </a:bodyPr>
          <a:lstStyle/>
          <a:p>
            <a:r>
              <a:rPr lang="en-US" sz="1400" b="1" dirty="0">
                <a:solidFill>
                  <a:srgbClr val="074859"/>
                </a:solidFill>
                <a:latin typeface="Segoe UI" panose="020B0502040204020203" pitchFamily="34" charset="0"/>
                <a:cs typeface="Segoe UI" panose="020B0502040204020203" pitchFamily="34" charset="0"/>
                <a:sym typeface="Source Sans Pro"/>
              </a:rPr>
              <a:t>The starting point for developing a Monitoring </a:t>
            </a:r>
            <a:r>
              <a:rPr lang="en-US" sz="1400" b="1" dirty="0">
                <a:solidFill>
                  <a:srgbClr val="074859"/>
                </a:solidFill>
                <a:latin typeface="Segoe UI" panose="020B0502040204020203" pitchFamily="34" charset="0"/>
                <a:cs typeface="Segoe UI" panose="020B0502040204020203" pitchFamily="34" charset="0"/>
              </a:rPr>
              <a:t>P</a:t>
            </a:r>
            <a:r>
              <a:rPr lang="en-US" sz="1400" b="1" dirty="0">
                <a:solidFill>
                  <a:srgbClr val="074859"/>
                </a:solidFill>
                <a:latin typeface="Segoe UI" panose="020B0502040204020203" pitchFamily="34" charset="0"/>
                <a:cs typeface="Segoe UI" panose="020B0502040204020203" pitchFamily="34" charset="0"/>
                <a:sym typeface="Source Sans Pro"/>
              </a:rPr>
              <a:t>lan should always be your Theory of Change and Monitoring </a:t>
            </a:r>
            <a:r>
              <a:rPr lang="en-US" sz="1400" b="1" dirty="0">
                <a:solidFill>
                  <a:srgbClr val="074859"/>
                </a:solidFill>
                <a:latin typeface="Segoe UI" panose="020B0502040204020203" pitchFamily="34" charset="0"/>
                <a:cs typeface="Segoe UI" panose="020B0502040204020203" pitchFamily="34" charset="0"/>
              </a:rPr>
              <a:t>U</a:t>
            </a:r>
            <a:r>
              <a:rPr lang="en-US" sz="1400" b="1" dirty="0">
                <a:solidFill>
                  <a:srgbClr val="074859"/>
                </a:solidFill>
                <a:latin typeface="Segoe UI" panose="020B0502040204020203" pitchFamily="34" charset="0"/>
                <a:cs typeface="Segoe UI" panose="020B0502040204020203" pitchFamily="34" charset="0"/>
                <a:sym typeface="Source Sans Pro"/>
              </a:rPr>
              <a:t>niverse, as </a:t>
            </a:r>
            <a:r>
              <a:rPr lang="en-US" sz="1400" b="1" dirty="0">
                <a:solidFill>
                  <a:srgbClr val="074859"/>
                </a:solidFill>
                <a:latin typeface="Segoe UI" panose="020B0502040204020203" pitchFamily="34" charset="0"/>
                <a:cs typeface="Segoe UI" panose="020B0502040204020203" pitchFamily="34" charset="0"/>
              </a:rPr>
              <a:t>they</a:t>
            </a:r>
            <a:r>
              <a:rPr lang="en-US" sz="1400" b="1" dirty="0">
                <a:solidFill>
                  <a:srgbClr val="074859"/>
                </a:solidFill>
                <a:latin typeface="Segoe UI" panose="020B0502040204020203" pitchFamily="34" charset="0"/>
                <a:cs typeface="Segoe UI" panose="020B0502040204020203" pitchFamily="34" charset="0"/>
                <a:sym typeface="Source Sans Pro"/>
              </a:rPr>
              <a:t> represent the foundations for your MEL Framework.</a:t>
            </a:r>
            <a:endParaRPr lang="en-US" sz="1400" b="1" dirty="0">
              <a:solidFill>
                <a:srgbClr val="074859"/>
              </a:solidFill>
              <a:latin typeface="Segoe UI" panose="020B0502040204020203" pitchFamily="34" charset="0"/>
              <a:cs typeface="Segoe UI" panose="020B0502040204020203" pitchFamily="34" charset="0"/>
            </a:endParaRPr>
          </a:p>
        </p:txBody>
      </p:sp>
      <p:cxnSp>
        <p:nvCxnSpPr>
          <p:cNvPr id="13" name="Curved Connector 12">
            <a:extLst>
              <a:ext uri="{FF2B5EF4-FFF2-40B4-BE49-F238E27FC236}">
                <a16:creationId xmlns:a16="http://schemas.microsoft.com/office/drawing/2014/main" id="{ABE771BB-C7D3-C3D3-120C-5110C2BC546F}"/>
              </a:ext>
            </a:extLst>
          </p:cNvPr>
          <p:cNvCxnSpPr>
            <a:cxnSpLocks/>
            <a:stCxn id="3" idx="3"/>
            <a:endCxn id="5" idx="1"/>
          </p:cNvCxnSpPr>
          <p:nvPr/>
        </p:nvCxnSpPr>
        <p:spPr>
          <a:xfrm>
            <a:off x="3042913" y="4124678"/>
            <a:ext cx="1071116" cy="50494"/>
          </a:xfrm>
          <a:prstGeom prst="curvedConnector3">
            <a:avLst>
              <a:gd name="adj1" fmla="val 50000"/>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2E4F60E4-2320-EC43-F322-9C4D88081378}"/>
              </a:ext>
            </a:extLst>
          </p:cNvPr>
          <p:cNvSpPr txBox="1"/>
          <p:nvPr/>
        </p:nvSpPr>
        <p:spPr>
          <a:xfrm>
            <a:off x="520051" y="6144309"/>
            <a:ext cx="6806167"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i="1" dirty="0">
                <a:solidFill>
                  <a:srgbClr val="074859"/>
                </a:solidFill>
                <a:latin typeface="Segoe UI" panose="020B0502040204020203" pitchFamily="34" charset="0"/>
                <a:ea typeface="Source Sans Pro"/>
                <a:cs typeface="Segoe UI" panose="020B0502040204020203" pitchFamily="34" charset="0"/>
              </a:rPr>
              <a:t>*</a:t>
            </a:r>
            <a:r>
              <a:rPr lang="en-US" sz="1200" i="1" dirty="0">
                <a:solidFill>
                  <a:srgbClr val="074859"/>
                </a:solidFill>
                <a:latin typeface="Segoe UI" panose="020B0502040204020203" pitchFamily="34" charset="0"/>
                <a:ea typeface="+mn-lt"/>
                <a:cs typeface="Segoe UI" panose="020B0502040204020203" pitchFamily="34" charset="0"/>
              </a:rPr>
              <a:t>If you have not yet developed a theory of change or monitoring universe, we recommend that you check out the toolkit guidance on </a:t>
            </a:r>
            <a:r>
              <a:rPr lang="en-US" sz="1200" i="1" dirty="0" err="1">
                <a:solidFill>
                  <a:srgbClr val="074859"/>
                </a:solidFill>
                <a:latin typeface="Segoe UI" panose="020B0502040204020203" pitchFamily="34" charset="0"/>
                <a:ea typeface="+mn-lt"/>
                <a:cs typeface="Segoe UI" panose="020B0502040204020203" pitchFamily="34" charset="0"/>
              </a:rPr>
              <a:t>ToC</a:t>
            </a:r>
            <a:r>
              <a:rPr lang="en-US" sz="1200" i="1" dirty="0">
                <a:solidFill>
                  <a:srgbClr val="074859"/>
                </a:solidFill>
                <a:latin typeface="Segoe UI" panose="020B0502040204020203" pitchFamily="34" charset="0"/>
                <a:ea typeface="+mn-lt"/>
                <a:cs typeface="Segoe UI" panose="020B0502040204020203" pitchFamily="34" charset="0"/>
              </a:rPr>
              <a:t> Development and MEL Framework! </a:t>
            </a:r>
            <a:endParaRPr lang="en-US" sz="1200" dirty="0">
              <a:solidFill>
                <a:srgbClr val="074859"/>
              </a:solidFill>
              <a:latin typeface="Segoe UI" panose="020B0502040204020203" pitchFamily="34" charset="0"/>
              <a:ea typeface="Source Sans Pro"/>
              <a:cs typeface="Segoe UI" panose="020B0502040204020203" pitchFamily="34" charset="0"/>
            </a:endParaRPr>
          </a:p>
        </p:txBody>
      </p:sp>
      <p:sp>
        <p:nvSpPr>
          <p:cNvPr id="33" name="Rectangle: Rounded Corners 32">
            <a:extLst>
              <a:ext uri="{FF2B5EF4-FFF2-40B4-BE49-F238E27FC236}">
                <a16:creationId xmlns:a16="http://schemas.microsoft.com/office/drawing/2014/main" id="{435B6FBD-6185-1B6F-CF16-F33550AC58E6}"/>
              </a:ext>
            </a:extLst>
          </p:cNvPr>
          <p:cNvSpPr/>
          <p:nvPr/>
        </p:nvSpPr>
        <p:spPr>
          <a:xfrm>
            <a:off x="8203668" y="1890738"/>
            <a:ext cx="3084669" cy="1587564"/>
          </a:xfrm>
          <a:prstGeom prst="roundRect">
            <a:avLst/>
          </a:prstGeom>
          <a:solidFill>
            <a:schemeClr val="accent6">
              <a:lumMod val="20000"/>
              <a:lumOff val="80000"/>
            </a:schemeClr>
          </a:solidFill>
          <a:ln>
            <a:solidFill>
              <a:schemeClr val="accent6">
                <a:lumMod val="60000"/>
                <a:lumOff val="40000"/>
              </a:schemeClr>
            </a:solidFill>
            <a:extLst>
              <a:ext uri="{C807C97D-BFC1-408E-A445-0C87EB9F89A2}">
                <ask:lineSketchStyleProps xmlns:ask="http://schemas.microsoft.com/office/drawing/2018/sketchyshapes" sd="1403329035">
                  <a:custGeom>
                    <a:avLst/>
                    <a:gdLst>
                      <a:gd name="connsiteX0" fmla="*/ 0 w 3669506"/>
                      <a:gd name="connsiteY0" fmla="*/ 207770 h 1246597"/>
                      <a:gd name="connsiteX1" fmla="*/ 207770 w 3669506"/>
                      <a:gd name="connsiteY1" fmla="*/ 0 h 1246597"/>
                      <a:gd name="connsiteX2" fmla="*/ 3461736 w 3669506"/>
                      <a:gd name="connsiteY2" fmla="*/ 0 h 1246597"/>
                      <a:gd name="connsiteX3" fmla="*/ 3669506 w 3669506"/>
                      <a:gd name="connsiteY3" fmla="*/ 207770 h 1246597"/>
                      <a:gd name="connsiteX4" fmla="*/ 3669506 w 3669506"/>
                      <a:gd name="connsiteY4" fmla="*/ 1038827 h 1246597"/>
                      <a:gd name="connsiteX5" fmla="*/ 3461736 w 3669506"/>
                      <a:gd name="connsiteY5" fmla="*/ 1246597 h 1246597"/>
                      <a:gd name="connsiteX6" fmla="*/ 207770 w 3669506"/>
                      <a:gd name="connsiteY6" fmla="*/ 1246597 h 1246597"/>
                      <a:gd name="connsiteX7" fmla="*/ 0 w 3669506"/>
                      <a:gd name="connsiteY7" fmla="*/ 1038827 h 1246597"/>
                      <a:gd name="connsiteX8" fmla="*/ 0 w 3669506"/>
                      <a:gd name="connsiteY8" fmla="*/ 207770 h 124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9506" h="1246597" fill="none" extrusionOk="0">
                        <a:moveTo>
                          <a:pt x="0" y="207770"/>
                        </a:moveTo>
                        <a:cubicBezTo>
                          <a:pt x="-2077" y="91501"/>
                          <a:pt x="80401" y="-48"/>
                          <a:pt x="207770" y="0"/>
                        </a:cubicBezTo>
                        <a:cubicBezTo>
                          <a:pt x="1109662" y="147637"/>
                          <a:pt x="2479394" y="-29203"/>
                          <a:pt x="3461736" y="0"/>
                        </a:cubicBezTo>
                        <a:cubicBezTo>
                          <a:pt x="3570939" y="-7751"/>
                          <a:pt x="3656090" y="107336"/>
                          <a:pt x="3669506" y="207770"/>
                        </a:cubicBezTo>
                        <a:cubicBezTo>
                          <a:pt x="3733739" y="590533"/>
                          <a:pt x="3624296" y="641886"/>
                          <a:pt x="3669506" y="1038827"/>
                        </a:cubicBezTo>
                        <a:cubicBezTo>
                          <a:pt x="3672099" y="1152482"/>
                          <a:pt x="3579361" y="1242208"/>
                          <a:pt x="3461736" y="1246597"/>
                        </a:cubicBezTo>
                        <a:cubicBezTo>
                          <a:pt x="2406062" y="1281278"/>
                          <a:pt x="1178283" y="1263512"/>
                          <a:pt x="207770" y="1246597"/>
                        </a:cubicBezTo>
                        <a:cubicBezTo>
                          <a:pt x="103189" y="1248479"/>
                          <a:pt x="-14500" y="1166235"/>
                          <a:pt x="0" y="1038827"/>
                        </a:cubicBezTo>
                        <a:cubicBezTo>
                          <a:pt x="-17295" y="633309"/>
                          <a:pt x="-7724" y="368399"/>
                          <a:pt x="0" y="207770"/>
                        </a:cubicBezTo>
                        <a:close/>
                      </a:path>
                      <a:path w="3669506" h="1246597" stroke="0" extrusionOk="0">
                        <a:moveTo>
                          <a:pt x="0" y="207770"/>
                        </a:moveTo>
                        <a:cubicBezTo>
                          <a:pt x="-15373" y="87790"/>
                          <a:pt x="91216" y="10502"/>
                          <a:pt x="207770" y="0"/>
                        </a:cubicBezTo>
                        <a:cubicBezTo>
                          <a:pt x="950443" y="133862"/>
                          <a:pt x="3075712" y="-70470"/>
                          <a:pt x="3461736" y="0"/>
                        </a:cubicBezTo>
                        <a:cubicBezTo>
                          <a:pt x="3574503" y="-9924"/>
                          <a:pt x="3659188" y="111604"/>
                          <a:pt x="3669506" y="207770"/>
                        </a:cubicBezTo>
                        <a:cubicBezTo>
                          <a:pt x="3631317" y="432866"/>
                          <a:pt x="3676723" y="639919"/>
                          <a:pt x="3669506" y="1038827"/>
                        </a:cubicBezTo>
                        <a:cubicBezTo>
                          <a:pt x="3668500" y="1141617"/>
                          <a:pt x="3578053" y="1247335"/>
                          <a:pt x="3461736" y="1246597"/>
                        </a:cubicBezTo>
                        <a:cubicBezTo>
                          <a:pt x="2274740" y="1178009"/>
                          <a:pt x="1151480" y="1219349"/>
                          <a:pt x="207770" y="1246597"/>
                        </a:cubicBezTo>
                        <a:cubicBezTo>
                          <a:pt x="93059" y="1254986"/>
                          <a:pt x="13507" y="1145467"/>
                          <a:pt x="0" y="1038827"/>
                        </a:cubicBezTo>
                        <a:cubicBezTo>
                          <a:pt x="-38140" y="798717"/>
                          <a:pt x="54715" y="384149"/>
                          <a:pt x="0" y="20777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sz="1200" b="1" dirty="0">
                <a:solidFill>
                  <a:schemeClr val="accent6">
                    <a:lumMod val="50000"/>
                  </a:schemeClr>
                </a:solidFill>
                <a:latin typeface="Segoe UI" panose="020B0502040204020203" pitchFamily="34" charset="0"/>
                <a:ea typeface="Source Sans Pro" panose="020B0503030403020204" pitchFamily="34" charset="0"/>
                <a:cs typeface="Segoe UI" panose="020B0502040204020203" pitchFamily="34" charset="0"/>
              </a:rPr>
              <a:t>Monitoring Universe:</a:t>
            </a:r>
          </a:p>
          <a:p>
            <a:pPr marL="342900" indent="-342900">
              <a:spcBef>
                <a:spcPts val="600"/>
              </a:spcBef>
              <a:buFont typeface="+mj-lt"/>
              <a:buAutoNum type="arabicPeriod"/>
            </a:pPr>
            <a:r>
              <a:rPr lang="en-US" sz="1200" dirty="0">
                <a:solidFill>
                  <a:schemeClr val="accent6">
                    <a:lumMod val="50000"/>
                  </a:schemeClr>
                </a:solidFill>
                <a:latin typeface="Segoe UI" panose="020B0502040204020203" pitchFamily="34" charset="0"/>
                <a:ea typeface="Source Sans Pro"/>
                <a:cs typeface="Segoe UI" panose="020B0502040204020203" pitchFamily="34" charset="0"/>
              </a:rPr>
              <a:t>What are all the questions you could be seeking answers to?</a:t>
            </a:r>
          </a:p>
          <a:p>
            <a:pPr marL="342900" indent="-342900">
              <a:spcBef>
                <a:spcPts val="600"/>
              </a:spcBef>
              <a:buFont typeface="+mj-lt"/>
              <a:buAutoNum type="arabicPeriod"/>
            </a:pPr>
            <a:r>
              <a:rPr lang="en-US" sz="1200" dirty="0">
                <a:solidFill>
                  <a:schemeClr val="accent6">
                    <a:lumMod val="50000"/>
                  </a:schemeClr>
                </a:solidFill>
                <a:latin typeface="Segoe UI" panose="020B0502040204020203" pitchFamily="34" charset="0"/>
                <a:ea typeface="Source Sans Pro" panose="020B0503030403020204" pitchFamily="34" charset="0"/>
                <a:cs typeface="Segoe UI" panose="020B0502040204020203" pitchFamily="34" charset="0"/>
              </a:rPr>
              <a:t>Why are those questions important to you?</a:t>
            </a:r>
          </a:p>
        </p:txBody>
      </p:sp>
      <p:sp>
        <p:nvSpPr>
          <p:cNvPr id="35" name="Rectangle: Rounded Corners 34">
            <a:extLst>
              <a:ext uri="{FF2B5EF4-FFF2-40B4-BE49-F238E27FC236}">
                <a16:creationId xmlns:a16="http://schemas.microsoft.com/office/drawing/2014/main" id="{204A4C1B-54AB-E993-338D-D8CDD93C7FB5}"/>
              </a:ext>
            </a:extLst>
          </p:cNvPr>
          <p:cNvSpPr/>
          <p:nvPr/>
        </p:nvSpPr>
        <p:spPr>
          <a:xfrm>
            <a:off x="8203669" y="4080021"/>
            <a:ext cx="3084667" cy="2469486"/>
          </a:xfrm>
          <a:prstGeom prst="roundRect">
            <a:avLst/>
          </a:prstGeom>
          <a:solidFill>
            <a:schemeClr val="accent2">
              <a:lumMod val="20000"/>
              <a:lumOff val="80000"/>
            </a:schemeClr>
          </a:solidFill>
          <a:ln>
            <a:solidFill>
              <a:schemeClr val="accent2"/>
            </a:solidFill>
            <a:extLst>
              <a:ext uri="{C807C97D-BFC1-408E-A445-0C87EB9F89A2}">
                <ask:lineSketchStyleProps xmlns:ask="http://schemas.microsoft.com/office/drawing/2018/sketchyshapes" sd="1403329035">
                  <a:custGeom>
                    <a:avLst/>
                    <a:gdLst>
                      <a:gd name="connsiteX0" fmla="*/ 0 w 2972582"/>
                      <a:gd name="connsiteY0" fmla="*/ 495440 h 3184543"/>
                      <a:gd name="connsiteX1" fmla="*/ 495440 w 2972582"/>
                      <a:gd name="connsiteY1" fmla="*/ 0 h 3184543"/>
                      <a:gd name="connsiteX2" fmla="*/ 2477142 w 2972582"/>
                      <a:gd name="connsiteY2" fmla="*/ 0 h 3184543"/>
                      <a:gd name="connsiteX3" fmla="*/ 2972582 w 2972582"/>
                      <a:gd name="connsiteY3" fmla="*/ 495440 h 3184543"/>
                      <a:gd name="connsiteX4" fmla="*/ 2972582 w 2972582"/>
                      <a:gd name="connsiteY4" fmla="*/ 2689103 h 3184543"/>
                      <a:gd name="connsiteX5" fmla="*/ 2477142 w 2972582"/>
                      <a:gd name="connsiteY5" fmla="*/ 3184543 h 3184543"/>
                      <a:gd name="connsiteX6" fmla="*/ 495440 w 2972582"/>
                      <a:gd name="connsiteY6" fmla="*/ 3184543 h 3184543"/>
                      <a:gd name="connsiteX7" fmla="*/ 0 w 2972582"/>
                      <a:gd name="connsiteY7" fmla="*/ 2689103 h 3184543"/>
                      <a:gd name="connsiteX8" fmla="*/ 0 w 2972582"/>
                      <a:gd name="connsiteY8" fmla="*/ 495440 h 318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2582" h="3184543" fill="none" extrusionOk="0">
                        <a:moveTo>
                          <a:pt x="0" y="495440"/>
                        </a:moveTo>
                        <a:cubicBezTo>
                          <a:pt x="-3055" y="219579"/>
                          <a:pt x="215046" y="-26"/>
                          <a:pt x="495440" y="0"/>
                        </a:cubicBezTo>
                        <a:cubicBezTo>
                          <a:pt x="1130434" y="147637"/>
                          <a:pt x="1820935" y="-29203"/>
                          <a:pt x="2477142" y="0"/>
                        </a:cubicBezTo>
                        <a:cubicBezTo>
                          <a:pt x="2724642" y="-36515"/>
                          <a:pt x="2944900" y="251353"/>
                          <a:pt x="2972582" y="495440"/>
                        </a:cubicBezTo>
                        <a:cubicBezTo>
                          <a:pt x="2946672" y="1127754"/>
                          <a:pt x="2866397" y="2095489"/>
                          <a:pt x="2972582" y="2689103"/>
                        </a:cubicBezTo>
                        <a:cubicBezTo>
                          <a:pt x="3005988" y="2948651"/>
                          <a:pt x="2766166" y="3161049"/>
                          <a:pt x="2477142" y="3184543"/>
                        </a:cubicBezTo>
                        <a:cubicBezTo>
                          <a:pt x="1675361" y="3219224"/>
                          <a:pt x="1141887" y="3201458"/>
                          <a:pt x="495440" y="3184543"/>
                        </a:cubicBezTo>
                        <a:cubicBezTo>
                          <a:pt x="262018" y="3191985"/>
                          <a:pt x="-13549" y="2974556"/>
                          <a:pt x="0" y="2689103"/>
                        </a:cubicBezTo>
                        <a:cubicBezTo>
                          <a:pt x="-37944" y="1632095"/>
                          <a:pt x="-1345" y="1397900"/>
                          <a:pt x="0" y="495440"/>
                        </a:cubicBezTo>
                        <a:close/>
                      </a:path>
                      <a:path w="2972582" h="3184543" stroke="0" extrusionOk="0">
                        <a:moveTo>
                          <a:pt x="0" y="495440"/>
                        </a:moveTo>
                        <a:cubicBezTo>
                          <a:pt x="-44560" y="206650"/>
                          <a:pt x="217791" y="23402"/>
                          <a:pt x="495440" y="0"/>
                        </a:cubicBezTo>
                        <a:cubicBezTo>
                          <a:pt x="1196134" y="133862"/>
                          <a:pt x="1785439" y="-70470"/>
                          <a:pt x="2477142" y="0"/>
                        </a:cubicBezTo>
                        <a:cubicBezTo>
                          <a:pt x="2745695" y="-25396"/>
                          <a:pt x="2948993" y="264298"/>
                          <a:pt x="2972582" y="495440"/>
                        </a:cubicBezTo>
                        <a:cubicBezTo>
                          <a:pt x="2813274" y="1343696"/>
                          <a:pt x="2833009" y="1628787"/>
                          <a:pt x="2972582" y="2689103"/>
                        </a:cubicBezTo>
                        <a:cubicBezTo>
                          <a:pt x="2968806" y="2917827"/>
                          <a:pt x="2754206" y="3186161"/>
                          <a:pt x="2477142" y="3184543"/>
                        </a:cubicBezTo>
                        <a:cubicBezTo>
                          <a:pt x="1621391" y="3115955"/>
                          <a:pt x="1294740" y="3157295"/>
                          <a:pt x="495440" y="3184543"/>
                        </a:cubicBezTo>
                        <a:cubicBezTo>
                          <a:pt x="221971" y="3220157"/>
                          <a:pt x="38992" y="2939320"/>
                          <a:pt x="0" y="2689103"/>
                        </a:cubicBezTo>
                        <a:cubicBezTo>
                          <a:pt x="-144118" y="2019604"/>
                          <a:pt x="37630" y="1506871"/>
                          <a:pt x="0" y="49544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GB" sz="1200" b="1" dirty="0">
                <a:solidFill>
                  <a:schemeClr val="accent2">
                    <a:lumMod val="75000"/>
                  </a:schemeClr>
                </a:solidFill>
                <a:latin typeface="Segoe UI" panose="020B0502040204020203" pitchFamily="34" charset="0"/>
                <a:ea typeface="Source Sans Pro" panose="020B0503030403020204" pitchFamily="34" charset="0"/>
                <a:cs typeface="Segoe UI" panose="020B0502040204020203" pitchFamily="34" charset="0"/>
              </a:rPr>
              <a:t>Monitoring Plan:</a:t>
            </a:r>
          </a:p>
          <a:p>
            <a:pPr marL="342900" indent="-342900">
              <a:spcBef>
                <a:spcPts val="600"/>
              </a:spcBef>
              <a:buFont typeface="+mj-lt"/>
              <a:buAutoNum type="arabicPeriod"/>
            </a:pPr>
            <a:r>
              <a:rPr lang="en-GB" sz="1200" dirty="0">
                <a:solidFill>
                  <a:schemeClr val="accent2">
                    <a:lumMod val="75000"/>
                  </a:schemeClr>
                </a:solidFill>
                <a:latin typeface="Segoe UI" panose="020B0502040204020203" pitchFamily="34" charset="0"/>
                <a:ea typeface="Source Sans Pro"/>
                <a:cs typeface="Segoe UI" panose="020B0502040204020203" pitchFamily="34" charset="0"/>
              </a:rPr>
              <a:t>Which question should you prioritise?</a:t>
            </a:r>
          </a:p>
          <a:p>
            <a:pPr marL="342900" indent="-342900">
              <a:spcBef>
                <a:spcPts val="600"/>
              </a:spcBef>
              <a:buFont typeface="+mj-lt"/>
              <a:buAutoNum type="arabicPeriod"/>
            </a:pPr>
            <a:r>
              <a:rPr lang="en-GB" sz="1200" dirty="0">
                <a:solidFill>
                  <a:schemeClr val="accent2">
                    <a:lumMod val="75000"/>
                  </a:schemeClr>
                </a:solidFill>
                <a:latin typeface="Segoe UI" panose="020B0502040204020203" pitchFamily="34" charset="0"/>
                <a:ea typeface="Source Sans Pro"/>
                <a:cs typeface="Segoe UI" panose="020B0502040204020203" pitchFamily="34" charset="0"/>
              </a:rPr>
              <a:t>What will success look like for each question?</a:t>
            </a:r>
          </a:p>
          <a:p>
            <a:pPr marL="342900" indent="-342900">
              <a:spcBef>
                <a:spcPts val="600"/>
              </a:spcBef>
              <a:buFont typeface="+mj-lt"/>
              <a:buAutoNum type="arabicPeriod"/>
            </a:pPr>
            <a:r>
              <a:rPr lang="en-GB" sz="1200" dirty="0">
                <a:solidFill>
                  <a:schemeClr val="accent2">
                    <a:lumMod val="75000"/>
                  </a:schemeClr>
                </a:solidFill>
                <a:latin typeface="Segoe UI" panose="020B0502040204020203" pitchFamily="34" charset="0"/>
                <a:ea typeface="Source Sans Pro"/>
                <a:cs typeface="Segoe UI" panose="020B0502040204020203" pitchFamily="34" charset="0"/>
              </a:rPr>
              <a:t>How will you find answers to those questions and w</a:t>
            </a:r>
            <a:r>
              <a:rPr lang="en-GB" sz="1200" dirty="0">
                <a:solidFill>
                  <a:schemeClr val="accent2">
                    <a:lumMod val="75000"/>
                  </a:schemeClr>
                </a:solidFill>
                <a:latin typeface="Segoe UI" panose="020B0502040204020203" pitchFamily="34" charset="0"/>
                <a:ea typeface="Source Sans Pro" panose="020B0503030403020204" pitchFamily="34" charset="0"/>
                <a:cs typeface="Segoe UI" panose="020B0502040204020203" pitchFamily="34" charset="0"/>
              </a:rPr>
              <a:t>ho will be responsible for finding the answers to these questions?</a:t>
            </a:r>
          </a:p>
        </p:txBody>
      </p:sp>
      <p:cxnSp>
        <p:nvCxnSpPr>
          <p:cNvPr id="36" name="Curved Connector 35">
            <a:extLst>
              <a:ext uri="{FF2B5EF4-FFF2-40B4-BE49-F238E27FC236}">
                <a16:creationId xmlns:a16="http://schemas.microsoft.com/office/drawing/2014/main" id="{0635127A-21A8-42BE-50B2-BB4F2F0F5CD9}"/>
              </a:ext>
            </a:extLst>
          </p:cNvPr>
          <p:cNvCxnSpPr>
            <a:cxnSpLocks/>
            <a:stCxn id="5" idx="3"/>
            <a:endCxn id="35" idx="1"/>
          </p:cNvCxnSpPr>
          <p:nvPr/>
        </p:nvCxnSpPr>
        <p:spPr>
          <a:xfrm>
            <a:off x="5900830" y="4175172"/>
            <a:ext cx="2302839" cy="1139592"/>
          </a:xfrm>
          <a:prstGeom prst="curvedConnector3">
            <a:avLst>
              <a:gd name="adj1" fmla="val 50000"/>
            </a:avLst>
          </a:prstGeom>
          <a:noFill/>
          <a:ln w="12700" cap="flat">
            <a:solidFill>
              <a:schemeClr val="bg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0" name="TextBox 49">
            <a:extLst>
              <a:ext uri="{FF2B5EF4-FFF2-40B4-BE49-F238E27FC236}">
                <a16:creationId xmlns:a16="http://schemas.microsoft.com/office/drawing/2014/main" id="{10410C7F-9E54-75B1-6920-91C1135D6851}"/>
              </a:ext>
            </a:extLst>
          </p:cNvPr>
          <p:cNvSpPr txBox="1"/>
          <p:nvPr/>
        </p:nvSpPr>
        <p:spPr>
          <a:xfrm>
            <a:off x="9917952" y="3429000"/>
            <a:ext cx="145033"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bg2"/>
                </a:solidFill>
                <a:effectLst/>
                <a:uFillTx/>
                <a:latin typeface="+mn-lt"/>
                <a:ea typeface="+mn-ea"/>
                <a:cs typeface="+mn-cs"/>
                <a:sym typeface="Calibri"/>
              </a:rPr>
              <a:t>?</a:t>
            </a:r>
          </a:p>
        </p:txBody>
      </p:sp>
      <p:sp>
        <p:nvSpPr>
          <p:cNvPr id="6" name="Title 1">
            <a:extLst>
              <a:ext uri="{FF2B5EF4-FFF2-40B4-BE49-F238E27FC236}">
                <a16:creationId xmlns:a16="http://schemas.microsoft.com/office/drawing/2014/main" id="{71D844FA-EC96-ADE3-247C-63859F25E068}"/>
              </a:ext>
            </a:extLst>
          </p:cNvPr>
          <p:cNvSpPr txBox="1">
            <a:spLocks/>
          </p:cNvSpPr>
          <p:nvPr/>
        </p:nvSpPr>
        <p:spPr>
          <a:xfrm>
            <a:off x="388586" y="383649"/>
            <a:ext cx="8241146" cy="489902"/>
          </a:xfrm>
          <a:prstGeom prst="rect">
            <a:avLst/>
          </a:prstGeom>
        </p:spPr>
        <p:txBody>
          <a:bodyPr/>
          <a:lstStyle>
            <a:lvl1pPr marL="0" marR="0" indent="0" algn="l" defTabSz="768094" rtl="0" latinLnBrk="0">
              <a:lnSpc>
                <a:spcPct val="90000"/>
              </a:lnSpc>
              <a:spcBef>
                <a:spcPts val="0"/>
              </a:spcBef>
              <a:spcAft>
                <a:spcPts val="0"/>
              </a:spcAft>
              <a:buClrTx/>
              <a:buSzTx/>
              <a:buFontTx/>
              <a:buNone/>
              <a:tabLst/>
              <a:defRPr sz="27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2400" dirty="0">
                <a:solidFill>
                  <a:srgbClr val="FFFFFF"/>
                </a:solidFill>
                <a:latin typeface="Greycliff CF Bold"/>
                <a:sym typeface="Greycliff CF Bold"/>
              </a:rPr>
              <a:t>HOW TO DEVELOP A MONITORING PLAN</a:t>
            </a:r>
          </a:p>
        </p:txBody>
      </p:sp>
      <p:cxnSp>
        <p:nvCxnSpPr>
          <p:cNvPr id="9" name="Curved Connector 35">
            <a:extLst>
              <a:ext uri="{FF2B5EF4-FFF2-40B4-BE49-F238E27FC236}">
                <a16:creationId xmlns:a16="http://schemas.microsoft.com/office/drawing/2014/main" id="{8C36BC0F-CFAA-77F0-350B-BEDFC77F61D9}"/>
              </a:ext>
            </a:extLst>
          </p:cNvPr>
          <p:cNvCxnSpPr>
            <a:cxnSpLocks/>
            <a:stCxn id="5" idx="3"/>
            <a:endCxn id="33" idx="1"/>
          </p:cNvCxnSpPr>
          <p:nvPr/>
        </p:nvCxnSpPr>
        <p:spPr>
          <a:xfrm flipV="1">
            <a:off x="5900830" y="2684520"/>
            <a:ext cx="2302838" cy="1490652"/>
          </a:xfrm>
          <a:prstGeom prst="curvedConnector3">
            <a:avLst>
              <a:gd name="adj1" fmla="val 50000"/>
            </a:avLst>
          </a:prstGeom>
          <a:noFill/>
          <a:ln w="12700" cap="flat">
            <a:solidFill>
              <a:schemeClr val="bg2"/>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88" name="Group 87">
            <a:extLst>
              <a:ext uri="{FF2B5EF4-FFF2-40B4-BE49-F238E27FC236}">
                <a16:creationId xmlns:a16="http://schemas.microsoft.com/office/drawing/2014/main" id="{56641364-B894-3372-C1C5-FAAF1A0C4969}"/>
              </a:ext>
            </a:extLst>
          </p:cNvPr>
          <p:cNvGrpSpPr/>
          <p:nvPr/>
        </p:nvGrpSpPr>
        <p:grpSpPr>
          <a:xfrm>
            <a:off x="520051" y="3656848"/>
            <a:ext cx="2522862" cy="935660"/>
            <a:chOff x="570992" y="2768702"/>
            <a:chExt cx="2522862" cy="935660"/>
          </a:xfrm>
        </p:grpSpPr>
        <p:sp>
          <p:nvSpPr>
            <p:cNvPr id="3" name="Rectangle: Rounded Corners 2">
              <a:extLst>
                <a:ext uri="{FF2B5EF4-FFF2-40B4-BE49-F238E27FC236}">
                  <a16:creationId xmlns:a16="http://schemas.microsoft.com/office/drawing/2014/main" id="{3214EA49-BCEA-A21E-E14F-AC4585428562}"/>
                </a:ext>
              </a:extLst>
            </p:cNvPr>
            <p:cNvSpPr/>
            <p:nvPr/>
          </p:nvSpPr>
          <p:spPr>
            <a:xfrm>
              <a:off x="570992" y="2768702"/>
              <a:ext cx="2522862" cy="935660"/>
            </a:xfrm>
            <a:prstGeom prst="roundRect">
              <a:avLst/>
            </a:prstGeom>
            <a:solidFill>
              <a:schemeClr val="accent5">
                <a:lumMod val="20000"/>
                <a:lumOff val="80000"/>
              </a:schemeClr>
            </a:solidFill>
            <a:ln>
              <a:solidFill>
                <a:schemeClr val="accent5"/>
              </a:solidFill>
              <a:extLst>
                <a:ext uri="{C807C97D-BFC1-408E-A445-0C87EB9F89A2}">
                  <ask:lineSketchStyleProps xmlns:ask="http://schemas.microsoft.com/office/drawing/2018/sketchyshapes" sd="1403329035">
                    <a:custGeom>
                      <a:avLst/>
                      <a:gdLst>
                        <a:gd name="connsiteX0" fmla="*/ 0 w 1663367"/>
                        <a:gd name="connsiteY0" fmla="*/ 87066 h 522383"/>
                        <a:gd name="connsiteX1" fmla="*/ 87066 w 1663367"/>
                        <a:gd name="connsiteY1" fmla="*/ 0 h 522383"/>
                        <a:gd name="connsiteX2" fmla="*/ 1576301 w 1663367"/>
                        <a:gd name="connsiteY2" fmla="*/ 0 h 522383"/>
                        <a:gd name="connsiteX3" fmla="*/ 1663367 w 1663367"/>
                        <a:gd name="connsiteY3" fmla="*/ 87066 h 522383"/>
                        <a:gd name="connsiteX4" fmla="*/ 1663367 w 1663367"/>
                        <a:gd name="connsiteY4" fmla="*/ 435317 h 522383"/>
                        <a:gd name="connsiteX5" fmla="*/ 1576301 w 1663367"/>
                        <a:gd name="connsiteY5" fmla="*/ 522383 h 522383"/>
                        <a:gd name="connsiteX6" fmla="*/ 87066 w 1663367"/>
                        <a:gd name="connsiteY6" fmla="*/ 522383 h 522383"/>
                        <a:gd name="connsiteX7" fmla="*/ 0 w 1663367"/>
                        <a:gd name="connsiteY7" fmla="*/ 435317 h 522383"/>
                        <a:gd name="connsiteX8" fmla="*/ 0 w 1663367"/>
                        <a:gd name="connsiteY8" fmla="*/ 87066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3367" h="522383" fill="none" extrusionOk="0">
                          <a:moveTo>
                            <a:pt x="0" y="87066"/>
                          </a:moveTo>
                          <a:cubicBezTo>
                            <a:pt x="-5819" y="34720"/>
                            <a:pt x="30436" y="-32"/>
                            <a:pt x="87066" y="0"/>
                          </a:cubicBezTo>
                          <a:cubicBezTo>
                            <a:pt x="458988" y="51222"/>
                            <a:pt x="882211" y="48237"/>
                            <a:pt x="1576301" y="0"/>
                          </a:cubicBezTo>
                          <a:cubicBezTo>
                            <a:pt x="1621791" y="-3627"/>
                            <a:pt x="1662078" y="40356"/>
                            <a:pt x="1663367" y="87066"/>
                          </a:cubicBezTo>
                          <a:cubicBezTo>
                            <a:pt x="1690072" y="127149"/>
                            <a:pt x="1670484" y="273505"/>
                            <a:pt x="1663367" y="435317"/>
                          </a:cubicBezTo>
                          <a:cubicBezTo>
                            <a:pt x="1668763" y="481128"/>
                            <a:pt x="1625503" y="520679"/>
                            <a:pt x="1576301" y="522383"/>
                          </a:cubicBezTo>
                          <a:cubicBezTo>
                            <a:pt x="863236" y="600742"/>
                            <a:pt x="785285" y="561931"/>
                            <a:pt x="87066" y="522383"/>
                          </a:cubicBezTo>
                          <a:cubicBezTo>
                            <a:pt x="39793" y="522533"/>
                            <a:pt x="-4444" y="487282"/>
                            <a:pt x="0" y="435317"/>
                          </a:cubicBezTo>
                          <a:cubicBezTo>
                            <a:pt x="20230" y="350344"/>
                            <a:pt x="18091" y="199390"/>
                            <a:pt x="0" y="87066"/>
                          </a:cubicBezTo>
                          <a:close/>
                        </a:path>
                        <a:path w="1663367" h="522383" stroke="0" extrusionOk="0">
                          <a:moveTo>
                            <a:pt x="0" y="87066"/>
                          </a:moveTo>
                          <a:cubicBezTo>
                            <a:pt x="-5203" y="37210"/>
                            <a:pt x="37730" y="7271"/>
                            <a:pt x="87066" y="0"/>
                          </a:cubicBezTo>
                          <a:cubicBezTo>
                            <a:pt x="786271" y="-39380"/>
                            <a:pt x="879129" y="-12473"/>
                            <a:pt x="1576301" y="0"/>
                          </a:cubicBezTo>
                          <a:cubicBezTo>
                            <a:pt x="1623322" y="-5328"/>
                            <a:pt x="1660703" y="43779"/>
                            <a:pt x="1663367" y="87066"/>
                          </a:cubicBezTo>
                          <a:cubicBezTo>
                            <a:pt x="1668548" y="200592"/>
                            <a:pt x="1672540" y="277814"/>
                            <a:pt x="1663367" y="435317"/>
                          </a:cubicBezTo>
                          <a:cubicBezTo>
                            <a:pt x="1663238" y="481870"/>
                            <a:pt x="1632640" y="526266"/>
                            <a:pt x="1576301" y="522383"/>
                          </a:cubicBezTo>
                          <a:cubicBezTo>
                            <a:pt x="1156072" y="421028"/>
                            <a:pt x="330833" y="571105"/>
                            <a:pt x="87066" y="522383"/>
                          </a:cubicBezTo>
                          <a:cubicBezTo>
                            <a:pt x="39018" y="530875"/>
                            <a:pt x="1242" y="482657"/>
                            <a:pt x="0" y="435317"/>
                          </a:cubicBezTo>
                          <a:cubicBezTo>
                            <a:pt x="-8278" y="325799"/>
                            <a:pt x="-26464" y="256278"/>
                            <a:pt x="0" y="87066"/>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1775"/>
              <a:endParaRPr lang="en-GB" sz="1200" dirty="0">
                <a:solidFill>
                  <a:schemeClr val="accent5"/>
                </a:solidFill>
                <a:latin typeface="Segoe UI" panose="020B0502040204020203" pitchFamily="34" charset="0"/>
                <a:cs typeface="Segoe UI" panose="020B0502040204020203" pitchFamily="34" charset="0"/>
              </a:endParaRPr>
            </a:p>
            <a:p>
              <a:pPr marL="231775"/>
              <a:br>
                <a:rPr lang="en-GB" sz="1200" dirty="0">
                  <a:solidFill>
                    <a:schemeClr val="accent5"/>
                  </a:solidFill>
                  <a:latin typeface="Segoe UI" panose="020B0502040204020203" pitchFamily="34" charset="0"/>
                  <a:cs typeface="Segoe UI" panose="020B0502040204020203" pitchFamily="34" charset="0"/>
                </a:rPr>
              </a:br>
              <a:r>
                <a:rPr lang="en-GB" sz="1200" b="1" dirty="0">
                  <a:solidFill>
                    <a:schemeClr val="accent5"/>
                  </a:solidFill>
                  <a:latin typeface="Segoe UI" panose="020B0502040204020203" pitchFamily="34" charset="0"/>
                  <a:cs typeface="Segoe UI" panose="020B0502040204020203" pitchFamily="34" charset="0"/>
                </a:rPr>
                <a:t>Theory of Change</a:t>
              </a:r>
              <a:endParaRPr lang="en-US" sz="1200" b="1" dirty="0">
                <a:solidFill>
                  <a:schemeClr val="accent5"/>
                </a:solidFill>
                <a:latin typeface="Segoe UI" panose="020B0502040204020203" pitchFamily="34" charset="0"/>
                <a:cs typeface="Segoe UI" panose="020B0502040204020203" pitchFamily="34" charset="0"/>
              </a:endParaRPr>
            </a:p>
          </p:txBody>
        </p:sp>
        <p:pic>
          <p:nvPicPr>
            <p:cNvPr id="7" name="Graphic 6" descr="Flowchart outline">
              <a:extLst>
                <a:ext uri="{FF2B5EF4-FFF2-40B4-BE49-F238E27FC236}">
                  <a16:creationId xmlns:a16="http://schemas.microsoft.com/office/drawing/2014/main" id="{B6E32FED-D025-1686-3830-00C632EA2A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606" y="2812228"/>
              <a:ext cx="474798" cy="474798"/>
            </a:xfrm>
            <a:prstGeom prst="rect">
              <a:avLst/>
            </a:prstGeom>
          </p:spPr>
        </p:pic>
      </p:grpSp>
      <p:cxnSp>
        <p:nvCxnSpPr>
          <p:cNvPr id="103" name="Curved Connector 35">
            <a:extLst>
              <a:ext uri="{FF2B5EF4-FFF2-40B4-BE49-F238E27FC236}">
                <a16:creationId xmlns:a16="http://schemas.microsoft.com/office/drawing/2014/main" id="{6BE97E19-6B1C-6C06-A30D-6138DCAB6E38}"/>
              </a:ext>
            </a:extLst>
          </p:cNvPr>
          <p:cNvCxnSpPr>
            <a:cxnSpLocks/>
            <a:stCxn id="33" idx="2"/>
            <a:endCxn id="35" idx="0"/>
          </p:cNvCxnSpPr>
          <p:nvPr/>
        </p:nvCxnSpPr>
        <p:spPr>
          <a:xfrm rot="5400000">
            <a:off x="9445144" y="3779161"/>
            <a:ext cx="601719" cy="12700"/>
          </a:xfrm>
          <a:prstGeom prst="curvedConnector3">
            <a:avLst>
              <a:gd name="adj1" fmla="val 50000"/>
            </a:avLst>
          </a:prstGeom>
          <a:noFill/>
          <a:ln w="12700" cap="flat">
            <a:solidFill>
              <a:schemeClr val="bg2"/>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61022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6DBC8C-2836-65D9-8D6B-7AB5CEA54D83}"/>
              </a:ext>
            </a:extLst>
          </p:cNvPr>
          <p:cNvPicPr>
            <a:picLocks noChangeAspect="1"/>
          </p:cNvPicPr>
          <p:nvPr/>
        </p:nvPicPr>
        <p:blipFill>
          <a:blip r:embed="rId3"/>
          <a:stretch>
            <a:fillRect/>
          </a:stretch>
        </p:blipFill>
        <p:spPr>
          <a:xfrm>
            <a:off x="918889" y="2846352"/>
            <a:ext cx="8834682" cy="3755444"/>
          </a:xfrm>
          <a:prstGeom prst="rect">
            <a:avLst/>
          </a:prstGeom>
        </p:spPr>
      </p:pic>
      <p:sp>
        <p:nvSpPr>
          <p:cNvPr id="454" name="Title 1"/>
          <p:cNvSpPr txBox="1"/>
          <p:nvPr/>
        </p:nvSpPr>
        <p:spPr>
          <a:xfrm>
            <a:off x="384821" y="225842"/>
            <a:ext cx="8884440"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400" dirty="0"/>
              <a:t>USING THE MEL FRAMEWORK TOOL TO COMPLETE THE MONITORING PLAN</a:t>
            </a:r>
          </a:p>
        </p:txBody>
      </p:sp>
      <p:sp>
        <p:nvSpPr>
          <p:cNvPr id="4" name="TextBox 3">
            <a:extLst>
              <a:ext uri="{FF2B5EF4-FFF2-40B4-BE49-F238E27FC236}">
                <a16:creationId xmlns:a16="http://schemas.microsoft.com/office/drawing/2014/main" id="{29B85F5B-C94C-C276-42BE-06544A149DBA}"/>
              </a:ext>
            </a:extLst>
          </p:cNvPr>
          <p:cNvSpPr txBox="1"/>
          <p:nvPr/>
        </p:nvSpPr>
        <p:spPr>
          <a:xfrm>
            <a:off x="495173" y="1506396"/>
            <a:ext cx="1021458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700" b="1" dirty="0">
                <a:solidFill>
                  <a:srgbClr val="074859"/>
                </a:solidFill>
                <a:latin typeface="Segoe UI" panose="020B0502040204020203" pitchFamily="34" charset="0"/>
                <a:ea typeface="+mn-lt"/>
                <a:cs typeface="Segoe UI" panose="020B0502040204020203" pitchFamily="34" charset="0"/>
              </a:rPr>
              <a:t>Using the Monitoring Universe to Inform you Monitoring Plan </a:t>
            </a:r>
            <a:endParaRPr lang="en-GB" sz="1700" dirty="0">
              <a:latin typeface="Segoe UI" panose="020B0502040204020203" pitchFamily="34" charset="0"/>
              <a:cs typeface="Segoe UI" panose="020B0502040204020203" pitchFamily="34" charset="0"/>
            </a:endParaRPr>
          </a:p>
          <a:p>
            <a:pPr>
              <a:spcBef>
                <a:spcPts val="600"/>
              </a:spcBef>
            </a:pPr>
            <a:r>
              <a:rPr lang="en-GB" sz="1700" dirty="0">
                <a:solidFill>
                  <a:srgbClr val="074859"/>
                </a:solidFill>
                <a:latin typeface="Segoe UI" panose="020B0502040204020203" pitchFamily="34" charset="0"/>
                <a:ea typeface="+mn-lt"/>
                <a:cs typeface="Segoe UI" panose="020B0502040204020203" pitchFamily="34" charset="0"/>
              </a:rPr>
              <a:t>In completing your Monitoring Universe (third tab), use the calls in the right-hand columns under the heading “</a:t>
            </a:r>
            <a:r>
              <a:rPr lang="en-GB" sz="1700" b="1" dirty="0">
                <a:solidFill>
                  <a:srgbClr val="074859"/>
                </a:solidFill>
                <a:latin typeface="Segoe UI" panose="020B0502040204020203" pitchFamily="34" charset="0"/>
                <a:ea typeface="+mn-lt"/>
                <a:cs typeface="Segoe UI" panose="020B0502040204020203" pitchFamily="34" charset="0"/>
              </a:rPr>
              <a:t>Transition to Monitoring Plan</a:t>
            </a:r>
            <a:r>
              <a:rPr lang="en-GB" sz="1700" dirty="0">
                <a:solidFill>
                  <a:srgbClr val="074859"/>
                </a:solidFill>
                <a:latin typeface="Segoe UI" panose="020B0502040204020203" pitchFamily="34" charset="0"/>
                <a:ea typeface="+mn-lt"/>
                <a:cs typeface="Segoe UI" panose="020B0502040204020203" pitchFamily="34" charset="0"/>
              </a:rPr>
              <a:t>” to reflect on which monitoring question should be prioritised. </a:t>
            </a:r>
          </a:p>
        </p:txBody>
      </p:sp>
      <p:cxnSp>
        <p:nvCxnSpPr>
          <p:cNvPr id="6" name="Straight Arrow Connector 5">
            <a:extLst>
              <a:ext uri="{FF2B5EF4-FFF2-40B4-BE49-F238E27FC236}">
                <a16:creationId xmlns:a16="http://schemas.microsoft.com/office/drawing/2014/main" id="{98772F59-88F5-A33D-DF89-22BF72EE0FB4}"/>
              </a:ext>
            </a:extLst>
          </p:cNvPr>
          <p:cNvCxnSpPr>
            <a:cxnSpLocks/>
          </p:cNvCxnSpPr>
          <p:nvPr/>
        </p:nvCxnSpPr>
        <p:spPr>
          <a:xfrm>
            <a:off x="519494" y="2831392"/>
            <a:ext cx="4251973" cy="3395575"/>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
        <p:nvSpPr>
          <p:cNvPr id="12" name="Oval 11">
            <a:extLst>
              <a:ext uri="{FF2B5EF4-FFF2-40B4-BE49-F238E27FC236}">
                <a16:creationId xmlns:a16="http://schemas.microsoft.com/office/drawing/2014/main" id="{599CDD74-9892-D3B7-851C-7659504DA279}"/>
              </a:ext>
            </a:extLst>
          </p:cNvPr>
          <p:cNvSpPr/>
          <p:nvPr/>
        </p:nvSpPr>
        <p:spPr>
          <a:xfrm>
            <a:off x="4771467" y="2650012"/>
            <a:ext cx="4982104" cy="1432716"/>
          </a:xfrm>
          <a:prstGeom prst="ellips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268611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384821" y="230969"/>
            <a:ext cx="8608867" cy="757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400" dirty="0"/>
              <a:t>USING THE MEL FRAMEWORK TOOL TO COMPLETE THE MONITORING PLAN</a:t>
            </a:r>
          </a:p>
        </p:txBody>
      </p:sp>
      <p:sp>
        <p:nvSpPr>
          <p:cNvPr id="4" name="TextBox 3">
            <a:extLst>
              <a:ext uri="{FF2B5EF4-FFF2-40B4-BE49-F238E27FC236}">
                <a16:creationId xmlns:a16="http://schemas.microsoft.com/office/drawing/2014/main" id="{29B85F5B-C94C-C276-42BE-06544A149DBA}"/>
              </a:ext>
            </a:extLst>
          </p:cNvPr>
          <p:cNvSpPr txBox="1"/>
          <p:nvPr/>
        </p:nvSpPr>
        <p:spPr>
          <a:xfrm>
            <a:off x="495173" y="1506396"/>
            <a:ext cx="11122958" cy="15542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700" b="1">
                <a:solidFill>
                  <a:srgbClr val="074859"/>
                </a:solidFill>
                <a:latin typeface="Segoe UI" panose="020B0502040204020203" pitchFamily="34" charset="0"/>
                <a:ea typeface="+mn-lt"/>
                <a:cs typeface="Segoe UI" panose="020B0502040204020203" pitchFamily="34" charset="0"/>
              </a:rPr>
              <a:t>Monitoring </a:t>
            </a:r>
            <a:r>
              <a:rPr lang="en-GB" sz="1700" b="1" dirty="0">
                <a:solidFill>
                  <a:srgbClr val="074859"/>
                </a:solidFill>
                <a:latin typeface="Segoe UI" panose="020B0502040204020203" pitchFamily="34" charset="0"/>
                <a:ea typeface="+mn-lt"/>
                <a:cs typeface="Segoe UI" panose="020B0502040204020203" pitchFamily="34" charset="0"/>
              </a:rPr>
              <a:t>Plan</a:t>
            </a:r>
            <a:r>
              <a:rPr lang="en-GB" sz="1700" b="1">
                <a:solidFill>
                  <a:srgbClr val="074859"/>
                </a:solidFill>
                <a:latin typeface="Segoe UI" panose="020B0502040204020203" pitchFamily="34" charset="0"/>
                <a:ea typeface="+mn-lt"/>
                <a:cs typeface="Segoe UI" panose="020B0502040204020203" pitchFamily="34" charset="0"/>
              </a:rPr>
              <a:t> </a:t>
            </a:r>
            <a:endParaRPr lang="en-GB" sz="1700">
              <a:latin typeface="Segoe UI" panose="020B0502040204020203" pitchFamily="34" charset="0"/>
              <a:cs typeface="Segoe UI" panose="020B0502040204020203" pitchFamily="34" charset="0"/>
            </a:endParaRPr>
          </a:p>
          <a:p>
            <a:pPr>
              <a:spcBef>
                <a:spcPts val="600"/>
              </a:spcBef>
            </a:pPr>
            <a:r>
              <a:rPr lang="en-GB" sz="1700">
                <a:solidFill>
                  <a:srgbClr val="074859"/>
                </a:solidFill>
                <a:latin typeface="Segoe UI" panose="020B0502040204020203" pitchFamily="34" charset="0"/>
                <a:ea typeface="+mn-lt"/>
                <a:cs typeface="Segoe UI" panose="020B0502040204020203" pitchFamily="34" charset="0"/>
              </a:rPr>
              <a:t>Once you have completed the Monitoring Universe (third tab), the fourth tab in the MEL Framework tool consists of the Monitoring Plan and can also be used as a </a:t>
            </a:r>
            <a:r>
              <a:rPr lang="en-GB" sz="1700" b="1">
                <a:solidFill>
                  <a:srgbClr val="074859"/>
                </a:solidFill>
                <a:latin typeface="Segoe UI" panose="020B0502040204020203" pitchFamily="34" charset="0"/>
                <a:ea typeface="+mn-lt"/>
                <a:cs typeface="Segoe UI" panose="020B0502040204020203" pitchFamily="34" charset="0"/>
              </a:rPr>
              <a:t>database</a:t>
            </a:r>
            <a:r>
              <a:rPr lang="en-GB" sz="1700">
                <a:solidFill>
                  <a:srgbClr val="074859"/>
                </a:solidFill>
                <a:latin typeface="Segoe UI" panose="020B0502040204020203" pitchFamily="34" charset="0"/>
                <a:ea typeface="+mn-lt"/>
                <a:cs typeface="Segoe UI" panose="020B0502040204020203" pitchFamily="34" charset="0"/>
              </a:rPr>
              <a:t> for the project. </a:t>
            </a:r>
          </a:p>
          <a:p>
            <a:pPr>
              <a:spcBef>
                <a:spcPts val="600"/>
              </a:spcBef>
            </a:pPr>
            <a:r>
              <a:rPr lang="en-GB" sz="1700">
                <a:solidFill>
                  <a:srgbClr val="074859"/>
                </a:solidFill>
                <a:latin typeface="Segoe UI" panose="020B0502040204020203" pitchFamily="34" charset="0"/>
                <a:ea typeface="+mn-lt"/>
                <a:cs typeface="Segoe UI" panose="020B0502040204020203" pitchFamily="34" charset="0"/>
              </a:rPr>
              <a:t>The Monitoring Plan specifies for each </a:t>
            </a:r>
            <a:r>
              <a:rPr lang="en-GB" sz="1700" b="1">
                <a:solidFill>
                  <a:srgbClr val="074859"/>
                </a:solidFill>
                <a:latin typeface="Segoe UI" panose="020B0502040204020203" pitchFamily="34" charset="0"/>
                <a:ea typeface="+mn-lt"/>
                <a:cs typeface="Segoe UI" panose="020B0502040204020203" pitchFamily="34" charset="0"/>
              </a:rPr>
              <a:t>prioritised</a:t>
            </a:r>
            <a:r>
              <a:rPr lang="en-GB" sz="1700">
                <a:solidFill>
                  <a:srgbClr val="074859"/>
                </a:solidFill>
                <a:latin typeface="Segoe UI" panose="020B0502040204020203" pitchFamily="34" charset="0"/>
                <a:ea typeface="+mn-lt"/>
                <a:cs typeface="Segoe UI" panose="020B0502040204020203" pitchFamily="34" charset="0"/>
              </a:rPr>
              <a:t> monitoring question: the </a:t>
            </a:r>
            <a:r>
              <a:rPr lang="en-GB" sz="1700" b="1">
                <a:solidFill>
                  <a:srgbClr val="074859"/>
                </a:solidFill>
                <a:latin typeface="Segoe UI" panose="020B0502040204020203" pitchFamily="34" charset="0"/>
                <a:ea typeface="+mn-lt"/>
                <a:cs typeface="Segoe UI" panose="020B0502040204020203" pitchFamily="34" charset="0"/>
              </a:rPr>
              <a:t>rationale</a:t>
            </a:r>
            <a:r>
              <a:rPr lang="en-GB" sz="1700">
                <a:solidFill>
                  <a:srgbClr val="074859"/>
                </a:solidFill>
                <a:latin typeface="Segoe UI" panose="020B0502040204020203" pitchFamily="34" charset="0"/>
                <a:ea typeface="+mn-lt"/>
                <a:cs typeface="Segoe UI" panose="020B0502040204020203" pitchFamily="34" charset="0"/>
              </a:rPr>
              <a:t>, the </a:t>
            </a:r>
            <a:r>
              <a:rPr lang="en-GB" sz="1700" b="1">
                <a:solidFill>
                  <a:srgbClr val="074859"/>
                </a:solidFill>
                <a:latin typeface="Segoe UI" panose="020B0502040204020203" pitchFamily="34" charset="0"/>
                <a:ea typeface="+mn-lt"/>
                <a:cs typeface="Segoe UI" panose="020B0502040204020203" pitchFamily="34" charset="0"/>
              </a:rPr>
              <a:t>success criteria</a:t>
            </a:r>
            <a:r>
              <a:rPr lang="en-GB" sz="1700">
                <a:solidFill>
                  <a:srgbClr val="074859"/>
                </a:solidFill>
                <a:latin typeface="Segoe UI" panose="020B0502040204020203" pitchFamily="34" charset="0"/>
                <a:ea typeface="+mn-lt"/>
                <a:cs typeface="Segoe UI" panose="020B0502040204020203" pitchFamily="34" charset="0"/>
              </a:rPr>
              <a:t>, the </a:t>
            </a:r>
            <a:r>
              <a:rPr lang="en-GB" sz="1700" b="1">
                <a:solidFill>
                  <a:srgbClr val="074859"/>
                </a:solidFill>
                <a:latin typeface="Segoe UI" panose="020B0502040204020203" pitchFamily="34" charset="0"/>
                <a:ea typeface="+mn-lt"/>
                <a:cs typeface="Segoe UI" panose="020B0502040204020203" pitchFamily="34" charset="0"/>
              </a:rPr>
              <a:t>data sources</a:t>
            </a:r>
            <a:r>
              <a:rPr lang="en-GB" sz="1700">
                <a:solidFill>
                  <a:srgbClr val="074859"/>
                </a:solidFill>
                <a:latin typeface="Segoe UI" panose="020B0502040204020203" pitchFamily="34" charset="0"/>
                <a:ea typeface="+mn-lt"/>
                <a:cs typeface="Segoe UI" panose="020B0502040204020203" pitchFamily="34" charset="0"/>
              </a:rPr>
              <a:t>, the </a:t>
            </a:r>
            <a:r>
              <a:rPr lang="en-GB" sz="1700" b="1">
                <a:solidFill>
                  <a:srgbClr val="074859"/>
                </a:solidFill>
                <a:latin typeface="Segoe UI" panose="020B0502040204020203" pitchFamily="34" charset="0"/>
                <a:ea typeface="+mn-lt"/>
                <a:cs typeface="Segoe UI" panose="020B0502040204020203" pitchFamily="34" charset="0"/>
              </a:rPr>
              <a:t>indicators</a:t>
            </a:r>
            <a:r>
              <a:rPr lang="en-GB" sz="1700">
                <a:solidFill>
                  <a:srgbClr val="074859"/>
                </a:solidFill>
                <a:latin typeface="Segoe UI" panose="020B0502040204020203" pitchFamily="34" charset="0"/>
                <a:ea typeface="+mn-lt"/>
                <a:cs typeface="Segoe UI" panose="020B0502040204020203" pitchFamily="34" charset="0"/>
              </a:rPr>
              <a:t>, the</a:t>
            </a:r>
            <a:r>
              <a:rPr lang="en-GB" sz="1700" b="1">
                <a:solidFill>
                  <a:srgbClr val="074859"/>
                </a:solidFill>
                <a:latin typeface="Segoe UI" panose="020B0502040204020203" pitchFamily="34" charset="0"/>
                <a:ea typeface="+mn-lt"/>
                <a:cs typeface="Segoe UI" panose="020B0502040204020203" pitchFamily="34" charset="0"/>
              </a:rPr>
              <a:t> timing / frequency</a:t>
            </a:r>
            <a:r>
              <a:rPr lang="en-GB" sz="1700">
                <a:solidFill>
                  <a:srgbClr val="074859"/>
                </a:solidFill>
                <a:latin typeface="Segoe UI" panose="020B0502040204020203" pitchFamily="34" charset="0"/>
                <a:ea typeface="+mn-lt"/>
                <a:cs typeface="Segoe UI" panose="020B0502040204020203" pitchFamily="34" charset="0"/>
              </a:rPr>
              <a:t>, and the </a:t>
            </a:r>
            <a:r>
              <a:rPr lang="en-GB" sz="1700" b="1">
                <a:solidFill>
                  <a:srgbClr val="074859"/>
                </a:solidFill>
                <a:latin typeface="Segoe UI" panose="020B0502040204020203" pitchFamily="34" charset="0"/>
                <a:ea typeface="+mn-lt"/>
                <a:cs typeface="Segoe UI" panose="020B0502040204020203" pitchFamily="34" charset="0"/>
              </a:rPr>
              <a:t>owner</a:t>
            </a:r>
            <a:r>
              <a:rPr lang="en-GB" sz="1700">
                <a:solidFill>
                  <a:srgbClr val="074859"/>
                </a:solidFill>
                <a:latin typeface="Segoe UI" panose="020B0502040204020203" pitchFamily="34" charset="0"/>
                <a:ea typeface="+mn-lt"/>
                <a:cs typeface="Segoe UI" panose="020B0502040204020203" pitchFamily="34" charset="0"/>
              </a:rPr>
              <a:t>.</a:t>
            </a:r>
            <a:r>
              <a:rPr lang="en-GB" sz="1700" b="1">
                <a:solidFill>
                  <a:srgbClr val="074859"/>
                </a:solidFill>
                <a:latin typeface="Segoe UI" panose="020B0502040204020203" pitchFamily="34" charset="0"/>
                <a:ea typeface="+mn-lt"/>
                <a:cs typeface="Segoe UI" panose="020B0502040204020203" pitchFamily="34" charset="0"/>
              </a:rPr>
              <a:t> </a:t>
            </a:r>
          </a:p>
        </p:txBody>
      </p:sp>
      <p:pic>
        <p:nvPicPr>
          <p:cNvPr id="3" name="Picture 2" descr="A screenshot of a graph&#10;&#10;Description automatically generated">
            <a:extLst>
              <a:ext uri="{FF2B5EF4-FFF2-40B4-BE49-F238E27FC236}">
                <a16:creationId xmlns:a16="http://schemas.microsoft.com/office/drawing/2014/main" id="{76B4A12B-136A-F2E5-D89E-A763D2DDD058}"/>
              </a:ext>
            </a:extLst>
          </p:cNvPr>
          <p:cNvPicPr>
            <a:picLocks noChangeAspect="1"/>
          </p:cNvPicPr>
          <p:nvPr/>
        </p:nvPicPr>
        <p:blipFill>
          <a:blip r:embed="rId3"/>
          <a:stretch>
            <a:fillRect/>
          </a:stretch>
        </p:blipFill>
        <p:spPr>
          <a:xfrm>
            <a:off x="677828" y="3447437"/>
            <a:ext cx="10757647" cy="2735734"/>
          </a:xfrm>
          <a:prstGeom prst="rect">
            <a:avLst/>
          </a:prstGeom>
        </p:spPr>
      </p:pic>
      <p:cxnSp>
        <p:nvCxnSpPr>
          <p:cNvPr id="6" name="Straight Arrow Connector 5">
            <a:extLst>
              <a:ext uri="{FF2B5EF4-FFF2-40B4-BE49-F238E27FC236}">
                <a16:creationId xmlns:a16="http://schemas.microsoft.com/office/drawing/2014/main" id="{98772F59-88F5-A33D-DF89-22BF72EE0FB4}"/>
              </a:ext>
            </a:extLst>
          </p:cNvPr>
          <p:cNvCxnSpPr>
            <a:cxnSpLocks/>
          </p:cNvCxnSpPr>
          <p:nvPr/>
        </p:nvCxnSpPr>
        <p:spPr>
          <a:xfrm flipH="1">
            <a:off x="5115208" y="3060666"/>
            <a:ext cx="1728937" cy="2932728"/>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81641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2860-A10A-EFE4-B281-0D8FC4B7DA59}"/>
              </a:ext>
            </a:extLst>
          </p:cNvPr>
          <p:cNvSpPr>
            <a:spLocks noGrp="1"/>
          </p:cNvSpPr>
          <p:nvPr>
            <p:ph type="title"/>
          </p:nvPr>
        </p:nvSpPr>
        <p:spPr/>
        <p:txBody>
          <a:bodyPr>
            <a:normAutofit/>
          </a:bodyPr>
          <a:lstStyle/>
          <a:p>
            <a:r>
              <a:rPr lang="en-US" sz="4800" b="1" dirty="0">
                <a:solidFill>
                  <a:srgbClr val="074859"/>
                </a:solidFill>
                <a:latin typeface="Segoe UI" panose="020B0502040204020203" pitchFamily="34" charset="0"/>
                <a:cs typeface="Segoe UI" panose="020B0502040204020203" pitchFamily="34" charset="0"/>
              </a:rPr>
              <a:t>1. HOW TO PRIORITISE MEL QUESTIONS </a:t>
            </a:r>
          </a:p>
        </p:txBody>
      </p:sp>
    </p:spTree>
    <p:extLst>
      <p:ext uri="{BB962C8B-B14F-4D97-AF65-F5344CB8AC3E}">
        <p14:creationId xmlns:p14="http://schemas.microsoft.com/office/powerpoint/2010/main" val="218031226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1"/>
          <p:cNvSpPr txBox="1">
            <a:spLocks noGrp="1"/>
          </p:cNvSpPr>
          <p:nvPr>
            <p:ph type="title"/>
          </p:nvPr>
        </p:nvSpPr>
        <p:spPr>
          <a:xfrm>
            <a:off x="388586" y="358597"/>
            <a:ext cx="8241146" cy="489902"/>
          </a:xfrm>
          <a:prstGeom prst="rect">
            <a:avLst/>
          </a:prstGeom>
        </p:spPr>
        <p:txBody>
          <a:bodyPr>
            <a:normAutofit/>
          </a:bodyPr>
          <a:lstStyle>
            <a:lvl1pPr defTabSz="768094">
              <a:defRPr sz="2700"/>
            </a:lvl1pPr>
          </a:lstStyle>
          <a:p>
            <a:r>
              <a:rPr lang="en-GB" sz="2400" dirty="0"/>
              <a:t>1. HOW TO PRIORITISE MEL QUESTIONS</a:t>
            </a:r>
            <a:r>
              <a:rPr sz="2400" dirty="0"/>
              <a:t> </a:t>
            </a:r>
          </a:p>
        </p:txBody>
      </p:sp>
      <p:sp>
        <p:nvSpPr>
          <p:cNvPr id="5" name="TextBox 4">
            <a:extLst>
              <a:ext uri="{FF2B5EF4-FFF2-40B4-BE49-F238E27FC236}">
                <a16:creationId xmlns:a16="http://schemas.microsoft.com/office/drawing/2014/main" id="{37164802-91B6-AD0B-D0CB-246A107AA3DF}"/>
              </a:ext>
            </a:extLst>
          </p:cNvPr>
          <p:cNvSpPr txBox="1"/>
          <p:nvPr/>
        </p:nvSpPr>
        <p:spPr>
          <a:xfrm>
            <a:off x="358531" y="1544831"/>
            <a:ext cx="7749303" cy="12157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spcBef>
                <a:spcPts val="600"/>
              </a:spcBef>
            </a:pPr>
            <a:r>
              <a:rPr lang="en-GB" sz="1700" dirty="0">
                <a:solidFill>
                  <a:srgbClr val="074859"/>
                </a:solidFill>
                <a:latin typeface="Segoe UI" panose="020B0502040204020203" pitchFamily="34" charset="0"/>
                <a:ea typeface="+mn-lt"/>
                <a:cs typeface="Segoe UI" panose="020B0502040204020203" pitchFamily="34" charset="0"/>
              </a:rPr>
              <a:t>To complete the Monitoring Plan is to prioritise the monitoring questions listed in the Monitoring Universe part of the tool (see the last column of your Monitoring Universe tab) and copy them, along with their rationale, into the 2</a:t>
            </a:r>
            <a:r>
              <a:rPr lang="en-GB" sz="1700" baseline="30000" dirty="0">
                <a:solidFill>
                  <a:srgbClr val="074859"/>
                </a:solidFill>
                <a:latin typeface="Segoe UI" panose="020B0502040204020203" pitchFamily="34" charset="0"/>
                <a:ea typeface="+mn-lt"/>
                <a:cs typeface="Segoe UI" panose="020B0502040204020203" pitchFamily="34" charset="0"/>
              </a:rPr>
              <a:t>nd</a:t>
            </a:r>
            <a:r>
              <a:rPr lang="en-GB" sz="1700" dirty="0">
                <a:solidFill>
                  <a:srgbClr val="074859"/>
                </a:solidFill>
                <a:latin typeface="Segoe UI" panose="020B0502040204020203" pitchFamily="34" charset="0"/>
                <a:ea typeface="+mn-lt"/>
                <a:cs typeface="Segoe UI" panose="020B0502040204020203" pitchFamily="34" charset="0"/>
              </a:rPr>
              <a:t> and 3</a:t>
            </a:r>
            <a:r>
              <a:rPr lang="en-GB" sz="1700" baseline="30000" dirty="0">
                <a:solidFill>
                  <a:srgbClr val="074859"/>
                </a:solidFill>
                <a:latin typeface="Segoe UI" panose="020B0502040204020203" pitchFamily="34" charset="0"/>
                <a:ea typeface="+mn-lt"/>
                <a:cs typeface="Segoe UI" panose="020B0502040204020203" pitchFamily="34" charset="0"/>
              </a:rPr>
              <a:t>rd</a:t>
            </a:r>
            <a:r>
              <a:rPr lang="en-GB" sz="1700" dirty="0">
                <a:solidFill>
                  <a:srgbClr val="074859"/>
                </a:solidFill>
                <a:latin typeface="Segoe UI" panose="020B0502040204020203" pitchFamily="34" charset="0"/>
                <a:ea typeface="+mn-lt"/>
                <a:cs typeface="Segoe UI" panose="020B0502040204020203" pitchFamily="34" charset="0"/>
              </a:rPr>
              <a:t> columns of the Monitoring Plan part of the tool. </a:t>
            </a:r>
            <a:endParaRPr lang="en-GB" sz="1700" b="1" dirty="0">
              <a:solidFill>
                <a:srgbClr val="074859"/>
              </a:solidFill>
              <a:latin typeface="Segoe UI" panose="020B0502040204020203" pitchFamily="34" charset="0"/>
              <a:ea typeface="+mn-lt"/>
              <a:cs typeface="Segoe UI" panose="020B0502040204020203" pitchFamily="34" charset="0"/>
            </a:endParaRPr>
          </a:p>
        </p:txBody>
      </p:sp>
      <p:pic>
        <p:nvPicPr>
          <p:cNvPr id="8" name="Picture 7" descr="A screenshot of a graph&#10;&#10;Description automatically generated">
            <a:extLst>
              <a:ext uri="{FF2B5EF4-FFF2-40B4-BE49-F238E27FC236}">
                <a16:creationId xmlns:a16="http://schemas.microsoft.com/office/drawing/2014/main" id="{72348572-1567-25BC-BE5E-447F9A45376B}"/>
              </a:ext>
            </a:extLst>
          </p:cNvPr>
          <p:cNvPicPr>
            <a:picLocks noChangeAspect="1"/>
          </p:cNvPicPr>
          <p:nvPr/>
        </p:nvPicPr>
        <p:blipFill>
          <a:blip r:embed="rId3"/>
          <a:stretch>
            <a:fillRect/>
          </a:stretch>
        </p:blipFill>
        <p:spPr>
          <a:xfrm>
            <a:off x="388586" y="3306443"/>
            <a:ext cx="11502808" cy="2929103"/>
          </a:xfrm>
          <a:prstGeom prst="rect">
            <a:avLst/>
          </a:prstGeom>
        </p:spPr>
      </p:pic>
      <p:cxnSp>
        <p:nvCxnSpPr>
          <p:cNvPr id="9" name="Straight Arrow Connector 8">
            <a:extLst>
              <a:ext uri="{FF2B5EF4-FFF2-40B4-BE49-F238E27FC236}">
                <a16:creationId xmlns:a16="http://schemas.microsoft.com/office/drawing/2014/main" id="{BDCB7AB0-1DED-8A7F-EA30-6D1FB88B22D3}"/>
              </a:ext>
            </a:extLst>
          </p:cNvPr>
          <p:cNvCxnSpPr>
            <a:cxnSpLocks/>
          </p:cNvCxnSpPr>
          <p:nvPr/>
        </p:nvCxnSpPr>
        <p:spPr>
          <a:xfrm flipH="1">
            <a:off x="2760912" y="2760546"/>
            <a:ext cx="523080" cy="545897"/>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EFAD4F3F-C47F-D59C-2F92-80CD83925B4B}"/>
              </a:ext>
            </a:extLst>
          </p:cNvPr>
          <p:cNvCxnSpPr>
            <a:cxnSpLocks/>
          </p:cNvCxnSpPr>
          <p:nvPr/>
        </p:nvCxnSpPr>
        <p:spPr>
          <a:xfrm>
            <a:off x="3283992" y="2748816"/>
            <a:ext cx="511274" cy="602673"/>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
        <p:nvSpPr>
          <p:cNvPr id="18" name="Oval 17">
            <a:extLst>
              <a:ext uri="{FF2B5EF4-FFF2-40B4-BE49-F238E27FC236}">
                <a16:creationId xmlns:a16="http://schemas.microsoft.com/office/drawing/2014/main" id="{0CA71E8B-809A-2C0C-3BD5-E19A7A0FB7DA}"/>
              </a:ext>
            </a:extLst>
          </p:cNvPr>
          <p:cNvSpPr/>
          <p:nvPr/>
        </p:nvSpPr>
        <p:spPr>
          <a:xfrm>
            <a:off x="4616805" y="5999438"/>
            <a:ext cx="1003281" cy="236108"/>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306619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1"/>
          <p:cNvSpPr txBox="1">
            <a:spLocks noGrp="1"/>
          </p:cNvSpPr>
          <p:nvPr>
            <p:ph type="title"/>
          </p:nvPr>
        </p:nvSpPr>
        <p:spPr>
          <a:xfrm>
            <a:off x="388586" y="346071"/>
            <a:ext cx="8241146" cy="489902"/>
          </a:xfrm>
          <a:prstGeom prst="rect">
            <a:avLst/>
          </a:prstGeom>
        </p:spPr>
        <p:txBody>
          <a:bodyPr>
            <a:normAutofit/>
          </a:bodyPr>
          <a:lstStyle>
            <a:lvl1pPr defTabSz="768094">
              <a:defRPr sz="2700"/>
            </a:lvl1pPr>
          </a:lstStyle>
          <a:p>
            <a:r>
              <a:rPr lang="en-GB" sz="2400" dirty="0"/>
              <a:t>1. HOW TO PRIORITISE MEL QUESTIONS</a:t>
            </a:r>
            <a:r>
              <a:rPr sz="2400" dirty="0"/>
              <a:t> </a:t>
            </a:r>
          </a:p>
        </p:txBody>
      </p:sp>
      <p:sp>
        <p:nvSpPr>
          <p:cNvPr id="505" name="A scale readiness tool, to be used as a diagnostic."/>
          <p:cNvSpPr txBox="1">
            <a:spLocks noGrp="1"/>
          </p:cNvSpPr>
          <p:nvPr>
            <p:ph type="body" sz="quarter" idx="1"/>
          </p:nvPr>
        </p:nvSpPr>
        <p:spPr>
          <a:xfrm>
            <a:off x="469452" y="1522859"/>
            <a:ext cx="5303387" cy="934914"/>
          </a:xfrm>
          <a:prstGeom prst="rect">
            <a:avLst/>
          </a:prstGeom>
        </p:spPr>
        <p:txBody>
          <a:bodyPr lIns="45718" tIns="45718" rIns="45718" bIns="45718" anchor="t">
            <a:noAutofit/>
          </a:bodyPr>
          <a:lstStyle>
            <a:lvl1pPr algn="ctr">
              <a:lnSpc>
                <a:spcPct val="100000"/>
              </a:lnSpc>
              <a:defRPr sz="2000" b="1">
                <a:solidFill>
                  <a:srgbClr val="074859"/>
                </a:solidFill>
              </a:defRPr>
            </a:lvl1pPr>
          </a:lstStyle>
          <a:p>
            <a:pPr algn="l"/>
            <a:r>
              <a:rPr lang="en-GB" sz="1800" dirty="0"/>
              <a:t>There are several factors to consider in prioritising your MEL questions:</a:t>
            </a:r>
          </a:p>
        </p:txBody>
      </p:sp>
      <p:pic>
        <p:nvPicPr>
          <p:cNvPr id="507" name="Picture Placeholder 17" descr="Picture Placeholder 17"/>
          <p:cNvPicPr>
            <a:picLocks noChangeAspect="1"/>
          </p:cNvPicPr>
          <p:nvPr/>
        </p:nvPicPr>
        <p:blipFill>
          <a:blip r:embed="rId3"/>
          <a:srcRect l="35212" r="35212"/>
          <a:stretch>
            <a:fillRect/>
          </a:stretch>
        </p:blipFill>
        <p:spPr>
          <a:xfrm>
            <a:off x="8636104" y="1169962"/>
            <a:ext cx="3551030" cy="5688038"/>
          </a:xfrm>
          <a:prstGeom prst="rect">
            <a:avLst/>
          </a:prstGeom>
          <a:ln w="12700">
            <a:miter lim="400000"/>
          </a:ln>
        </p:spPr>
      </p:pic>
      <p:sp>
        <p:nvSpPr>
          <p:cNvPr id="4" name="Rounded Rectangular Callout 3">
            <a:extLst>
              <a:ext uri="{FF2B5EF4-FFF2-40B4-BE49-F238E27FC236}">
                <a16:creationId xmlns:a16="http://schemas.microsoft.com/office/drawing/2014/main" id="{671EE020-345C-F894-8233-4FD2A012A395}"/>
              </a:ext>
            </a:extLst>
          </p:cNvPr>
          <p:cNvSpPr/>
          <p:nvPr/>
        </p:nvSpPr>
        <p:spPr>
          <a:xfrm>
            <a:off x="5406924" y="3364277"/>
            <a:ext cx="1719513" cy="646983"/>
          </a:xfrm>
          <a:prstGeom prst="wedgeRoundRectCallout">
            <a:avLst>
              <a:gd name="adj1" fmla="val -91071"/>
              <a:gd name="adj2" fmla="val 117661"/>
              <a:gd name="adj3" fmla="val 16667"/>
            </a:avLst>
          </a:prstGeom>
          <a:solidFill>
            <a:schemeClr val="bg1"/>
          </a:solidFill>
          <a:ln w="28575" cap="flat">
            <a:solidFill>
              <a:srgbClr val="69C3CA"/>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2"/>
                </a:solidFill>
                <a:effectLst/>
                <a:uFillTx/>
                <a:latin typeface="Segoe UI" panose="020B0502040204020203" pitchFamily="34" charset="0"/>
                <a:cs typeface="Segoe UI" panose="020B0502040204020203" pitchFamily="34" charset="0"/>
                <a:sym typeface="Calibri"/>
              </a:rPr>
              <a:t>Let’s take each of these in turn…</a:t>
            </a:r>
          </a:p>
        </p:txBody>
      </p:sp>
      <p:graphicFrame>
        <p:nvGraphicFramePr>
          <p:cNvPr id="3" name="Diagram 2">
            <a:extLst>
              <a:ext uri="{FF2B5EF4-FFF2-40B4-BE49-F238E27FC236}">
                <a16:creationId xmlns:a16="http://schemas.microsoft.com/office/drawing/2014/main" id="{60A6BA47-17E5-BE2F-57B5-146445DA7F16}"/>
              </a:ext>
            </a:extLst>
          </p:cNvPr>
          <p:cNvGraphicFramePr/>
          <p:nvPr/>
        </p:nvGraphicFramePr>
        <p:xfrm>
          <a:off x="257729" y="2673403"/>
          <a:ext cx="4918887" cy="3742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566144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418AEB-6CAE-661A-FC99-CDFD124E07EE}"/>
              </a:ext>
            </a:extLst>
          </p:cNvPr>
          <p:cNvSpPr>
            <a:spLocks noGrp="1"/>
          </p:cNvSpPr>
          <p:nvPr>
            <p:ph type="body" sz="quarter" idx="21"/>
          </p:nvPr>
        </p:nvSpPr>
        <p:spPr>
          <a:xfrm>
            <a:off x="908656" y="2424513"/>
            <a:ext cx="4434358" cy="2008971"/>
          </a:xfrm>
        </p:spPr>
        <p:txBody>
          <a:bodyPr>
            <a:noAutofit/>
          </a:bodyPr>
          <a:lstStyle/>
          <a:p>
            <a:r>
              <a:rPr lang="en-US" sz="1400" b="1" dirty="0">
                <a:solidFill>
                  <a:srgbClr val="074859"/>
                </a:solidFill>
                <a:latin typeface="Segoe UI" panose="020B0502040204020203" pitchFamily="34" charset="0"/>
                <a:cs typeface="Segoe UI" panose="020B0502040204020203" pitchFamily="34" charset="0"/>
              </a:rPr>
              <a:t>Key questions to ask:</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Where are we in our scaling journey? How secure / stable is our intervention design?</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How will we use our monitoring data insights? </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Do we want to use them to fine-tune our intervention design and implementation? If so, in what way?</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Do we want to use them to determine impact? To what level of attribution?</a:t>
            </a:r>
          </a:p>
        </p:txBody>
      </p:sp>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6" y="356849"/>
            <a:ext cx="8241146" cy="489899"/>
          </a:xfrm>
        </p:spPr>
        <p:txBody>
          <a:bodyPr>
            <a:normAutofit/>
          </a:bodyPr>
          <a:lstStyle/>
          <a:p>
            <a:r>
              <a:rPr lang="en-GB" sz="2400" dirty="0"/>
              <a:t>1. HOW TO PRIORITISE MEL QUESTIONS </a:t>
            </a:r>
            <a:endParaRPr lang="en-US" sz="2400" dirty="0"/>
          </a:p>
        </p:txBody>
      </p:sp>
      <p:sp>
        <p:nvSpPr>
          <p:cNvPr id="3" name="Text Placeholder 2">
            <a:extLst>
              <a:ext uri="{FF2B5EF4-FFF2-40B4-BE49-F238E27FC236}">
                <a16:creationId xmlns:a16="http://schemas.microsoft.com/office/drawing/2014/main" id="{72B45DE5-5BDA-C0F4-DFD0-582BE90796D1}"/>
              </a:ext>
            </a:extLst>
          </p:cNvPr>
          <p:cNvSpPr>
            <a:spLocks noGrp="1"/>
          </p:cNvSpPr>
          <p:nvPr>
            <p:ph type="body" sz="quarter" idx="1"/>
          </p:nvPr>
        </p:nvSpPr>
        <p:spPr>
          <a:xfrm>
            <a:off x="406400" y="1491243"/>
            <a:ext cx="5608810" cy="655639"/>
          </a:xfrm>
        </p:spPr>
        <p:txBody>
          <a:bodyPr>
            <a:normAutofit/>
          </a:bodyPr>
          <a:lstStyle/>
          <a:p>
            <a:pPr marL="457200" indent="-457200">
              <a:buAutoNum type="arabicPeriod"/>
            </a:pPr>
            <a:r>
              <a:rPr lang="en-US" dirty="0">
                <a:solidFill>
                  <a:schemeClr val="accent2"/>
                </a:solidFill>
                <a:latin typeface="Segoe UI" panose="020B0502040204020203" pitchFamily="34" charset="0"/>
                <a:cs typeface="Segoe UI" panose="020B0502040204020203" pitchFamily="34" charset="0"/>
              </a:rPr>
              <a:t>What will support your </a:t>
            </a:r>
            <a:br>
              <a:rPr lang="en-US" dirty="0">
                <a:solidFill>
                  <a:schemeClr val="accent2"/>
                </a:solidFill>
                <a:latin typeface="Segoe UI" panose="020B0502040204020203" pitchFamily="34" charset="0"/>
                <a:cs typeface="Segoe UI" panose="020B0502040204020203" pitchFamily="34" charset="0"/>
              </a:rPr>
            </a:br>
            <a:r>
              <a:rPr lang="en-US" dirty="0">
                <a:solidFill>
                  <a:schemeClr val="accent2"/>
                </a:solidFill>
                <a:latin typeface="Segoe UI" panose="020B0502040204020203" pitchFamily="34" charset="0"/>
                <a:cs typeface="Segoe UI" panose="020B0502040204020203" pitchFamily="34" charset="0"/>
              </a:rPr>
              <a:t>strategic priorities?</a:t>
            </a:r>
          </a:p>
        </p:txBody>
      </p:sp>
      <p:sp>
        <p:nvSpPr>
          <p:cNvPr id="8" name="Text Placeholder 7">
            <a:extLst>
              <a:ext uri="{FF2B5EF4-FFF2-40B4-BE49-F238E27FC236}">
                <a16:creationId xmlns:a16="http://schemas.microsoft.com/office/drawing/2014/main" id="{E46A4B4E-D482-9257-B328-9E8DE73C3EF8}"/>
              </a:ext>
            </a:extLst>
          </p:cNvPr>
          <p:cNvSpPr>
            <a:spLocks noGrp="1"/>
          </p:cNvSpPr>
          <p:nvPr>
            <p:ph type="body" sz="quarter" idx="25"/>
          </p:nvPr>
        </p:nvSpPr>
        <p:spPr>
          <a:xfrm>
            <a:off x="6848987" y="2424514"/>
            <a:ext cx="4961130" cy="2008971"/>
          </a:xfrm>
        </p:spPr>
        <p:txBody>
          <a:bodyPr>
            <a:noAutofit/>
          </a:bodyPr>
          <a:lstStyle/>
          <a:p>
            <a:r>
              <a:rPr lang="en-US" sz="1400" b="1" dirty="0">
                <a:solidFill>
                  <a:srgbClr val="074859"/>
                </a:solidFill>
                <a:latin typeface="Segoe UI" panose="020B0502040204020203" pitchFamily="34" charset="0"/>
                <a:cs typeface="Segoe UI" panose="020B0502040204020203" pitchFamily="34" charset="0"/>
              </a:rPr>
              <a:t>Key questions to ask:</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do our current funder(s) want to know?</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might our future funder(s) want to know?</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does our Board want to know?</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do our beneficiaries / stakeholders want to know?</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level of detail do we need for reporting (e.g. in terms of disaggregation)?</a:t>
            </a:r>
          </a:p>
        </p:txBody>
      </p:sp>
      <p:sp>
        <p:nvSpPr>
          <p:cNvPr id="15" name="Rounded Rectangle 14">
            <a:extLst>
              <a:ext uri="{FF2B5EF4-FFF2-40B4-BE49-F238E27FC236}">
                <a16:creationId xmlns:a16="http://schemas.microsoft.com/office/drawing/2014/main" id="{109D3E69-83F2-F1E8-50EB-F57D435A8509}"/>
              </a:ext>
            </a:extLst>
          </p:cNvPr>
          <p:cNvSpPr/>
          <p:nvPr/>
        </p:nvSpPr>
        <p:spPr>
          <a:xfrm>
            <a:off x="392136" y="5191553"/>
            <a:ext cx="4961130" cy="1055606"/>
          </a:xfrm>
          <a:prstGeom prst="round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461963"/>
            <a:r>
              <a:rPr lang="en-US" sz="1400" dirty="0">
                <a:solidFill>
                  <a:srgbClr val="074859"/>
                </a:solidFill>
                <a:latin typeface="Segoe UI" panose="020B0502040204020203" pitchFamily="34" charset="0"/>
                <a:cs typeface="Segoe UI" panose="020B0502040204020203" pitchFamily="34" charset="0"/>
              </a:rPr>
              <a:t>Discuss these questions with your team. Based on your answers, review your list of monitoring questions (tab 3 of the tool) and flag the ones that will best help you meet your strategic objectives.</a:t>
            </a:r>
          </a:p>
        </p:txBody>
      </p:sp>
      <p:sp>
        <p:nvSpPr>
          <p:cNvPr id="18" name="Rounded Rectangle 17">
            <a:extLst>
              <a:ext uri="{FF2B5EF4-FFF2-40B4-BE49-F238E27FC236}">
                <a16:creationId xmlns:a16="http://schemas.microsoft.com/office/drawing/2014/main" id="{6E9C54BC-815B-F00E-B7E4-F42FC0CF69FD}"/>
              </a:ext>
            </a:extLst>
          </p:cNvPr>
          <p:cNvSpPr/>
          <p:nvPr/>
        </p:nvSpPr>
        <p:spPr>
          <a:xfrm>
            <a:off x="6614128" y="5072372"/>
            <a:ext cx="4961130" cy="1293969"/>
          </a:xfrm>
          <a:prstGeom prst="roundRect">
            <a:avLst/>
          </a:prstGeom>
          <a:solidFill>
            <a:schemeClr val="accent4">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461963"/>
            <a:r>
              <a:rPr lang="en-US" sz="1400" dirty="0">
                <a:solidFill>
                  <a:srgbClr val="074859"/>
                </a:solidFill>
                <a:latin typeface="Segoe UI" panose="020B0502040204020203" pitchFamily="34" charset="0"/>
                <a:cs typeface="Segoe UI" panose="020B0502040204020203" pitchFamily="34" charset="0"/>
              </a:rPr>
              <a:t>Discuss these questions with your team. Based on your answers, review your list of monitoring questions (tab 3 of the tool) and flag the ones that will best help you meet your reporting needs. Are there any overlaps with the previous step? </a:t>
            </a:r>
          </a:p>
        </p:txBody>
      </p:sp>
      <p:sp>
        <p:nvSpPr>
          <p:cNvPr id="5" name="Text Placeholder 4">
            <a:extLst>
              <a:ext uri="{FF2B5EF4-FFF2-40B4-BE49-F238E27FC236}">
                <a16:creationId xmlns:a16="http://schemas.microsoft.com/office/drawing/2014/main" id="{B83127A4-130D-127D-2691-B79B4389BF36}"/>
              </a:ext>
            </a:extLst>
          </p:cNvPr>
          <p:cNvSpPr>
            <a:spLocks noGrp="1"/>
          </p:cNvSpPr>
          <p:nvPr>
            <p:ph type="body" sz="quarter" idx="22"/>
          </p:nvPr>
        </p:nvSpPr>
        <p:spPr>
          <a:xfrm>
            <a:off x="410482" y="5481517"/>
            <a:ext cx="522689" cy="470155"/>
          </a:xfrm>
        </p:spPr>
        <p:txBody>
          <a:bodyPr>
            <a:normAutofit fontScale="92500" lnSpcReduction="10000"/>
          </a:bodyPr>
          <a:lstStyle/>
          <a:p>
            <a:pPr algn="ctr"/>
            <a:r>
              <a:rPr lang="en-US" sz="3200" dirty="0">
                <a:solidFill>
                  <a:schemeClr val="accent2"/>
                </a:solidFill>
              </a:rPr>
              <a:t>?</a:t>
            </a:r>
            <a:endParaRPr lang="en-US" dirty="0">
              <a:solidFill>
                <a:schemeClr val="accent2"/>
              </a:solidFill>
            </a:endParaRPr>
          </a:p>
        </p:txBody>
      </p:sp>
      <p:sp>
        <p:nvSpPr>
          <p:cNvPr id="11" name="Text Placeholder 4">
            <a:extLst>
              <a:ext uri="{FF2B5EF4-FFF2-40B4-BE49-F238E27FC236}">
                <a16:creationId xmlns:a16="http://schemas.microsoft.com/office/drawing/2014/main" id="{1A1ADD3B-3755-619F-323C-9DE47DA92955}"/>
              </a:ext>
            </a:extLst>
          </p:cNvPr>
          <p:cNvSpPr txBox="1">
            <a:spLocks/>
          </p:cNvSpPr>
          <p:nvPr/>
        </p:nvSpPr>
        <p:spPr>
          <a:xfrm>
            <a:off x="6647179" y="5481517"/>
            <a:ext cx="403617" cy="4701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10000"/>
          </a:bodyPr>
          <a:lstStyle>
            <a:lvl1pPr marL="0" marR="0" indent="0" algn="l" defTabSz="859536" rtl="0" latinLnBrk="0">
              <a:lnSpc>
                <a:spcPct val="90000"/>
              </a:lnSpc>
              <a:spcBef>
                <a:spcPts val="900"/>
              </a:spcBef>
              <a:spcAft>
                <a:spcPts val="0"/>
              </a:spcAft>
              <a:buClrTx/>
              <a:buSzTx/>
              <a:buFontTx/>
              <a:buNone/>
              <a:tabLst/>
              <a:defRPr sz="1504" b="1" i="0" u="none" strike="noStrike" cap="none" spc="0" baseline="0">
                <a:solidFill>
                  <a:srgbClr val="074859"/>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algn="ctr" hangingPunct="1"/>
            <a:r>
              <a:rPr lang="en-US" sz="3200" dirty="0">
                <a:solidFill>
                  <a:schemeClr val="accent4"/>
                </a:solidFill>
              </a:rPr>
              <a:t>?</a:t>
            </a:r>
            <a:endParaRPr lang="en-US" dirty="0">
              <a:solidFill>
                <a:schemeClr val="accent4"/>
              </a:solidFill>
            </a:endParaRPr>
          </a:p>
        </p:txBody>
      </p:sp>
      <p:sp>
        <p:nvSpPr>
          <p:cNvPr id="6" name="Text Placeholder 2">
            <a:extLst>
              <a:ext uri="{FF2B5EF4-FFF2-40B4-BE49-F238E27FC236}">
                <a16:creationId xmlns:a16="http://schemas.microsoft.com/office/drawing/2014/main" id="{9937B99B-02AF-D2CF-E20F-876CA258AE98}"/>
              </a:ext>
            </a:extLst>
          </p:cNvPr>
          <p:cNvSpPr txBox="1">
            <a:spLocks/>
          </p:cNvSpPr>
          <p:nvPr/>
        </p:nvSpPr>
        <p:spPr>
          <a:xfrm>
            <a:off x="6551977" y="1480225"/>
            <a:ext cx="4288622" cy="6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914400" rtl="0" latinLnBrk="0">
              <a:lnSpc>
                <a:spcPct val="90000"/>
              </a:lnSpc>
              <a:spcBef>
                <a:spcPts val="1000"/>
              </a:spcBef>
              <a:spcAft>
                <a:spcPts val="0"/>
              </a:spcAft>
              <a:buClrTx/>
              <a:buSzTx/>
              <a:buFontTx/>
              <a:buNone/>
              <a:tabLst/>
              <a:defRPr sz="2000" b="1" i="0" u="none" strike="noStrike" cap="none" spc="0" baseline="0">
                <a:solidFill>
                  <a:srgbClr val="074859"/>
                </a:solidFill>
                <a:uFillTx/>
                <a:latin typeface="Source Sans Pro"/>
                <a:ea typeface="Source Sans Pro"/>
                <a:cs typeface="Source Sans Pro"/>
                <a:sym typeface="Source Sans Pro"/>
              </a:defRPr>
            </a:lvl1pPr>
            <a:lvl2pPr marL="742950" marR="0" indent="-285750" algn="l" defTabSz="914400" rtl="0" latinLnBrk="0">
              <a:lnSpc>
                <a:spcPct val="90000"/>
              </a:lnSpc>
              <a:spcBef>
                <a:spcPts val="1000"/>
              </a:spcBef>
              <a:spcAft>
                <a:spcPts val="0"/>
              </a:spcAft>
              <a:buClrTx/>
              <a:buSzPct val="100000"/>
              <a:buFontTx/>
              <a:buChar char="•"/>
              <a:tabLst/>
              <a:defRPr sz="2000" b="1" i="0" u="none" strike="noStrike" cap="none" spc="0" baseline="0">
                <a:solidFill>
                  <a:srgbClr val="074859"/>
                </a:solidFill>
                <a:uFillTx/>
                <a:latin typeface="Source Sans Pro"/>
                <a:ea typeface="Source Sans Pro"/>
                <a:cs typeface="Source Sans Pro"/>
                <a:sym typeface="Source Sans Pro"/>
              </a:defRPr>
            </a:lvl2pPr>
            <a:lvl3pPr marL="1200150" marR="0" indent="-285750" algn="l" defTabSz="914400" rtl="0" latinLnBrk="0">
              <a:lnSpc>
                <a:spcPct val="90000"/>
              </a:lnSpc>
              <a:spcBef>
                <a:spcPts val="1000"/>
              </a:spcBef>
              <a:spcAft>
                <a:spcPts val="0"/>
              </a:spcAft>
              <a:buClrTx/>
              <a:buSzPct val="100000"/>
              <a:buFontTx/>
              <a:buChar char="•"/>
              <a:tabLst/>
              <a:defRPr sz="2000" b="1" i="0" u="none" strike="noStrike" cap="none" spc="0" baseline="0">
                <a:solidFill>
                  <a:srgbClr val="074859"/>
                </a:solidFill>
                <a:uFillTx/>
                <a:latin typeface="Source Sans Pro"/>
                <a:ea typeface="Source Sans Pro"/>
                <a:cs typeface="Source Sans Pro"/>
                <a:sym typeface="Source Sans Pro"/>
              </a:defRPr>
            </a:lvl3pPr>
            <a:lvl4pPr marL="1657350" marR="0" indent="-285750" algn="l" defTabSz="914400" rtl="0" latinLnBrk="0">
              <a:lnSpc>
                <a:spcPct val="90000"/>
              </a:lnSpc>
              <a:spcBef>
                <a:spcPts val="1000"/>
              </a:spcBef>
              <a:spcAft>
                <a:spcPts val="0"/>
              </a:spcAft>
              <a:buClrTx/>
              <a:buSzPct val="100000"/>
              <a:buFontTx/>
              <a:buChar char="•"/>
              <a:tabLst/>
              <a:defRPr sz="2000" b="1" i="0" u="none" strike="noStrike" cap="none" spc="0" baseline="0">
                <a:solidFill>
                  <a:srgbClr val="074859"/>
                </a:solidFill>
                <a:uFillTx/>
                <a:latin typeface="Source Sans Pro"/>
                <a:ea typeface="Source Sans Pro"/>
                <a:cs typeface="Source Sans Pro"/>
                <a:sym typeface="Source Sans Pro"/>
              </a:defRPr>
            </a:lvl4pPr>
            <a:lvl5pPr marL="2114550" marR="0" indent="-285750" algn="l" defTabSz="914400" rtl="0" latinLnBrk="0">
              <a:lnSpc>
                <a:spcPct val="90000"/>
              </a:lnSpc>
              <a:spcBef>
                <a:spcPts val="1000"/>
              </a:spcBef>
              <a:spcAft>
                <a:spcPts val="0"/>
              </a:spcAft>
              <a:buClrTx/>
              <a:buSzPct val="100000"/>
              <a:buFontTx/>
              <a:buChar char="•"/>
              <a:tabLst/>
              <a:defRPr sz="2000" b="1" i="0" u="none" strike="noStrike" cap="none" spc="0" baseline="0">
                <a:solidFill>
                  <a:srgbClr val="074859"/>
                </a:solidFill>
                <a:uFillTx/>
                <a:latin typeface="Source Sans Pro"/>
                <a:ea typeface="Source Sans Pro"/>
                <a:cs typeface="Source Sans Pro"/>
                <a:sym typeface="Source Sans Pro"/>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marL="285750" indent="-285750" hangingPunct="1"/>
            <a:r>
              <a:rPr lang="en-US" dirty="0">
                <a:solidFill>
                  <a:srgbClr val="FFC000"/>
                </a:solidFill>
                <a:latin typeface="Segoe UI" panose="020B0502040204020203" pitchFamily="34" charset="0"/>
                <a:cs typeface="Segoe UI" panose="020B0502040204020203" pitchFamily="34" charset="0"/>
              </a:rPr>
              <a:t>2. What will help you meet </a:t>
            </a:r>
            <a:br>
              <a:rPr lang="en-US" dirty="0">
                <a:solidFill>
                  <a:srgbClr val="FFC000"/>
                </a:solidFill>
                <a:latin typeface="Segoe UI" panose="020B0502040204020203" pitchFamily="34" charset="0"/>
                <a:cs typeface="Segoe UI" panose="020B0502040204020203" pitchFamily="34" charset="0"/>
              </a:rPr>
            </a:br>
            <a:r>
              <a:rPr lang="en-US" dirty="0">
                <a:solidFill>
                  <a:srgbClr val="FFC000"/>
                </a:solidFill>
                <a:latin typeface="Segoe UI" panose="020B0502040204020203" pitchFamily="34" charset="0"/>
                <a:cs typeface="Segoe UI" panose="020B0502040204020203" pitchFamily="34" charset="0"/>
              </a:rPr>
              <a:t>your reporting need?</a:t>
            </a:r>
          </a:p>
        </p:txBody>
      </p:sp>
    </p:spTree>
    <p:extLst>
      <p:ext uri="{BB962C8B-B14F-4D97-AF65-F5344CB8AC3E}">
        <p14:creationId xmlns:p14="http://schemas.microsoft.com/office/powerpoint/2010/main" val="16995456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itle 1"/>
          <p:cNvSpPr txBox="1">
            <a:spLocks noGrp="1"/>
          </p:cNvSpPr>
          <p:nvPr>
            <p:ph type="title"/>
          </p:nvPr>
        </p:nvSpPr>
        <p:spPr>
          <a:xfrm>
            <a:off x="406400" y="320369"/>
            <a:ext cx="8241146" cy="489902"/>
          </a:xfrm>
          <a:prstGeom prst="rect">
            <a:avLst/>
          </a:prstGeom>
        </p:spPr>
        <p:txBody>
          <a:bodyPr/>
          <a:lstStyle>
            <a:lvl1pPr defTabSz="768094">
              <a:defRPr sz="2700"/>
            </a:lvl1pPr>
          </a:lstStyle>
          <a:p>
            <a:r>
              <a:rPr lang="en-GB" dirty="0"/>
              <a:t>WHAT IS </a:t>
            </a:r>
            <a:r>
              <a:rPr dirty="0"/>
              <a:t>IT?</a:t>
            </a:r>
          </a:p>
        </p:txBody>
      </p:sp>
      <p:sp>
        <p:nvSpPr>
          <p:cNvPr id="499" name="A scale readiness tool, to be used as a diagnostic."/>
          <p:cNvSpPr txBox="1">
            <a:spLocks noGrp="1"/>
          </p:cNvSpPr>
          <p:nvPr>
            <p:ph type="body" sz="quarter" idx="1"/>
          </p:nvPr>
        </p:nvSpPr>
        <p:spPr>
          <a:xfrm>
            <a:off x="5691699" y="1691035"/>
            <a:ext cx="5594025" cy="4696925"/>
          </a:xfrm>
          <a:prstGeom prst="rect">
            <a:avLst/>
          </a:prstGeom>
        </p:spPr>
        <p:txBody>
          <a:bodyPr lIns="45718" tIns="45718" rIns="45718" bIns="45718" anchor="t">
            <a:noAutofit/>
          </a:bodyPr>
          <a:lstStyle>
            <a:lvl1pPr algn="r">
              <a:lnSpc>
                <a:spcPct val="100000"/>
              </a:lnSpc>
              <a:defRPr sz="2300" b="1">
                <a:solidFill>
                  <a:srgbClr val="074859"/>
                </a:solidFill>
              </a:defRPr>
            </a:lvl1pPr>
          </a:lstStyle>
          <a:p>
            <a:pPr algn="just">
              <a:spcAft>
                <a:spcPts val="1200"/>
              </a:spcAft>
            </a:pPr>
            <a:r>
              <a:rPr lang="en-US" sz="1600" dirty="0">
                <a:latin typeface="Segoe UI" panose="020B0502040204020203" pitchFamily="34" charset="0"/>
                <a:cs typeface="Segoe UI" panose="020B0502040204020203" pitchFamily="34" charset="0"/>
              </a:rPr>
              <a:t>A MEL Framework is a systematic approach to tracking a project's progress (Monitoring), understand its impact (Evaluation), and use those insights to improve your implementation and future initiatives (Learning).</a:t>
            </a:r>
          </a:p>
          <a:p>
            <a:pPr algn="just">
              <a:spcBef>
                <a:spcPts val="600"/>
              </a:spcBef>
            </a:pPr>
            <a:r>
              <a:rPr lang="en-US" sz="1600" dirty="0">
                <a:latin typeface="Segoe UI" panose="020B0502040204020203" pitchFamily="34" charset="0"/>
                <a:cs typeface="Segoe UI" panose="020B0502040204020203" pitchFamily="34" charset="0"/>
              </a:rPr>
              <a:t>1. Monitoring:</a:t>
            </a:r>
          </a:p>
          <a:p>
            <a:pPr algn="just">
              <a:spcBef>
                <a:spcPts val="600"/>
              </a:spcBef>
            </a:pPr>
            <a:r>
              <a:rPr lang="en-US" sz="1600" b="0" dirty="0">
                <a:latin typeface="Segoe UI" panose="020B0502040204020203" pitchFamily="34" charset="0"/>
                <a:cs typeface="Segoe UI" panose="020B0502040204020203" pitchFamily="34" charset="0"/>
              </a:rPr>
              <a:t>Monitoring is keeping a regular check on the project to make sure everything is going as planned and why.</a:t>
            </a:r>
          </a:p>
          <a:p>
            <a:pPr algn="just">
              <a:spcBef>
                <a:spcPts val="600"/>
              </a:spcBef>
            </a:pPr>
            <a:r>
              <a:rPr lang="en-US" sz="1600" dirty="0">
                <a:latin typeface="Segoe UI" panose="020B0502040204020203" pitchFamily="34" charset="0"/>
                <a:cs typeface="Segoe UI" panose="020B0502040204020203" pitchFamily="34" charset="0"/>
              </a:rPr>
              <a:t>2. Evaluation:</a:t>
            </a:r>
          </a:p>
          <a:p>
            <a:pPr algn="just">
              <a:spcBef>
                <a:spcPts val="600"/>
              </a:spcBef>
            </a:pPr>
            <a:r>
              <a:rPr lang="en-US" sz="1600" b="0" dirty="0">
                <a:latin typeface="Segoe UI" panose="020B0502040204020203" pitchFamily="34" charset="0"/>
                <a:cs typeface="Segoe UI" panose="020B0502040204020203" pitchFamily="34" charset="0"/>
              </a:rPr>
              <a:t>Evaluation is looking at how well the project is doing at certain milestones, or how it did after it has finished.</a:t>
            </a:r>
          </a:p>
          <a:p>
            <a:pPr algn="just">
              <a:spcBef>
                <a:spcPts val="600"/>
              </a:spcBef>
            </a:pPr>
            <a:r>
              <a:rPr lang="en-US" sz="1600" dirty="0">
                <a:latin typeface="Segoe UI" panose="020B0502040204020203" pitchFamily="34" charset="0"/>
                <a:cs typeface="Segoe UI" panose="020B0502040204020203" pitchFamily="34" charset="0"/>
              </a:rPr>
              <a:t>3. Learning:</a:t>
            </a:r>
          </a:p>
          <a:p>
            <a:pPr algn="just">
              <a:spcBef>
                <a:spcPts val="600"/>
              </a:spcBef>
            </a:pPr>
            <a:r>
              <a:rPr lang="en-US" sz="1600" b="0" dirty="0">
                <a:latin typeface="Segoe UI" panose="020B0502040204020203" pitchFamily="34" charset="0"/>
                <a:cs typeface="Segoe UI" panose="020B0502040204020203" pitchFamily="34" charset="0"/>
              </a:rPr>
              <a:t>Learning means using information from monitoring and evaluation to make better decisions now and in the future.</a:t>
            </a:r>
          </a:p>
        </p:txBody>
      </p:sp>
      <p:pic>
        <p:nvPicPr>
          <p:cNvPr id="502" name="Picture Placeholder 10" descr="Picture Placeholder 10"/>
          <p:cNvPicPr>
            <a:picLocks noChangeAspect="1"/>
          </p:cNvPicPr>
          <p:nvPr/>
        </p:nvPicPr>
        <p:blipFill>
          <a:blip r:embed="rId3"/>
          <a:stretch>
            <a:fillRect/>
          </a:stretch>
        </p:blipFill>
        <p:spPr>
          <a:xfrm>
            <a:off x="0" y="4011929"/>
            <a:ext cx="4354513" cy="2824481"/>
          </a:xfrm>
          <a:prstGeom prst="rect">
            <a:avLst/>
          </a:prstGeom>
          <a:ln w="12700">
            <a:miter lim="400000"/>
          </a:ln>
        </p:spPr>
      </p:pic>
      <p:pic>
        <p:nvPicPr>
          <p:cNvPr id="503" name="Picture Placeholder 9" descr="Picture Placeholder 9"/>
          <p:cNvPicPr>
            <a:picLocks noChangeAspect="1"/>
          </p:cNvPicPr>
          <p:nvPr/>
        </p:nvPicPr>
        <p:blipFill>
          <a:blip r:embed="rId4"/>
          <a:srcRect t="6763" b="6762"/>
          <a:stretch>
            <a:fillRect/>
          </a:stretch>
        </p:blipFill>
        <p:spPr>
          <a:xfrm>
            <a:off x="0" y="1187448"/>
            <a:ext cx="4354513" cy="2824482"/>
          </a:xfrm>
          <a:prstGeom prst="rect">
            <a:avLst/>
          </a:prstGeom>
          <a:ln w="12700">
            <a:miter lim="400000"/>
          </a:ln>
        </p:spPr>
      </p:pic>
      <p:sp>
        <p:nvSpPr>
          <p:cNvPr id="504" name="Text Placeholder 7"/>
          <p:cNvSpPr txBox="1"/>
          <p:nvPr/>
        </p:nvSpPr>
        <p:spPr>
          <a:xfrm>
            <a:off x="201613" y="3784759"/>
            <a:ext cx="4152903" cy="25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nSpc>
                <a:spcPct val="90000"/>
              </a:lnSpc>
              <a:spcBef>
                <a:spcPts val="1000"/>
              </a:spcBef>
              <a:defRPr sz="1000" b="1">
                <a:latin typeface="Source Sans Pro"/>
                <a:ea typeface="Source Sans Pro"/>
                <a:cs typeface="Source Sans Pro"/>
                <a:sym typeface="Source Sans Pro"/>
              </a:defRPr>
            </a:lvl1pPr>
          </a:lstStyle>
          <a:p>
            <a:r>
              <a:t>Photo: Hippocampus</a:t>
            </a:r>
          </a:p>
        </p:txBody>
      </p:sp>
      <p:pic>
        <p:nvPicPr>
          <p:cNvPr id="505" name="Picture 3" descr="Picture 3"/>
          <p:cNvPicPr>
            <a:picLocks noChangeAspect="1"/>
          </p:cNvPicPr>
          <p:nvPr/>
        </p:nvPicPr>
        <p:blipFill>
          <a:blip r:embed="rId5"/>
          <a:srcRect t="11100" b="23742"/>
          <a:stretch>
            <a:fillRect/>
          </a:stretch>
        </p:blipFill>
        <p:spPr>
          <a:xfrm>
            <a:off x="-3" y="4011928"/>
            <a:ext cx="4354516" cy="283734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6" y="306745"/>
            <a:ext cx="8241146" cy="489899"/>
          </a:xfrm>
        </p:spPr>
        <p:txBody>
          <a:bodyPr>
            <a:normAutofit/>
          </a:bodyPr>
          <a:lstStyle/>
          <a:p>
            <a:r>
              <a:rPr lang="en-GB" sz="2400" dirty="0"/>
              <a:t>1. HOW TO PRIORITISE MEL QUESTIONS </a:t>
            </a:r>
            <a:endParaRPr lang="en-US" sz="2400"/>
          </a:p>
        </p:txBody>
      </p:sp>
      <p:sp>
        <p:nvSpPr>
          <p:cNvPr id="7" name="Text Placeholder 6">
            <a:extLst>
              <a:ext uri="{FF2B5EF4-FFF2-40B4-BE49-F238E27FC236}">
                <a16:creationId xmlns:a16="http://schemas.microsoft.com/office/drawing/2014/main" id="{CDC14693-152C-160A-6954-C322CC0200A8}"/>
              </a:ext>
            </a:extLst>
          </p:cNvPr>
          <p:cNvSpPr>
            <a:spLocks noGrp="1"/>
          </p:cNvSpPr>
          <p:nvPr>
            <p:ph type="body" sz="quarter" idx="24"/>
          </p:nvPr>
        </p:nvSpPr>
        <p:spPr>
          <a:xfrm>
            <a:off x="479546" y="1468093"/>
            <a:ext cx="4961130" cy="655639"/>
          </a:xfrm>
        </p:spPr>
        <p:txBody>
          <a:bodyPr>
            <a:normAutofit/>
          </a:bodyPr>
          <a:lstStyle/>
          <a:p>
            <a:r>
              <a:rPr lang="en-US" sz="2000" dirty="0">
                <a:solidFill>
                  <a:srgbClr val="5B9BD5"/>
                </a:solidFill>
                <a:latin typeface="Segoe UI" panose="020B0502040204020203" pitchFamily="34" charset="0"/>
                <a:cs typeface="Segoe UI" panose="020B0502040204020203" pitchFamily="34" charset="0"/>
              </a:rPr>
              <a:t>3. What’s feasible?</a:t>
            </a:r>
          </a:p>
        </p:txBody>
      </p:sp>
      <p:sp>
        <p:nvSpPr>
          <p:cNvPr id="8" name="Text Placeholder 7">
            <a:extLst>
              <a:ext uri="{FF2B5EF4-FFF2-40B4-BE49-F238E27FC236}">
                <a16:creationId xmlns:a16="http://schemas.microsoft.com/office/drawing/2014/main" id="{E46A4B4E-D482-9257-B328-9E8DE73C3EF8}"/>
              </a:ext>
            </a:extLst>
          </p:cNvPr>
          <p:cNvSpPr>
            <a:spLocks noGrp="1"/>
          </p:cNvSpPr>
          <p:nvPr>
            <p:ph type="body" sz="quarter" idx="25"/>
          </p:nvPr>
        </p:nvSpPr>
        <p:spPr>
          <a:xfrm>
            <a:off x="821073" y="1993906"/>
            <a:ext cx="4792919" cy="2279653"/>
          </a:xfrm>
        </p:spPr>
        <p:txBody>
          <a:bodyPr>
            <a:noAutofit/>
          </a:bodyPr>
          <a:lstStyle/>
          <a:p>
            <a:r>
              <a:rPr lang="en-US" sz="1400" b="1" dirty="0">
                <a:solidFill>
                  <a:srgbClr val="074859"/>
                </a:solidFill>
                <a:latin typeface="Segoe UI" panose="020B0502040204020203" pitchFamily="34" charset="0"/>
                <a:cs typeface="Segoe UI" panose="020B0502040204020203" pitchFamily="34" charset="0"/>
              </a:rPr>
              <a:t>Key questions to ask:</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data would be needed to meaningfully answer the MEL questions?</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data are already available? What data collection tools could easily be used or adapted? What is the cost associated with this?</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How much time do we have left and what data could be collected within this time?</a:t>
            </a:r>
          </a:p>
        </p:txBody>
      </p:sp>
      <p:sp>
        <p:nvSpPr>
          <p:cNvPr id="15" name="Rounded Rectangle 14">
            <a:extLst>
              <a:ext uri="{FF2B5EF4-FFF2-40B4-BE49-F238E27FC236}">
                <a16:creationId xmlns:a16="http://schemas.microsoft.com/office/drawing/2014/main" id="{13C9E34C-68AE-718E-D8BC-E34CFBB850EB}"/>
              </a:ext>
            </a:extLst>
          </p:cNvPr>
          <p:cNvSpPr/>
          <p:nvPr/>
        </p:nvSpPr>
        <p:spPr>
          <a:xfrm>
            <a:off x="479545" y="4862104"/>
            <a:ext cx="5134447" cy="1055606"/>
          </a:xfrm>
          <a:prstGeom prst="roundRect">
            <a:avLst/>
          </a:prstGeom>
          <a:solidFill>
            <a:srgbClr val="DAE3F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463550" hangingPunct="1"/>
            <a:r>
              <a:rPr lang="en-US" sz="1400" dirty="0">
                <a:solidFill>
                  <a:srgbClr val="074859"/>
                </a:solidFill>
                <a:latin typeface="Segoe UI" panose="020B0502040204020203" pitchFamily="34" charset="0"/>
                <a:cs typeface="Segoe UI" panose="020B0502040204020203" pitchFamily="34" charset="0"/>
              </a:rPr>
              <a:t>Discuss these questions with your team. Based on your answers, review your list of monitoring questions from the previous steps and flag the ones that will be feasible.</a:t>
            </a:r>
          </a:p>
          <a:p>
            <a:pPr marL="463550" hangingPunct="1"/>
            <a:r>
              <a:rPr lang="en-US" sz="1400" dirty="0">
                <a:solidFill>
                  <a:srgbClr val="074859"/>
                </a:solidFill>
                <a:latin typeface="Segoe UI" panose="020B0502040204020203" pitchFamily="34" charset="0"/>
                <a:cs typeface="Segoe UI" panose="020B0502040204020203" pitchFamily="34" charset="0"/>
              </a:rPr>
              <a:t> </a:t>
            </a:r>
          </a:p>
        </p:txBody>
      </p:sp>
      <p:sp>
        <p:nvSpPr>
          <p:cNvPr id="3" name="Text Placeholder 6">
            <a:extLst>
              <a:ext uri="{FF2B5EF4-FFF2-40B4-BE49-F238E27FC236}">
                <a16:creationId xmlns:a16="http://schemas.microsoft.com/office/drawing/2014/main" id="{D579DE52-F8EC-44AD-B2FB-75AF76013071}"/>
              </a:ext>
            </a:extLst>
          </p:cNvPr>
          <p:cNvSpPr txBox="1">
            <a:spLocks/>
          </p:cNvSpPr>
          <p:nvPr/>
        </p:nvSpPr>
        <p:spPr>
          <a:xfrm>
            <a:off x="6488736" y="1468093"/>
            <a:ext cx="4961130" cy="6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886968" rtl="0" latinLnBrk="0">
              <a:lnSpc>
                <a:spcPct val="90000"/>
              </a:lnSpc>
              <a:spcBef>
                <a:spcPts val="900"/>
              </a:spcBef>
              <a:spcAft>
                <a:spcPts val="0"/>
              </a:spcAft>
              <a:buClrTx/>
              <a:buSzTx/>
              <a:buFontTx/>
              <a:buNone/>
              <a:tabLst/>
              <a:defRPr sz="1940" b="1" i="0" u="none" strike="noStrike" cap="none" spc="0" baseline="0">
                <a:solidFill>
                  <a:srgbClr val="074859"/>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US" sz="2000" dirty="0">
                <a:solidFill>
                  <a:schemeClr val="accent6"/>
                </a:solidFill>
                <a:latin typeface="Segoe UI" panose="020B0502040204020203" pitchFamily="34" charset="0"/>
                <a:cs typeface="Segoe UI" panose="020B0502040204020203" pitchFamily="34" charset="0"/>
              </a:rPr>
              <a:t>4. What’s practical?</a:t>
            </a:r>
          </a:p>
        </p:txBody>
      </p:sp>
      <p:sp>
        <p:nvSpPr>
          <p:cNvPr id="4" name="Text Placeholder 7">
            <a:extLst>
              <a:ext uri="{FF2B5EF4-FFF2-40B4-BE49-F238E27FC236}">
                <a16:creationId xmlns:a16="http://schemas.microsoft.com/office/drawing/2014/main" id="{67C32A15-6B9E-CF6B-8A10-F87564F77AAB}"/>
              </a:ext>
            </a:extLst>
          </p:cNvPr>
          <p:cNvSpPr txBox="1">
            <a:spLocks/>
          </p:cNvSpPr>
          <p:nvPr/>
        </p:nvSpPr>
        <p:spPr>
          <a:xfrm>
            <a:off x="6830263" y="1993906"/>
            <a:ext cx="4961130" cy="19391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1600" b="0" i="0" u="none" strike="noStrike" cap="none" spc="0" baseline="0">
                <a:solidFill>
                  <a:srgbClr val="000000"/>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US" sz="1400" b="1" dirty="0">
                <a:solidFill>
                  <a:srgbClr val="074859"/>
                </a:solidFill>
                <a:latin typeface="Segoe UI" panose="020B0502040204020203" pitchFamily="34" charset="0"/>
                <a:cs typeface="Segoe UI" panose="020B0502040204020203" pitchFamily="34" charset="0"/>
              </a:rPr>
              <a:t>Key questions to ask:</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level of data collection burden is acceptable for our beneficiaries / stakeholders?</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What data collection activities are feasible within the local context (e.g. hard-to-reach schools, conflict areas, etc.)?</a:t>
            </a:r>
          </a:p>
          <a:p>
            <a:pPr marL="285750" indent="-285750">
              <a:buFont typeface="Wingdings" panose="05000000000000000000" pitchFamily="2" charset="2"/>
              <a:buChar char="Ø"/>
            </a:pPr>
            <a:r>
              <a:rPr lang="en-US" sz="1400" dirty="0">
                <a:solidFill>
                  <a:srgbClr val="074859"/>
                </a:solidFill>
                <a:latin typeface="Segoe UI" panose="020B0502040204020203" pitchFamily="34" charset="0"/>
                <a:cs typeface="Segoe UI" panose="020B0502040204020203" pitchFamily="34" charset="0"/>
              </a:rPr>
              <a:t>How much capacity / expertise do we have (or have access to) for monitoring activities?</a:t>
            </a:r>
          </a:p>
          <a:p>
            <a:pPr marL="285750" indent="-285750" hangingPunct="1">
              <a:buFont typeface="Arial" panose="020B0604020202020204" pitchFamily="34" charset="0"/>
              <a:buChar char="•"/>
            </a:pPr>
            <a:endParaRPr lang="en-US" sz="1400" dirty="0">
              <a:solidFill>
                <a:srgbClr val="074859"/>
              </a:solidFill>
              <a:latin typeface="Segoe UI" panose="020B0502040204020203" pitchFamily="34" charset="0"/>
              <a:cs typeface="Segoe UI" panose="020B0502040204020203" pitchFamily="34" charset="0"/>
            </a:endParaRPr>
          </a:p>
        </p:txBody>
      </p:sp>
      <p:sp>
        <p:nvSpPr>
          <p:cNvPr id="6" name="Rounded Rectangle 5">
            <a:extLst>
              <a:ext uri="{FF2B5EF4-FFF2-40B4-BE49-F238E27FC236}">
                <a16:creationId xmlns:a16="http://schemas.microsoft.com/office/drawing/2014/main" id="{6C827192-01BC-0893-5E2E-C9BADB97F388}"/>
              </a:ext>
            </a:extLst>
          </p:cNvPr>
          <p:cNvSpPr/>
          <p:nvPr/>
        </p:nvSpPr>
        <p:spPr>
          <a:xfrm>
            <a:off x="6578007" y="4862104"/>
            <a:ext cx="5134447" cy="1055606"/>
          </a:xfrm>
          <a:prstGeom prst="roundRect">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463550" hangingPunct="1"/>
            <a:r>
              <a:rPr lang="en-US" sz="1400" dirty="0">
                <a:solidFill>
                  <a:srgbClr val="074859"/>
                </a:solidFill>
                <a:latin typeface="Segoe UI" panose="020B0502040204020203" pitchFamily="34" charset="0"/>
                <a:cs typeface="Segoe UI" panose="020B0502040204020203" pitchFamily="34" charset="0"/>
              </a:rPr>
              <a:t>Discuss these questions with your team. Based on your answers, review your list of monitoring questions from the previous steps and flag the ones that will be feasible.</a:t>
            </a:r>
          </a:p>
          <a:p>
            <a:pPr marL="463550" hangingPunct="1"/>
            <a:r>
              <a:rPr lang="en-US" sz="1400" dirty="0">
                <a:solidFill>
                  <a:srgbClr val="074859"/>
                </a:solidFill>
                <a:latin typeface="Segoe UI" panose="020B0502040204020203" pitchFamily="34" charset="0"/>
                <a:cs typeface="Segoe UI" panose="020B0502040204020203" pitchFamily="34" charset="0"/>
              </a:rPr>
              <a:t> </a:t>
            </a:r>
          </a:p>
        </p:txBody>
      </p:sp>
      <p:sp>
        <p:nvSpPr>
          <p:cNvPr id="13" name="Text Placeholder 4">
            <a:extLst>
              <a:ext uri="{FF2B5EF4-FFF2-40B4-BE49-F238E27FC236}">
                <a16:creationId xmlns:a16="http://schemas.microsoft.com/office/drawing/2014/main" id="{D39CCB6F-29EC-9553-EC84-5C4644C478D3}"/>
              </a:ext>
            </a:extLst>
          </p:cNvPr>
          <p:cNvSpPr txBox="1">
            <a:spLocks/>
          </p:cNvSpPr>
          <p:nvPr/>
        </p:nvSpPr>
        <p:spPr>
          <a:xfrm>
            <a:off x="550179" y="5104724"/>
            <a:ext cx="424674" cy="47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0" marR="0" indent="0" algn="l" defTabSz="859536" rtl="0" latinLnBrk="0">
              <a:lnSpc>
                <a:spcPct val="90000"/>
              </a:lnSpc>
              <a:spcBef>
                <a:spcPts val="900"/>
              </a:spcBef>
              <a:spcAft>
                <a:spcPts val="0"/>
              </a:spcAft>
              <a:buClrTx/>
              <a:buSzTx/>
              <a:buFontTx/>
              <a:buNone/>
              <a:tabLst/>
              <a:defRPr sz="1504" b="1" i="0" u="none" strike="noStrike" cap="none" spc="0" baseline="0">
                <a:solidFill>
                  <a:srgbClr val="074859"/>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algn="ctr" hangingPunct="1"/>
            <a:r>
              <a:rPr lang="en-US" sz="3200" dirty="0">
                <a:solidFill>
                  <a:schemeClr val="accent1"/>
                </a:solidFill>
              </a:rPr>
              <a:t>?</a:t>
            </a:r>
            <a:endParaRPr lang="en-US" dirty="0">
              <a:solidFill>
                <a:schemeClr val="accent1"/>
              </a:solidFill>
            </a:endParaRPr>
          </a:p>
        </p:txBody>
      </p:sp>
      <p:sp>
        <p:nvSpPr>
          <p:cNvPr id="5" name="Text Placeholder 4">
            <a:extLst>
              <a:ext uri="{FF2B5EF4-FFF2-40B4-BE49-F238E27FC236}">
                <a16:creationId xmlns:a16="http://schemas.microsoft.com/office/drawing/2014/main" id="{BDE91A2B-5788-6830-F121-D474D32DE51A}"/>
              </a:ext>
            </a:extLst>
          </p:cNvPr>
          <p:cNvSpPr txBox="1">
            <a:spLocks/>
          </p:cNvSpPr>
          <p:nvPr/>
        </p:nvSpPr>
        <p:spPr>
          <a:xfrm>
            <a:off x="6687332" y="5115741"/>
            <a:ext cx="424674" cy="4701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fontScale="92500" lnSpcReduction="10000"/>
          </a:bodyPr>
          <a:lstStyle>
            <a:lvl1pPr marL="0" marR="0" indent="0" algn="l" defTabSz="859536" rtl="0" latinLnBrk="0">
              <a:lnSpc>
                <a:spcPct val="90000"/>
              </a:lnSpc>
              <a:spcBef>
                <a:spcPts val="900"/>
              </a:spcBef>
              <a:spcAft>
                <a:spcPts val="0"/>
              </a:spcAft>
              <a:buClrTx/>
              <a:buSzTx/>
              <a:buFontTx/>
              <a:buNone/>
              <a:tabLst/>
              <a:defRPr sz="1504" b="1" i="0" u="none" strike="noStrike" cap="none" spc="0" baseline="0">
                <a:solidFill>
                  <a:srgbClr val="074859"/>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algn="ctr" hangingPunct="1"/>
            <a:r>
              <a:rPr lang="en-US" sz="3200" dirty="0">
                <a:solidFill>
                  <a:schemeClr val="accent6"/>
                </a:solidFill>
              </a:rPr>
              <a:t>?</a:t>
            </a:r>
            <a:endParaRPr lang="en-US" dirty="0">
              <a:solidFill>
                <a:schemeClr val="accent6"/>
              </a:solidFill>
            </a:endParaRPr>
          </a:p>
        </p:txBody>
      </p:sp>
    </p:spTree>
    <p:extLst>
      <p:ext uri="{BB962C8B-B14F-4D97-AF65-F5344CB8AC3E}">
        <p14:creationId xmlns:p14="http://schemas.microsoft.com/office/powerpoint/2010/main" val="359878758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6" y="356849"/>
            <a:ext cx="8241146" cy="489899"/>
          </a:xfrm>
        </p:spPr>
        <p:txBody>
          <a:bodyPr>
            <a:normAutofit/>
          </a:bodyPr>
          <a:lstStyle/>
          <a:p>
            <a:r>
              <a:rPr lang="en-GB" sz="2400" dirty="0"/>
              <a:t>1. HOW TO PRIORITISE MEL QUESTIONS </a:t>
            </a:r>
            <a:endParaRPr lang="en-US" sz="2400" dirty="0"/>
          </a:p>
        </p:txBody>
      </p:sp>
      <p:sp>
        <p:nvSpPr>
          <p:cNvPr id="17" name="TextBox 16">
            <a:extLst>
              <a:ext uri="{FF2B5EF4-FFF2-40B4-BE49-F238E27FC236}">
                <a16:creationId xmlns:a16="http://schemas.microsoft.com/office/drawing/2014/main" id="{E7F09F9C-B637-167E-9EDB-F06AA77612A0}"/>
              </a:ext>
            </a:extLst>
          </p:cNvPr>
          <p:cNvSpPr txBox="1"/>
          <p:nvPr/>
        </p:nvSpPr>
        <p:spPr>
          <a:xfrm>
            <a:off x="388586" y="1592742"/>
            <a:ext cx="5410330" cy="4929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0">
              <a:tabLst>
                <a:tab pos="457200" algn="l"/>
              </a:tabLst>
            </a:pPr>
            <a:r>
              <a:rPr lang="en-GB" sz="1400" b="1"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Making your decision</a:t>
            </a:r>
          </a:p>
          <a:p>
            <a:pPr lvl="0">
              <a:spcBef>
                <a:spcPts val="1000"/>
              </a:spcBef>
              <a:tabLst>
                <a:tab pos="457200" algn="l"/>
              </a:tabLst>
            </a:pPr>
            <a:r>
              <a:rPr lang="en-GB" sz="1400" dirty="0">
                <a:solidFill>
                  <a:srgbClr val="074859"/>
                </a:solidFill>
                <a:latin typeface="Segoe UI" panose="020B0502040204020203" pitchFamily="34" charset="0"/>
                <a:ea typeface="Times New Roman" panose="02020603050405020304" pitchFamily="18" charset="0"/>
                <a:cs typeface="Segoe UI" panose="020B0502040204020203" pitchFamily="34" charset="0"/>
              </a:rPr>
              <a:t>Using the tool, you can use the following general guideline to help narrow down your MEL questions:</a:t>
            </a:r>
            <a:endParaRPr lang="en-GB" sz="14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639763" indent="-342900">
              <a:spcBef>
                <a:spcPts val="1000"/>
              </a:spcBef>
              <a:buFont typeface="+mj-lt"/>
              <a:buAutoNum type="arabicPeriod"/>
              <a:tabLst>
                <a:tab pos="914400" algn="l"/>
              </a:tabLst>
            </a:pPr>
            <a:r>
              <a:rPr lang="en-GB" sz="140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If a monitoring question is neither a strategic or reporting requirement, it should generally not be selected as a priority question to pursue.</a:t>
            </a:r>
          </a:p>
          <a:p>
            <a:pPr marL="639763" indent="-342900">
              <a:spcBef>
                <a:spcPts val="1000"/>
              </a:spcBef>
              <a:buFont typeface="+mj-lt"/>
              <a:buAutoNum type="arabicPeriod"/>
              <a:tabLst>
                <a:tab pos="914400" algn="l"/>
              </a:tabLst>
            </a:pPr>
            <a:r>
              <a:rPr lang="en-GB" sz="140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If a monitoring question is either a strategic or reporting priority (or both), then your decision to prioritise will depend on whether it is feasible and practical:</a:t>
            </a:r>
          </a:p>
          <a:p>
            <a:pPr marL="993775" indent="-342900">
              <a:spcBef>
                <a:spcPts val="1000"/>
              </a:spcBef>
              <a:buFont typeface="+mj-lt"/>
              <a:buAutoNum type="alphaLcParenR"/>
              <a:tabLst>
                <a:tab pos="914400" algn="l"/>
              </a:tabLst>
            </a:pPr>
            <a:r>
              <a:rPr lang="en-GB" sz="140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If a monitoring question is both feasible and practical, it can then be prioritised</a:t>
            </a:r>
          </a:p>
          <a:p>
            <a:pPr marL="993775" indent="-342900">
              <a:spcBef>
                <a:spcPts val="1000"/>
              </a:spcBef>
              <a:buFont typeface="+mj-lt"/>
              <a:buAutoNum type="alphaLcParenR"/>
              <a:tabLst>
                <a:tab pos="914400" algn="l"/>
              </a:tabLst>
            </a:pPr>
            <a:r>
              <a:rPr lang="en-GB" sz="1400" dirty="0">
                <a:solidFill>
                  <a:srgbClr val="074859"/>
                </a:solidFill>
                <a:latin typeface="Segoe UI" panose="020B0502040204020203" pitchFamily="34" charset="0"/>
                <a:ea typeface="Times New Roman" panose="02020603050405020304" pitchFamily="18" charset="0"/>
                <a:cs typeface="Segoe UI" panose="020B0502040204020203" pitchFamily="34" charset="0"/>
              </a:rPr>
              <a:t>If a monitoring question is neither feasible nor practical, it should not be pursued.</a:t>
            </a:r>
            <a:endParaRPr lang="en-GB" sz="140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endParaRPr>
          </a:p>
          <a:p>
            <a:pPr marL="993775" indent="-342900">
              <a:spcBef>
                <a:spcPts val="1000"/>
              </a:spcBef>
              <a:buFont typeface="+mj-lt"/>
              <a:buAutoNum type="alphaLcParenR"/>
              <a:tabLst>
                <a:tab pos="914400" algn="l"/>
              </a:tabLst>
            </a:pPr>
            <a:r>
              <a:rPr lang="en-GB" sz="1400" dirty="0">
                <a:solidFill>
                  <a:srgbClr val="074859"/>
                </a:solidFill>
                <a:latin typeface="Segoe UI" panose="020B0502040204020203" pitchFamily="34" charset="0"/>
                <a:ea typeface="Times New Roman" panose="02020603050405020304" pitchFamily="18" charset="0"/>
                <a:cs typeface="Segoe UI" panose="020B0502040204020203" pitchFamily="34" charset="0"/>
              </a:rPr>
              <a:t>If a monitoring question is feasible but not practical, it should be considered further to decide if it should be prioritised.</a:t>
            </a:r>
            <a:endParaRPr lang="en-GB" sz="140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endParaRPr>
          </a:p>
          <a:p>
            <a:pPr marL="296863" lvl="8" indent="0">
              <a:spcBef>
                <a:spcPts val="1000"/>
              </a:spcBef>
              <a:tabLst>
                <a:tab pos="914400" algn="l"/>
              </a:tabLst>
            </a:pPr>
            <a:endParaRPr lang="en-GB" sz="140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23" name="Picture 22">
            <a:extLst>
              <a:ext uri="{FF2B5EF4-FFF2-40B4-BE49-F238E27FC236}">
                <a16:creationId xmlns:a16="http://schemas.microsoft.com/office/drawing/2014/main" id="{47BEEE53-8C69-8D14-4A46-49334C2EEA55}"/>
              </a:ext>
            </a:extLst>
          </p:cNvPr>
          <p:cNvPicPr>
            <a:picLocks noChangeAspect="1"/>
          </p:cNvPicPr>
          <p:nvPr/>
        </p:nvPicPr>
        <p:blipFill>
          <a:blip r:embed="rId2"/>
          <a:stretch>
            <a:fillRect/>
          </a:stretch>
        </p:blipFill>
        <p:spPr>
          <a:xfrm>
            <a:off x="6153875" y="1713929"/>
            <a:ext cx="5691568" cy="4444652"/>
          </a:xfrm>
          <a:prstGeom prst="rect">
            <a:avLst/>
          </a:prstGeom>
          <a:ln>
            <a:solidFill>
              <a:srgbClr val="074859"/>
            </a:solidFill>
          </a:ln>
        </p:spPr>
      </p:pic>
    </p:spTree>
    <p:extLst>
      <p:ext uri="{BB962C8B-B14F-4D97-AF65-F5344CB8AC3E}">
        <p14:creationId xmlns:p14="http://schemas.microsoft.com/office/powerpoint/2010/main" val="127514739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2860-A10A-EFE4-B281-0D8FC4B7DA59}"/>
              </a:ext>
            </a:extLst>
          </p:cNvPr>
          <p:cNvSpPr>
            <a:spLocks noGrp="1"/>
          </p:cNvSpPr>
          <p:nvPr>
            <p:ph type="title"/>
          </p:nvPr>
        </p:nvSpPr>
        <p:spPr/>
        <p:txBody>
          <a:bodyPr>
            <a:normAutofit/>
          </a:bodyPr>
          <a:lstStyle/>
          <a:p>
            <a:r>
              <a:rPr lang="en-US" sz="4800" b="1" dirty="0">
                <a:solidFill>
                  <a:srgbClr val="074859"/>
                </a:solidFill>
                <a:latin typeface="Segoe UI" panose="020B0502040204020203" pitchFamily="34" charset="0"/>
                <a:cs typeface="Segoe UI" panose="020B0502040204020203" pitchFamily="34" charset="0"/>
              </a:rPr>
              <a:t>2. HOW TO DEFINE SUCCESS</a:t>
            </a:r>
          </a:p>
        </p:txBody>
      </p:sp>
    </p:spTree>
    <p:extLst>
      <p:ext uri="{BB962C8B-B14F-4D97-AF65-F5344CB8AC3E}">
        <p14:creationId xmlns:p14="http://schemas.microsoft.com/office/powerpoint/2010/main" val="306507779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1"/>
          <p:cNvSpPr txBox="1">
            <a:spLocks noGrp="1"/>
          </p:cNvSpPr>
          <p:nvPr>
            <p:ph type="title"/>
          </p:nvPr>
        </p:nvSpPr>
        <p:spPr>
          <a:xfrm>
            <a:off x="388586" y="346071"/>
            <a:ext cx="8241146" cy="489902"/>
          </a:xfrm>
          <a:prstGeom prst="rect">
            <a:avLst/>
          </a:prstGeom>
        </p:spPr>
        <p:txBody>
          <a:bodyPr/>
          <a:lstStyle>
            <a:lvl1pPr defTabSz="768094">
              <a:defRPr sz="2700"/>
            </a:lvl1pPr>
          </a:lstStyle>
          <a:p>
            <a:r>
              <a:rPr lang="en-GB" dirty="0"/>
              <a:t>2. HOW TO DEFINE SUCCESS </a:t>
            </a:r>
            <a:endParaRPr dirty="0"/>
          </a:p>
        </p:txBody>
      </p:sp>
      <p:sp>
        <p:nvSpPr>
          <p:cNvPr id="3" name="TextBox 2">
            <a:extLst>
              <a:ext uri="{FF2B5EF4-FFF2-40B4-BE49-F238E27FC236}">
                <a16:creationId xmlns:a16="http://schemas.microsoft.com/office/drawing/2014/main" id="{30410A3D-580B-AC5D-67CD-FC2BCC68396D}"/>
              </a:ext>
            </a:extLst>
          </p:cNvPr>
          <p:cNvSpPr txBox="1"/>
          <p:nvPr/>
        </p:nvSpPr>
        <p:spPr>
          <a:xfrm>
            <a:off x="491594" y="1507139"/>
            <a:ext cx="7749303"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spcBef>
                <a:spcPts val="600"/>
              </a:spcBef>
            </a:pPr>
            <a:r>
              <a:rPr lang="en-GB" sz="1700" b="1" dirty="0">
                <a:solidFill>
                  <a:srgbClr val="074859"/>
                </a:solidFill>
                <a:latin typeface="Segoe UI" panose="020B0502040204020203" pitchFamily="34" charset="0"/>
                <a:ea typeface="+mn-lt"/>
                <a:cs typeface="Segoe UI" panose="020B0502040204020203" pitchFamily="34" charset="0"/>
              </a:rPr>
              <a:t>The second step in completing the Monitoring Plan is to define what success will look like for each of your prioritised questions, and clearly specify this in the 4</a:t>
            </a:r>
            <a:r>
              <a:rPr lang="en-GB" sz="1700" b="1" baseline="30000" dirty="0">
                <a:solidFill>
                  <a:srgbClr val="074859"/>
                </a:solidFill>
                <a:latin typeface="Segoe UI" panose="020B0502040204020203" pitchFamily="34" charset="0"/>
                <a:ea typeface="+mn-lt"/>
                <a:cs typeface="Segoe UI" panose="020B0502040204020203" pitchFamily="34" charset="0"/>
              </a:rPr>
              <a:t>th</a:t>
            </a:r>
            <a:r>
              <a:rPr lang="en-GB" sz="1700" b="1" dirty="0">
                <a:solidFill>
                  <a:srgbClr val="074859"/>
                </a:solidFill>
                <a:latin typeface="Segoe UI" panose="020B0502040204020203" pitchFamily="34" charset="0"/>
                <a:ea typeface="+mn-lt"/>
                <a:cs typeface="Segoe UI" panose="020B0502040204020203" pitchFamily="34" charset="0"/>
              </a:rPr>
              <a:t> column of the Monitoring Plan part of the tool. </a:t>
            </a:r>
          </a:p>
        </p:txBody>
      </p:sp>
      <p:pic>
        <p:nvPicPr>
          <p:cNvPr id="5" name="Picture 4" descr="A screenshot of a graph&#10;&#10;Description automatically generated">
            <a:extLst>
              <a:ext uri="{FF2B5EF4-FFF2-40B4-BE49-F238E27FC236}">
                <a16:creationId xmlns:a16="http://schemas.microsoft.com/office/drawing/2014/main" id="{E21D81C5-5EF1-955C-F9CE-0484ECC57AB3}"/>
              </a:ext>
            </a:extLst>
          </p:cNvPr>
          <p:cNvPicPr>
            <a:picLocks noChangeAspect="1"/>
          </p:cNvPicPr>
          <p:nvPr/>
        </p:nvPicPr>
        <p:blipFill>
          <a:blip r:embed="rId3"/>
          <a:stretch>
            <a:fillRect/>
          </a:stretch>
        </p:blipFill>
        <p:spPr>
          <a:xfrm>
            <a:off x="546679" y="3424744"/>
            <a:ext cx="10209319" cy="2599726"/>
          </a:xfrm>
          <a:prstGeom prst="rect">
            <a:avLst/>
          </a:prstGeom>
        </p:spPr>
      </p:pic>
      <p:cxnSp>
        <p:nvCxnSpPr>
          <p:cNvPr id="6" name="Straight Arrow Connector 5">
            <a:extLst>
              <a:ext uri="{FF2B5EF4-FFF2-40B4-BE49-F238E27FC236}">
                <a16:creationId xmlns:a16="http://schemas.microsoft.com/office/drawing/2014/main" id="{597655F7-2F88-74B1-B51C-4141386A2E9D}"/>
              </a:ext>
            </a:extLst>
          </p:cNvPr>
          <p:cNvCxnSpPr>
            <a:cxnSpLocks/>
          </p:cNvCxnSpPr>
          <p:nvPr/>
        </p:nvCxnSpPr>
        <p:spPr>
          <a:xfrm flipH="1">
            <a:off x="4993502" y="2613354"/>
            <a:ext cx="382729" cy="680045"/>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
        <p:nvSpPr>
          <p:cNvPr id="2" name="Oval 1">
            <a:extLst>
              <a:ext uri="{FF2B5EF4-FFF2-40B4-BE49-F238E27FC236}">
                <a16:creationId xmlns:a16="http://schemas.microsoft.com/office/drawing/2014/main" id="{114B40A0-1A52-1952-03EE-5D438F4260F6}"/>
              </a:ext>
            </a:extLst>
          </p:cNvPr>
          <p:cNvSpPr/>
          <p:nvPr/>
        </p:nvSpPr>
        <p:spPr>
          <a:xfrm>
            <a:off x="4084748" y="5777436"/>
            <a:ext cx="1184353" cy="247034"/>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224248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1"/>
          <p:cNvSpPr txBox="1">
            <a:spLocks noGrp="1"/>
          </p:cNvSpPr>
          <p:nvPr>
            <p:ph type="title"/>
          </p:nvPr>
        </p:nvSpPr>
        <p:spPr>
          <a:prstGeom prst="rect">
            <a:avLst/>
          </a:prstGeom>
        </p:spPr>
        <p:txBody>
          <a:bodyPr/>
          <a:lstStyle>
            <a:lvl1pPr defTabSz="768094">
              <a:defRPr sz="2700"/>
            </a:lvl1pPr>
          </a:lstStyle>
          <a:p>
            <a:r>
              <a:rPr lang="en-GB" dirty="0"/>
              <a:t>2. HOW TO DEFINE SUCCESS </a:t>
            </a:r>
            <a:endParaRPr dirty="0"/>
          </a:p>
        </p:txBody>
      </p:sp>
      <p:sp>
        <p:nvSpPr>
          <p:cNvPr id="505" name="A scale readiness tool, to be used as a diagnostic."/>
          <p:cNvSpPr txBox="1">
            <a:spLocks noGrp="1"/>
          </p:cNvSpPr>
          <p:nvPr>
            <p:ph type="body" sz="quarter" idx="21"/>
          </p:nvPr>
        </p:nvSpPr>
        <p:spPr>
          <a:xfrm>
            <a:off x="406401" y="1883945"/>
            <a:ext cx="3401512" cy="3575499"/>
          </a:xfrm>
          <a:prstGeom prst="rect">
            <a:avLst/>
          </a:prstGeom>
        </p:spPr>
        <p:txBody>
          <a:bodyPr lIns="45718" tIns="45718" rIns="45718" bIns="45718" anchor="t">
            <a:noAutofit/>
          </a:bodyPr>
          <a:lstStyle>
            <a:lvl1pPr algn="ctr">
              <a:lnSpc>
                <a:spcPct val="100000"/>
              </a:lnSpc>
              <a:defRPr sz="2000" b="1">
                <a:solidFill>
                  <a:srgbClr val="074859"/>
                </a:solidFill>
              </a:defRPr>
            </a:lvl1pPr>
          </a:lstStyle>
          <a:p>
            <a:pPr algn="l"/>
            <a:r>
              <a:rPr lang="en-GB" sz="2800" dirty="0"/>
              <a:t>Why is it important to define your success criteria? </a:t>
            </a:r>
          </a:p>
          <a:p>
            <a:pPr algn="l"/>
            <a:r>
              <a:rPr lang="en-GB" sz="1700" b="0" dirty="0"/>
              <a:t>At the end of your project, for each of your prioritised MEL questions, you will compare your data/indicators to the success criteria. </a:t>
            </a:r>
          </a:p>
        </p:txBody>
      </p:sp>
      <p:pic>
        <p:nvPicPr>
          <p:cNvPr id="507" name="Picture Placeholder 17" descr="Picture Placeholder 17"/>
          <p:cNvPicPr>
            <a:picLocks noChangeAspect="1"/>
          </p:cNvPicPr>
          <p:nvPr/>
        </p:nvPicPr>
        <p:blipFill rotWithShape="1">
          <a:blip r:embed="rId3"/>
          <a:srcRect l="35212" r="35212" b="13746"/>
          <a:stretch/>
        </p:blipFill>
        <p:spPr>
          <a:xfrm>
            <a:off x="8079288" y="1182488"/>
            <a:ext cx="4107846" cy="5675512"/>
          </a:xfrm>
          <a:prstGeom prst="rect">
            <a:avLst/>
          </a:prstGeom>
          <a:ln w="12700">
            <a:miter lim="400000"/>
          </a:ln>
        </p:spPr>
      </p:pic>
      <p:sp>
        <p:nvSpPr>
          <p:cNvPr id="5" name="A scale readiness tool, to be used as a diagnostic.">
            <a:extLst>
              <a:ext uri="{FF2B5EF4-FFF2-40B4-BE49-F238E27FC236}">
                <a16:creationId xmlns:a16="http://schemas.microsoft.com/office/drawing/2014/main" id="{9D9E398F-FF86-D255-4F1E-7886FCC746D4}"/>
              </a:ext>
            </a:extLst>
          </p:cNvPr>
          <p:cNvSpPr txBox="1">
            <a:spLocks/>
          </p:cNvSpPr>
          <p:nvPr/>
        </p:nvSpPr>
        <p:spPr>
          <a:xfrm>
            <a:off x="4239364" y="1545742"/>
            <a:ext cx="3551029" cy="3575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noAutofit/>
          </a:bodyPr>
          <a:lstStyle>
            <a:lvl1pPr marL="0" marR="0" indent="0" algn="ctr" defTabSz="914400" rtl="0" latinLnBrk="0">
              <a:lnSpc>
                <a:spcPct val="100000"/>
              </a:lnSpc>
              <a:spcBef>
                <a:spcPts val="1000"/>
              </a:spcBef>
              <a:spcAft>
                <a:spcPts val="0"/>
              </a:spcAft>
              <a:buClrTx/>
              <a:buSzTx/>
              <a:buFontTx/>
              <a:buNone/>
              <a:tabLst/>
              <a:defRPr sz="2000" b="1" i="0" u="none" strike="noStrike" cap="none" spc="0" baseline="0">
                <a:solidFill>
                  <a:srgbClr val="074859"/>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algn="l" hangingPunct="1"/>
            <a:r>
              <a:rPr lang="en-GB" sz="1700" dirty="0"/>
              <a:t>Tips for defining your success criteria</a:t>
            </a:r>
            <a:r>
              <a:rPr lang="en-GB" sz="1700" b="0" dirty="0"/>
              <a:t>: </a:t>
            </a:r>
          </a:p>
          <a:p>
            <a:pPr marL="342900" indent="-342900" algn="l" hangingPunct="1">
              <a:buFont typeface="Wingdings" panose="05000000000000000000" pitchFamily="2" charset="2"/>
              <a:buChar char="Ø"/>
            </a:pPr>
            <a:r>
              <a:rPr lang="en-GB" sz="1700" b="0" dirty="0"/>
              <a:t>Think about what your intervention aims to achieve and what this will look like in real life (e.g. in the classroom). </a:t>
            </a:r>
          </a:p>
          <a:p>
            <a:pPr marL="342900" indent="-342900" algn="l" hangingPunct="1">
              <a:buFont typeface="Wingdings" panose="05000000000000000000" pitchFamily="2" charset="2"/>
              <a:buChar char="Ø"/>
            </a:pPr>
            <a:r>
              <a:rPr lang="en-GB" sz="1700" b="0" dirty="0"/>
              <a:t>Don’t worry about how this will be captured / measured yet.</a:t>
            </a:r>
          </a:p>
          <a:p>
            <a:pPr marL="342900" indent="-342900" algn="l" hangingPunct="1">
              <a:buFont typeface="Wingdings" panose="05000000000000000000" pitchFamily="2" charset="2"/>
              <a:buChar char="Ø"/>
            </a:pPr>
            <a:r>
              <a:rPr lang="en-GB" sz="1700" b="0" dirty="0"/>
              <a:t>Make sure each prioritised MEL question has clear success criteria.</a:t>
            </a:r>
          </a:p>
          <a:p>
            <a:pPr marL="342900" indent="-342900" algn="l" hangingPunct="1">
              <a:buFont typeface="Wingdings" panose="05000000000000000000" pitchFamily="2" charset="2"/>
              <a:buChar char="Ø"/>
            </a:pPr>
            <a:r>
              <a:rPr lang="en-GB" sz="1700" b="0" dirty="0"/>
              <a:t>Make sure the success criteria are specific enough to enable you to draw meaningful conclusions at the end of your intervention. </a:t>
            </a:r>
          </a:p>
        </p:txBody>
      </p:sp>
    </p:spTree>
    <p:extLst>
      <p:ext uri="{BB962C8B-B14F-4D97-AF65-F5344CB8AC3E}">
        <p14:creationId xmlns:p14="http://schemas.microsoft.com/office/powerpoint/2010/main" val="181798801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D47E30-915C-B5B8-59E8-667E008AF574}"/>
              </a:ext>
            </a:extLst>
          </p:cNvPr>
          <p:cNvSpPr/>
          <p:nvPr/>
        </p:nvSpPr>
        <p:spPr>
          <a:xfrm>
            <a:off x="3344840" y="1180427"/>
            <a:ext cx="8860001" cy="5668175"/>
          </a:xfrm>
          <a:prstGeom prst="rect">
            <a:avLst/>
          </a:prstGeom>
          <a:solidFill>
            <a:srgbClr val="07485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7" name="Rectangle 6">
            <a:extLst>
              <a:ext uri="{FF2B5EF4-FFF2-40B4-BE49-F238E27FC236}">
                <a16:creationId xmlns:a16="http://schemas.microsoft.com/office/drawing/2014/main" id="{8677E9E7-77B6-5D65-9242-BC3279B940B4}"/>
              </a:ext>
            </a:extLst>
          </p:cNvPr>
          <p:cNvSpPr/>
          <p:nvPr/>
        </p:nvSpPr>
        <p:spPr>
          <a:xfrm>
            <a:off x="0" y="1177296"/>
            <a:ext cx="3482325" cy="5668178"/>
          </a:xfrm>
          <a:prstGeom prst="rect">
            <a:avLst/>
          </a:prstGeom>
          <a:solidFill>
            <a:srgbClr val="074859"/>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 name="Title 1">
            <a:extLst>
              <a:ext uri="{FF2B5EF4-FFF2-40B4-BE49-F238E27FC236}">
                <a16:creationId xmlns:a16="http://schemas.microsoft.com/office/drawing/2014/main" id="{921AC045-9D75-44A1-CE9A-10B1C970C33B}"/>
              </a:ext>
            </a:extLst>
          </p:cNvPr>
          <p:cNvSpPr>
            <a:spLocks noGrp="1"/>
          </p:cNvSpPr>
          <p:nvPr>
            <p:ph type="title"/>
          </p:nvPr>
        </p:nvSpPr>
        <p:spPr>
          <a:xfrm>
            <a:off x="388586" y="306745"/>
            <a:ext cx="8241146" cy="489899"/>
          </a:xfrm>
        </p:spPr>
        <p:txBody>
          <a:bodyPr>
            <a:normAutofit/>
          </a:bodyPr>
          <a:lstStyle/>
          <a:p>
            <a:r>
              <a:rPr lang="en-US" sz="2700" dirty="0"/>
              <a:t>LET’S USE AN EXAMPLE TO ILLUSTRATE</a:t>
            </a:r>
          </a:p>
        </p:txBody>
      </p:sp>
      <p:pic>
        <p:nvPicPr>
          <p:cNvPr id="10" name="Picture 9">
            <a:extLst>
              <a:ext uri="{FF2B5EF4-FFF2-40B4-BE49-F238E27FC236}">
                <a16:creationId xmlns:a16="http://schemas.microsoft.com/office/drawing/2014/main" id="{BEAB15B7-B9CC-76F2-2BA9-7E153B9CF81D}"/>
              </a:ext>
            </a:extLst>
          </p:cNvPr>
          <p:cNvPicPr>
            <a:picLocks noChangeAspect="1"/>
          </p:cNvPicPr>
          <p:nvPr/>
        </p:nvPicPr>
        <p:blipFill>
          <a:blip r:embed="rId2"/>
          <a:stretch>
            <a:fillRect/>
          </a:stretch>
        </p:blipFill>
        <p:spPr>
          <a:xfrm>
            <a:off x="3857865" y="1388338"/>
            <a:ext cx="2300199" cy="675583"/>
          </a:xfrm>
          <a:prstGeom prst="rect">
            <a:avLst/>
          </a:prstGeom>
        </p:spPr>
      </p:pic>
      <p:sp>
        <p:nvSpPr>
          <p:cNvPr id="5" name="Text Placeholder 4">
            <a:extLst>
              <a:ext uri="{FF2B5EF4-FFF2-40B4-BE49-F238E27FC236}">
                <a16:creationId xmlns:a16="http://schemas.microsoft.com/office/drawing/2014/main" id="{55A89868-D0E9-D778-3F80-3105B784D015}"/>
              </a:ext>
            </a:extLst>
          </p:cNvPr>
          <p:cNvSpPr>
            <a:spLocks noGrp="1"/>
          </p:cNvSpPr>
          <p:nvPr>
            <p:ph type="body" sz="quarter" idx="22"/>
          </p:nvPr>
        </p:nvSpPr>
        <p:spPr>
          <a:xfrm>
            <a:off x="3857865" y="2263927"/>
            <a:ext cx="6928135" cy="655639"/>
          </a:xfrm>
        </p:spPr>
        <p:txBody>
          <a:bodyPr/>
          <a:lstStyle/>
          <a:p>
            <a:r>
              <a:rPr lang="en-US" dirty="0">
                <a:solidFill>
                  <a:srgbClr val="FFC000"/>
                </a:solidFill>
              </a:rPr>
              <a:t>LEADNOW APP</a:t>
            </a:r>
          </a:p>
        </p:txBody>
      </p:sp>
      <p:sp>
        <p:nvSpPr>
          <p:cNvPr id="6" name="Text Placeholder 5">
            <a:extLst>
              <a:ext uri="{FF2B5EF4-FFF2-40B4-BE49-F238E27FC236}">
                <a16:creationId xmlns:a16="http://schemas.microsoft.com/office/drawing/2014/main" id="{CADA320D-F01A-6C9E-59F9-F91159B177CB}"/>
              </a:ext>
            </a:extLst>
          </p:cNvPr>
          <p:cNvSpPr>
            <a:spLocks noGrp="1"/>
          </p:cNvSpPr>
          <p:nvPr>
            <p:ph type="body" sz="half" idx="23"/>
          </p:nvPr>
        </p:nvSpPr>
        <p:spPr>
          <a:xfrm>
            <a:off x="3857865" y="2855621"/>
            <a:ext cx="4804215" cy="4091665"/>
          </a:xfrm>
        </p:spPr>
        <p:txBody>
          <a:bodyPr/>
          <a:lstStyle/>
          <a:p>
            <a:pPr algn="just"/>
            <a:r>
              <a:rPr lang="en-GB" b="0" i="0" dirty="0">
                <a:solidFill>
                  <a:schemeClr val="bg1"/>
                </a:solidFill>
                <a:effectLst/>
                <a:latin typeface="Segoe UI" panose="020B0502040204020203" pitchFamily="34" charset="0"/>
                <a:cs typeface="Segoe UI" panose="020B0502040204020203" pitchFamily="34" charset="0"/>
              </a:rPr>
              <a:t>Dignitas' </a:t>
            </a:r>
            <a:r>
              <a:rPr lang="en-GB" b="1" i="0" dirty="0" err="1">
                <a:solidFill>
                  <a:schemeClr val="bg1"/>
                </a:solidFill>
                <a:effectLst/>
                <a:latin typeface="Segoe UI" panose="020B0502040204020203" pitchFamily="34" charset="0"/>
                <a:cs typeface="Segoe UI" panose="020B0502040204020203" pitchFamily="34" charset="0"/>
              </a:rPr>
              <a:t>LeadNow</a:t>
            </a:r>
            <a:r>
              <a:rPr lang="en-GB" b="1" i="0" dirty="0">
                <a:solidFill>
                  <a:schemeClr val="bg1"/>
                </a:solidFill>
                <a:effectLst/>
                <a:latin typeface="Segoe UI" panose="020B0502040204020203" pitchFamily="34" charset="0"/>
                <a:cs typeface="Segoe UI" panose="020B0502040204020203" pitchFamily="34" charset="0"/>
              </a:rPr>
              <a:t> app  </a:t>
            </a:r>
            <a:r>
              <a:rPr lang="en-GB" b="0" i="0" dirty="0">
                <a:solidFill>
                  <a:schemeClr val="bg1"/>
                </a:solidFill>
                <a:effectLst/>
                <a:latin typeface="Segoe UI" panose="020B0502040204020203" pitchFamily="34" charset="0"/>
                <a:cs typeface="Segoe UI" panose="020B0502040204020203" pitchFamily="34" charset="0"/>
              </a:rPr>
              <a:t>is a tech tool to support remote coaching of school leaders and enhance school-based teacher development in Kenya.</a:t>
            </a:r>
          </a:p>
          <a:p>
            <a:pPr algn="just"/>
            <a:r>
              <a:rPr lang="en-GB" b="0" i="0" dirty="0">
                <a:solidFill>
                  <a:schemeClr val="bg1"/>
                </a:solidFill>
                <a:effectLst/>
                <a:latin typeface="Segoe UI" panose="020B0502040204020203" pitchFamily="34" charset="0"/>
                <a:cs typeface="Segoe UI" panose="020B0502040204020203" pitchFamily="34" charset="0"/>
              </a:rPr>
              <a:t>This app is embedded in Dignitas’ digital training and coaching toolkit </a:t>
            </a:r>
            <a:r>
              <a:rPr lang="en-GB" b="0" i="0" dirty="0" err="1">
                <a:solidFill>
                  <a:schemeClr val="bg1"/>
                </a:solidFill>
                <a:effectLst/>
                <a:latin typeface="Segoe UI" panose="020B0502040204020203" pitchFamily="34" charset="0"/>
                <a:cs typeface="Segoe UI" panose="020B0502040204020203" pitchFamily="34" charset="0"/>
              </a:rPr>
              <a:t>LeadNow</a:t>
            </a:r>
            <a:r>
              <a:rPr lang="en-GB" b="0" i="0" dirty="0">
                <a:solidFill>
                  <a:schemeClr val="bg1"/>
                </a:solidFill>
                <a:effectLst/>
                <a:latin typeface="Segoe UI" panose="020B0502040204020203" pitchFamily="34" charset="0"/>
                <a:cs typeface="Segoe UI" panose="020B0502040204020203" pitchFamily="34" charset="0"/>
              </a:rPr>
              <a:t>, designed for and by School Leaders. </a:t>
            </a:r>
            <a:endParaRPr lang="en-GB" dirty="0">
              <a:solidFill>
                <a:schemeClr val="bg1"/>
              </a:solidFill>
              <a:latin typeface="Segoe UI" panose="020B0502040204020203" pitchFamily="34" charset="0"/>
              <a:cs typeface="Segoe UI" panose="020B0502040204020203" pitchFamily="34" charset="0"/>
            </a:endParaRPr>
          </a:p>
          <a:p>
            <a:pPr algn="just"/>
            <a:r>
              <a:rPr lang="en-GB" b="0" i="0" dirty="0">
                <a:solidFill>
                  <a:schemeClr val="bg1"/>
                </a:solidFill>
                <a:effectLst/>
                <a:latin typeface="Segoe UI" panose="020B0502040204020203" pitchFamily="34" charset="0"/>
                <a:cs typeface="Segoe UI" panose="020B0502040204020203" pitchFamily="34" charset="0"/>
              </a:rPr>
              <a:t>It was developed in 2021 and has undergone initial testing with approximately 800 school leaders.</a:t>
            </a:r>
          </a:p>
          <a:p>
            <a:pPr algn="just"/>
            <a:r>
              <a:rPr lang="en-GB" b="0" i="0" dirty="0">
                <a:solidFill>
                  <a:schemeClr val="bg1"/>
                </a:solidFill>
                <a:effectLst/>
                <a:latin typeface="Segoe UI" panose="020B0502040204020203" pitchFamily="34" charset="0"/>
                <a:cs typeface="Segoe UI" panose="020B0502040204020203" pitchFamily="34" charset="0"/>
              </a:rPr>
              <a:t>Dignitas intends to </a:t>
            </a:r>
            <a:r>
              <a:rPr lang="en-GB" b="1" i="0" dirty="0">
                <a:solidFill>
                  <a:schemeClr val="bg1"/>
                </a:solidFill>
                <a:effectLst/>
                <a:latin typeface="Segoe UI" panose="020B0502040204020203" pitchFamily="34" charset="0"/>
                <a:cs typeface="Segoe UI" panose="020B0502040204020203" pitchFamily="34" charset="0"/>
              </a:rPr>
              <a:t>reach 4,150 schools</a:t>
            </a:r>
            <a:r>
              <a:rPr lang="en-GB" b="0" i="0" dirty="0">
                <a:solidFill>
                  <a:schemeClr val="bg1"/>
                </a:solidFill>
                <a:effectLst/>
                <a:latin typeface="Segoe UI" panose="020B0502040204020203" pitchFamily="34" charset="0"/>
                <a:cs typeface="Segoe UI" panose="020B0502040204020203" pitchFamily="34" charset="0"/>
              </a:rPr>
              <a:t>, targeting a total of </a:t>
            </a:r>
            <a:r>
              <a:rPr lang="en-GB" b="1" i="0" dirty="0">
                <a:solidFill>
                  <a:schemeClr val="bg1"/>
                </a:solidFill>
                <a:effectLst/>
                <a:latin typeface="Segoe UI" panose="020B0502040204020203" pitchFamily="34" charset="0"/>
                <a:cs typeface="Segoe UI" panose="020B0502040204020203" pitchFamily="34" charset="0"/>
              </a:rPr>
              <a:t>16,600 educators</a:t>
            </a:r>
            <a:r>
              <a:rPr lang="en-GB" b="0" i="0" dirty="0">
                <a:solidFill>
                  <a:schemeClr val="bg1"/>
                </a:solidFill>
                <a:effectLst/>
                <a:latin typeface="Segoe UI" panose="020B0502040204020203" pitchFamily="34" charset="0"/>
                <a:cs typeface="Segoe UI" panose="020B0502040204020203" pitchFamily="34" charset="0"/>
              </a:rPr>
              <a:t>. </a:t>
            </a:r>
            <a:r>
              <a:rPr lang="en-GB" dirty="0">
                <a:solidFill>
                  <a:schemeClr val="bg1"/>
                </a:solidFill>
                <a:latin typeface="Segoe UI" panose="020B0502040204020203" pitchFamily="34" charset="0"/>
                <a:cs typeface="Segoe UI" panose="020B0502040204020203" pitchFamily="34" charset="0"/>
              </a:rPr>
              <a:t>Their</a:t>
            </a:r>
            <a:r>
              <a:rPr lang="en-GB" b="0" i="0" dirty="0">
                <a:solidFill>
                  <a:schemeClr val="bg1"/>
                </a:solidFill>
                <a:effectLst/>
                <a:latin typeface="Segoe UI" panose="020B0502040204020203" pitchFamily="34" charset="0"/>
                <a:cs typeface="Segoe UI" panose="020B0502040204020203" pitchFamily="34" charset="0"/>
              </a:rPr>
              <a:t> goal is to impact the </a:t>
            </a:r>
            <a:r>
              <a:rPr lang="en-GB" b="1" i="0" dirty="0">
                <a:solidFill>
                  <a:schemeClr val="bg1"/>
                </a:solidFill>
                <a:effectLst/>
                <a:latin typeface="Segoe UI" panose="020B0502040204020203" pitchFamily="34" charset="0"/>
                <a:cs typeface="Segoe UI" panose="020B0502040204020203" pitchFamily="34" charset="0"/>
              </a:rPr>
              <a:t>education of 750,000 children </a:t>
            </a:r>
            <a:r>
              <a:rPr lang="en-GB" b="0" i="0" dirty="0">
                <a:solidFill>
                  <a:schemeClr val="bg1"/>
                </a:solidFill>
                <a:effectLst/>
                <a:latin typeface="Segoe UI" panose="020B0502040204020203" pitchFamily="34" charset="0"/>
                <a:cs typeface="Segoe UI" panose="020B0502040204020203" pitchFamily="34" charset="0"/>
              </a:rPr>
              <a:t>through direct school partnerships and 1,500,000 through government collaboration by 2027. This app was developed to help reach this goal.</a:t>
            </a:r>
          </a:p>
        </p:txBody>
      </p:sp>
      <p:sp>
        <p:nvSpPr>
          <p:cNvPr id="11" name="TextBox 10">
            <a:extLst>
              <a:ext uri="{FF2B5EF4-FFF2-40B4-BE49-F238E27FC236}">
                <a16:creationId xmlns:a16="http://schemas.microsoft.com/office/drawing/2014/main" id="{188EA168-58EB-E440-7E4F-B6F6D86CF048}"/>
              </a:ext>
            </a:extLst>
          </p:cNvPr>
          <p:cNvSpPr txBox="1"/>
          <p:nvPr/>
        </p:nvSpPr>
        <p:spPr>
          <a:xfrm>
            <a:off x="9489752" y="3303349"/>
            <a:ext cx="2592495" cy="35240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1400" b="1" i="0" dirty="0">
                <a:solidFill>
                  <a:schemeClr val="bg1"/>
                </a:solidFill>
                <a:effectLst/>
                <a:latin typeface="Segoe UI" panose="020B0502040204020203" pitchFamily="34" charset="0"/>
                <a:cs typeface="Segoe UI" panose="020B0502040204020203" pitchFamily="34" charset="0"/>
              </a:rPr>
              <a:t>Dignitas is </a:t>
            </a:r>
            <a:r>
              <a:rPr lang="en-GB" sz="1400" b="1" dirty="0">
                <a:solidFill>
                  <a:schemeClr val="bg1"/>
                </a:solidFill>
                <a:latin typeface="Segoe UI" panose="020B0502040204020203" pitchFamily="34" charset="0"/>
                <a:cs typeface="Segoe UI" panose="020B0502040204020203" pitchFamily="34" charset="0"/>
              </a:rPr>
              <a:t>a Kenyan</a:t>
            </a:r>
            <a:r>
              <a:rPr lang="en-GB" sz="1400" b="1" i="0" dirty="0">
                <a:solidFill>
                  <a:schemeClr val="bg1"/>
                </a:solidFill>
                <a:effectLst/>
                <a:latin typeface="Segoe UI" panose="020B0502040204020203" pitchFamily="34" charset="0"/>
                <a:cs typeface="Segoe UI" panose="020B0502040204020203" pitchFamily="34" charset="0"/>
              </a:rPr>
              <a:t> organisation that empowers educators and school leaders to transform opportunities for the next generation through school partnerships that strengthen leadership, improve instructional quality, and provide infrastructural support. </a:t>
            </a:r>
            <a:br>
              <a:rPr lang="en-GB" sz="1400" b="1" i="0" dirty="0">
                <a:solidFill>
                  <a:schemeClr val="bg1"/>
                </a:solidFill>
                <a:effectLst/>
                <a:latin typeface="Segoe UI" panose="020B0502040204020203" pitchFamily="34" charset="0"/>
                <a:cs typeface="Segoe UI" panose="020B0502040204020203" pitchFamily="34" charset="0"/>
              </a:rPr>
            </a:br>
            <a:br>
              <a:rPr lang="en-GB" sz="1400" b="1" i="0" dirty="0">
                <a:solidFill>
                  <a:schemeClr val="bg1"/>
                </a:solidFill>
                <a:effectLst/>
                <a:latin typeface="Segoe UI" panose="020B0502040204020203" pitchFamily="34" charset="0"/>
                <a:cs typeface="Segoe UI" panose="020B0502040204020203" pitchFamily="34" charset="0"/>
              </a:rPr>
            </a:br>
            <a:r>
              <a:rPr lang="en-GB" sz="1100" b="0" i="0" dirty="0">
                <a:solidFill>
                  <a:schemeClr val="bg1"/>
                </a:solidFill>
                <a:effectLst/>
                <a:latin typeface="Segoe UI" panose="020B0502040204020203" pitchFamily="34" charset="0"/>
                <a:cs typeface="Segoe UI" panose="020B0502040204020203" pitchFamily="34" charset="0"/>
              </a:rPr>
              <a:t>Dignitas is one of the Global Schools Forum </a:t>
            </a:r>
            <a:r>
              <a:rPr lang="en-GB" sz="1100" b="0" i="0" dirty="0" err="1">
                <a:solidFill>
                  <a:schemeClr val="bg1"/>
                </a:solidFill>
                <a:effectLst/>
                <a:latin typeface="Segoe UI" panose="020B0502040204020203" pitchFamily="34" charset="0"/>
                <a:cs typeface="Segoe UI" panose="020B0502040204020203" pitchFamily="34" charset="0"/>
              </a:rPr>
              <a:t>Impact@Scale</a:t>
            </a:r>
            <a:r>
              <a:rPr lang="en-GB" sz="1100" b="0" i="0" dirty="0">
                <a:solidFill>
                  <a:schemeClr val="bg1"/>
                </a:solidFill>
                <a:effectLst/>
                <a:latin typeface="Segoe UI" panose="020B0502040204020203" pitchFamily="34" charset="0"/>
                <a:cs typeface="Segoe UI" panose="020B0502040204020203" pitchFamily="34" charset="0"/>
              </a:rPr>
              <a:t> Labs finalists.</a:t>
            </a:r>
            <a:br>
              <a:rPr lang="en-GB" sz="1100" b="0" i="0" dirty="0">
                <a:solidFill>
                  <a:schemeClr val="bg1"/>
                </a:solidFill>
                <a:effectLst/>
                <a:latin typeface="Segoe UI" panose="020B0502040204020203" pitchFamily="34" charset="0"/>
                <a:cs typeface="Segoe UI" panose="020B0502040204020203" pitchFamily="34" charset="0"/>
              </a:rPr>
            </a:br>
            <a:endParaRPr lang="en-GB" sz="1100" b="0" i="0" dirty="0">
              <a:solidFill>
                <a:schemeClr val="bg1"/>
              </a:solidFill>
              <a:effectLst/>
              <a:latin typeface="Segoe UI" panose="020B0502040204020203" pitchFamily="34" charset="0"/>
              <a:cs typeface="Segoe UI" panose="020B0502040204020203" pitchFamily="34" charset="0"/>
            </a:endParaRPr>
          </a:p>
          <a:p>
            <a:r>
              <a:rPr lang="en-GB" sz="1100" b="0" i="0" dirty="0">
                <a:solidFill>
                  <a:schemeClr val="bg1"/>
                </a:solidFill>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https://www.globalschoolsforum.org/page/Dignitas</a:t>
            </a:r>
            <a:r>
              <a:rPr lang="en-GB" sz="1100" dirty="0">
                <a:solidFill>
                  <a:schemeClr val="bg1"/>
                </a:solidFill>
                <a:latin typeface="Segoe UI" panose="020B0502040204020203" pitchFamily="34" charset="0"/>
                <a:cs typeface="Segoe UI" panose="020B0502040204020203" pitchFamily="34" charset="0"/>
              </a:rPr>
              <a:t> </a:t>
            </a:r>
          </a:p>
          <a:p>
            <a:pPr marL="0" marR="0" indent="0" defTabSz="914400" rtl="0" fontAlgn="auto" latinLnBrk="0" hangingPunct="0">
              <a:lnSpc>
                <a:spcPct val="100000"/>
              </a:lnSpc>
              <a:spcBef>
                <a:spcPts val="0"/>
              </a:spcBef>
              <a:spcAft>
                <a:spcPts val="0"/>
              </a:spcAft>
              <a:buClrTx/>
              <a:buSzTx/>
              <a:buFontTx/>
              <a:buNone/>
              <a:tabLst/>
            </a:pPr>
            <a:endParaRPr kumimoji="0" lang="en-US" sz="1400" b="1" i="0" u="none" strike="noStrike" cap="none" spc="0" normalizeH="0" baseline="0" dirty="0">
              <a:ln>
                <a:noFill/>
              </a:ln>
              <a:solidFill>
                <a:schemeClr val="bg1"/>
              </a:solidFill>
              <a:effectLst/>
              <a:uFillTx/>
              <a:latin typeface="Segoe UI" panose="020B0502040204020203" pitchFamily="34" charset="0"/>
              <a:cs typeface="Segoe UI" panose="020B0502040204020203" pitchFamily="34" charset="0"/>
              <a:sym typeface="Calibri"/>
            </a:endParaRPr>
          </a:p>
        </p:txBody>
      </p:sp>
      <p:sp>
        <p:nvSpPr>
          <p:cNvPr id="8" name="Rectangle 1">
            <a:extLst>
              <a:ext uri="{FF2B5EF4-FFF2-40B4-BE49-F238E27FC236}">
                <a16:creationId xmlns:a16="http://schemas.microsoft.com/office/drawing/2014/main" id="{01E2CFCB-80FD-6D0D-C899-057854BBF90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Dignitas on X: &quot;Educational empowerment in action! This week, we welcome a  dynamic cohort of 520 school leaders diving into the #Ongoza program, a  collaborative effort with @IDPFoundation and @PremierCreditKE . Today">
            <a:extLst>
              <a:ext uri="{FF2B5EF4-FFF2-40B4-BE49-F238E27FC236}">
                <a16:creationId xmlns:a16="http://schemas.microsoft.com/office/drawing/2014/main" id="{04F4D44C-C926-4B73-1BF0-75D16A2B42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749" r="29743"/>
          <a:stretch/>
        </p:blipFill>
        <p:spPr bwMode="auto">
          <a:xfrm>
            <a:off x="786" y="1189822"/>
            <a:ext cx="3529136" cy="566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51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3" name="Straight Arrow Connector 282">
            <a:extLst>
              <a:ext uri="{FF2B5EF4-FFF2-40B4-BE49-F238E27FC236}">
                <a16:creationId xmlns:a16="http://schemas.microsoft.com/office/drawing/2014/main" id="{02DFD1E7-EC28-9341-94E1-8E581FEC0192}"/>
              </a:ext>
            </a:extLst>
          </p:cNvPr>
          <p:cNvCxnSpPr>
            <a:cxnSpLocks/>
          </p:cNvCxnSpPr>
          <p:nvPr/>
        </p:nvCxnSpPr>
        <p:spPr>
          <a:xfrm>
            <a:off x="5355023" y="4682547"/>
            <a:ext cx="93192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F47B086B-F25F-58CE-F91F-48C0DF7CC800}"/>
              </a:ext>
            </a:extLst>
          </p:cNvPr>
          <p:cNvCxnSpPr>
            <a:cxnSpLocks/>
          </p:cNvCxnSpPr>
          <p:nvPr/>
        </p:nvCxnSpPr>
        <p:spPr>
          <a:xfrm>
            <a:off x="5355023" y="2278869"/>
            <a:ext cx="895220"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19AE1551-C16B-4A52-3E12-AE6B8EFF3A4B}"/>
              </a:ext>
            </a:extLst>
          </p:cNvPr>
          <p:cNvCxnSpPr>
            <a:cxnSpLocks/>
          </p:cNvCxnSpPr>
          <p:nvPr/>
        </p:nvCxnSpPr>
        <p:spPr>
          <a:xfrm flipV="1">
            <a:off x="5355668" y="3475900"/>
            <a:ext cx="895510" cy="383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4" name="Right Bracket 253">
            <a:extLst>
              <a:ext uri="{FF2B5EF4-FFF2-40B4-BE49-F238E27FC236}">
                <a16:creationId xmlns:a16="http://schemas.microsoft.com/office/drawing/2014/main" id="{EE145CC2-35D5-AA5D-F8AD-1C5A1832D847}"/>
              </a:ext>
            </a:extLst>
          </p:cNvPr>
          <p:cNvSpPr/>
          <p:nvPr/>
        </p:nvSpPr>
        <p:spPr>
          <a:xfrm>
            <a:off x="5240144" y="1753263"/>
            <a:ext cx="114879" cy="3155980"/>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nvGrpSpPr>
          <p:cNvPr id="45" name="Group 44">
            <a:extLst>
              <a:ext uri="{FF2B5EF4-FFF2-40B4-BE49-F238E27FC236}">
                <a16:creationId xmlns:a16="http://schemas.microsoft.com/office/drawing/2014/main" id="{DE31DB8E-DD52-B5FC-4F55-37DD7C583195}"/>
              </a:ext>
            </a:extLst>
          </p:cNvPr>
          <p:cNvGrpSpPr/>
          <p:nvPr/>
        </p:nvGrpSpPr>
        <p:grpSpPr>
          <a:xfrm>
            <a:off x="3228569" y="2164680"/>
            <a:ext cx="880673" cy="2268066"/>
            <a:chOff x="3228569" y="2164680"/>
            <a:chExt cx="880673" cy="2268066"/>
          </a:xfrm>
        </p:grpSpPr>
        <p:cxnSp>
          <p:nvCxnSpPr>
            <p:cNvPr id="227" name="Straight Arrow Connector 226">
              <a:extLst>
                <a:ext uri="{FF2B5EF4-FFF2-40B4-BE49-F238E27FC236}">
                  <a16:creationId xmlns:a16="http://schemas.microsoft.com/office/drawing/2014/main" id="{B7D2CEEA-AE7B-B956-1F68-4D23D90AC15B}"/>
                </a:ext>
              </a:extLst>
            </p:cNvPr>
            <p:cNvCxnSpPr>
              <a:cxnSpLocks/>
            </p:cNvCxnSpPr>
            <p:nvPr/>
          </p:nvCxnSpPr>
          <p:spPr>
            <a:xfrm>
              <a:off x="3228569" y="2164680"/>
              <a:ext cx="801564" cy="11888"/>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FF06360A-B116-FD57-73CF-D7EC78975EC3}"/>
                </a:ext>
              </a:extLst>
            </p:cNvPr>
            <p:cNvCxnSpPr>
              <a:cxnSpLocks/>
            </p:cNvCxnSpPr>
            <p:nvPr/>
          </p:nvCxnSpPr>
          <p:spPr>
            <a:xfrm>
              <a:off x="3228569" y="3298713"/>
              <a:ext cx="801564"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1D56C176-DF36-5B36-20D0-9619C8105D9C}"/>
                </a:ext>
              </a:extLst>
            </p:cNvPr>
            <p:cNvCxnSpPr>
              <a:cxnSpLocks/>
            </p:cNvCxnSpPr>
            <p:nvPr/>
          </p:nvCxnSpPr>
          <p:spPr>
            <a:xfrm>
              <a:off x="3228569" y="4432746"/>
              <a:ext cx="880673"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ounded Rectangle 16">
            <a:extLst>
              <a:ext uri="{FF2B5EF4-FFF2-40B4-BE49-F238E27FC236}">
                <a16:creationId xmlns:a16="http://schemas.microsoft.com/office/drawing/2014/main" id="{535C0017-CE76-B0F3-3503-64F9B7F2DD7E}"/>
              </a:ext>
            </a:extLst>
          </p:cNvPr>
          <p:cNvSpPr/>
          <p:nvPr/>
        </p:nvSpPr>
        <p:spPr>
          <a:xfrm>
            <a:off x="370697" y="1502642"/>
            <a:ext cx="509400" cy="3657223"/>
          </a:xfrm>
          <a:prstGeom prst="round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36000" rIns="36000" bIns="36000" rtlCol="0" anchor="ctr"/>
          <a:lstStyle/>
          <a:p>
            <a:pPr algn="ctr"/>
            <a:r>
              <a:rPr lang="en-US" sz="1100">
                <a:solidFill>
                  <a:srgbClr val="374151"/>
                </a:solidFill>
                <a:effectLst/>
                <a:latin typeface="Arial Narrow" panose="020B0604020202020204" pitchFamily="34" charset="0"/>
                <a:cs typeface="Arial Narrow" panose="020B0604020202020204" pitchFamily="34" charset="0"/>
              </a:rPr>
              <a:t>Few solutions exist for leaders to aid teachers lacking skills in Foundational Literacy and Numeracy (FLN) instruction.</a:t>
            </a:r>
            <a:endParaRPr lang="en-US" sz="1100">
              <a:solidFill>
                <a:srgbClr val="404040"/>
              </a:solidFill>
              <a:latin typeface="Arial Narrow" panose="020B0604020202020204" pitchFamily="34" charset="0"/>
              <a:ea typeface="Helvetica Neue" panose="02000503000000020004" pitchFamily="2" charset="0"/>
              <a:cs typeface="Arial Narrow" panose="020B0604020202020204" pitchFamily="34" charset="0"/>
            </a:endParaRPr>
          </a:p>
        </p:txBody>
      </p:sp>
      <p:sp>
        <p:nvSpPr>
          <p:cNvPr id="8" name="TextBox 7">
            <a:extLst>
              <a:ext uri="{FF2B5EF4-FFF2-40B4-BE49-F238E27FC236}">
                <a16:creationId xmlns:a16="http://schemas.microsoft.com/office/drawing/2014/main" id="{A6F23AC8-BEA4-9274-D6B2-9C67231D7F53}"/>
              </a:ext>
            </a:extLst>
          </p:cNvPr>
          <p:cNvSpPr txBox="1"/>
          <p:nvPr/>
        </p:nvSpPr>
        <p:spPr>
          <a:xfrm>
            <a:off x="9006378" y="540000"/>
            <a:ext cx="884090" cy="216000"/>
          </a:xfrm>
          <a:prstGeom prst="rect">
            <a:avLst/>
          </a:prstGeom>
          <a:noFill/>
        </p:spPr>
        <p:txBody>
          <a:bodyPr wrap="square" lIns="0" tIns="0" rIns="0" bIns="0" rtlCol="0">
            <a:noAutofit/>
          </a:bodyPr>
          <a:lstStyle/>
          <a:p>
            <a:pPr algn="ctr"/>
            <a:r>
              <a:rPr lang="en-US" sz="1000" b="1" i="1">
                <a:solidFill>
                  <a:schemeClr val="accent6"/>
                </a:solidFill>
                <a:latin typeface="Helvetica Neue" panose="02000503000000020004"/>
                <a:ea typeface="Helvetica Neue" panose="02000503000000020004" pitchFamily="2" charset="0"/>
                <a:cs typeface="Helvetica Neue" panose="02000503000000020004" pitchFamily="2" charset="0"/>
              </a:rPr>
              <a:t>Goals</a:t>
            </a:r>
          </a:p>
        </p:txBody>
      </p:sp>
      <p:sp>
        <p:nvSpPr>
          <p:cNvPr id="9" name="TextBox 8">
            <a:extLst>
              <a:ext uri="{FF2B5EF4-FFF2-40B4-BE49-F238E27FC236}">
                <a16:creationId xmlns:a16="http://schemas.microsoft.com/office/drawing/2014/main" id="{91A9D515-30D3-3CC9-606E-2388D439FB8A}"/>
              </a:ext>
            </a:extLst>
          </p:cNvPr>
          <p:cNvSpPr txBox="1"/>
          <p:nvPr/>
        </p:nvSpPr>
        <p:spPr>
          <a:xfrm>
            <a:off x="10719861" y="540000"/>
            <a:ext cx="884091" cy="307777"/>
          </a:xfrm>
          <a:prstGeom prst="rect">
            <a:avLst/>
          </a:prstGeom>
          <a:noFill/>
        </p:spPr>
        <p:txBody>
          <a:bodyPr wrap="square" lIns="0" tIns="0" rIns="0" bIns="0" rtlCol="0">
            <a:spAutoFit/>
          </a:bodyPr>
          <a:lstStyle/>
          <a:p>
            <a:pPr algn="ctr"/>
            <a:r>
              <a:rPr lang="en-US" sz="1000" b="1" i="1">
                <a:solidFill>
                  <a:schemeClr val="accent6"/>
                </a:solidFill>
                <a:latin typeface="Helvetica Neue" panose="02000503000000020004"/>
                <a:ea typeface="Helvetica Neue" panose="02000503000000020004" pitchFamily="2" charset="0"/>
                <a:cs typeface="Helvetica Neue" panose="02000503000000020004" pitchFamily="2" charset="0"/>
              </a:rPr>
              <a:t>Long-term goals</a:t>
            </a:r>
          </a:p>
        </p:txBody>
      </p:sp>
      <p:sp>
        <p:nvSpPr>
          <p:cNvPr id="11" name="TextBox 10">
            <a:extLst>
              <a:ext uri="{FF2B5EF4-FFF2-40B4-BE49-F238E27FC236}">
                <a16:creationId xmlns:a16="http://schemas.microsoft.com/office/drawing/2014/main" id="{8DB7A354-E8AB-8779-012E-04AF4606CD02}"/>
              </a:ext>
            </a:extLst>
          </p:cNvPr>
          <p:cNvSpPr txBox="1"/>
          <p:nvPr/>
        </p:nvSpPr>
        <p:spPr>
          <a:xfrm>
            <a:off x="4984536" y="540001"/>
            <a:ext cx="1853703" cy="216000"/>
          </a:xfrm>
          <a:prstGeom prst="rect">
            <a:avLst/>
          </a:prstGeom>
          <a:noFill/>
        </p:spPr>
        <p:txBody>
          <a:bodyPr wrap="square" lIns="0" tIns="0" rIns="0" bIns="0" rtlCol="0">
            <a:noAutofit/>
          </a:bodyPr>
          <a:lstStyle/>
          <a:p>
            <a:pPr algn="ctr"/>
            <a:r>
              <a:rPr lang="en-US" sz="1000" b="1" i="1" dirty="0">
                <a:solidFill>
                  <a:schemeClr val="tx2">
                    <a:lumMod val="75000"/>
                  </a:schemeClr>
                </a:solidFill>
                <a:latin typeface="Helvetica Neue" panose="02000503000000020004"/>
                <a:ea typeface="Helvetica Neue" panose="02000503000000020004" pitchFamily="2" charset="0"/>
                <a:cs typeface="Helvetica Neue" panose="02000503000000020004" pitchFamily="2" charset="0"/>
              </a:rPr>
              <a:t>Mechanisms for change</a:t>
            </a:r>
          </a:p>
        </p:txBody>
      </p:sp>
      <p:sp>
        <p:nvSpPr>
          <p:cNvPr id="12" name="TextBox 11">
            <a:extLst>
              <a:ext uri="{FF2B5EF4-FFF2-40B4-BE49-F238E27FC236}">
                <a16:creationId xmlns:a16="http://schemas.microsoft.com/office/drawing/2014/main" id="{7346779B-3601-C2C8-61B6-5A0D75828F09}"/>
              </a:ext>
            </a:extLst>
          </p:cNvPr>
          <p:cNvSpPr txBox="1"/>
          <p:nvPr/>
        </p:nvSpPr>
        <p:spPr>
          <a:xfrm>
            <a:off x="3968490" y="540000"/>
            <a:ext cx="1048186" cy="225164"/>
          </a:xfrm>
          <a:prstGeom prst="rect">
            <a:avLst/>
          </a:prstGeom>
          <a:noFill/>
        </p:spPr>
        <p:txBody>
          <a:bodyPr wrap="square" lIns="0" tIns="0" rIns="0" bIns="0" rtlCol="0">
            <a:noAutofit/>
          </a:bodyPr>
          <a:lstStyle/>
          <a:p>
            <a:pPr algn="ctr"/>
            <a:r>
              <a:rPr lang="en-US" sz="1000" b="1" i="1">
                <a:solidFill>
                  <a:schemeClr val="accent2"/>
                </a:solidFill>
                <a:latin typeface="Helvetica Neue" panose="02000503000000020004"/>
                <a:ea typeface="Helvetica Neue" panose="02000503000000020004" pitchFamily="2" charset="0"/>
                <a:cs typeface="Helvetica Neue" panose="02000503000000020004" pitchFamily="2" charset="0"/>
              </a:rPr>
              <a:t>Outputs</a:t>
            </a:r>
          </a:p>
        </p:txBody>
      </p:sp>
      <p:sp>
        <p:nvSpPr>
          <p:cNvPr id="13" name="TextBox 12">
            <a:extLst>
              <a:ext uri="{FF2B5EF4-FFF2-40B4-BE49-F238E27FC236}">
                <a16:creationId xmlns:a16="http://schemas.microsoft.com/office/drawing/2014/main" id="{C977DDBB-4B18-6B65-6595-9019876886EB}"/>
              </a:ext>
            </a:extLst>
          </p:cNvPr>
          <p:cNvSpPr txBox="1"/>
          <p:nvPr/>
        </p:nvSpPr>
        <p:spPr>
          <a:xfrm>
            <a:off x="1551483" y="540000"/>
            <a:ext cx="1297055" cy="278349"/>
          </a:xfrm>
          <a:prstGeom prst="rect">
            <a:avLst/>
          </a:prstGeom>
          <a:noFill/>
        </p:spPr>
        <p:txBody>
          <a:bodyPr wrap="square" lIns="0" tIns="0" rIns="0" bIns="0" rtlCol="0">
            <a:noAutofit/>
          </a:bodyPr>
          <a:lstStyle/>
          <a:p>
            <a:pPr algn="ctr"/>
            <a:r>
              <a:rPr lang="en-US" sz="1000" b="1" i="1">
                <a:solidFill>
                  <a:schemeClr val="accent4"/>
                </a:solidFill>
                <a:latin typeface="Helvetica Neue" panose="02000503000000020004"/>
                <a:ea typeface="Helvetica Neue" panose="02000503000000020004" pitchFamily="2" charset="0"/>
                <a:cs typeface="Helvetica Neue" panose="02000503000000020004" pitchFamily="2" charset="0"/>
              </a:rPr>
              <a:t>Key Inputs &amp; Activities</a:t>
            </a:r>
          </a:p>
        </p:txBody>
      </p:sp>
      <p:sp>
        <p:nvSpPr>
          <p:cNvPr id="14" name="TextBox 13">
            <a:extLst>
              <a:ext uri="{FF2B5EF4-FFF2-40B4-BE49-F238E27FC236}">
                <a16:creationId xmlns:a16="http://schemas.microsoft.com/office/drawing/2014/main" id="{137F1A07-7DB8-4E37-9A50-7CE0FB092CB5}"/>
              </a:ext>
            </a:extLst>
          </p:cNvPr>
          <p:cNvSpPr txBox="1"/>
          <p:nvPr/>
        </p:nvSpPr>
        <p:spPr>
          <a:xfrm>
            <a:off x="198036" y="540000"/>
            <a:ext cx="879996" cy="290426"/>
          </a:xfrm>
          <a:prstGeom prst="rect">
            <a:avLst/>
          </a:prstGeom>
          <a:noFill/>
        </p:spPr>
        <p:txBody>
          <a:bodyPr wrap="square" lIns="0" tIns="0" rIns="0" bIns="0" rtlCol="0">
            <a:noAutofit/>
          </a:bodyPr>
          <a:lstStyle/>
          <a:p>
            <a:pPr algn="ctr"/>
            <a:r>
              <a:rPr lang="en-US" sz="1000" b="1" i="1">
                <a:solidFill>
                  <a:schemeClr val="bg2"/>
                </a:solidFill>
                <a:latin typeface="Helvetica Neue" panose="02000503000000020004"/>
                <a:ea typeface="Helvetica Neue" panose="02000503000000020004" pitchFamily="2" charset="0"/>
                <a:cs typeface="Helvetica Neue" panose="02000503000000020004" pitchFamily="2" charset="0"/>
              </a:rPr>
              <a:t>Problem statement</a:t>
            </a:r>
          </a:p>
        </p:txBody>
      </p:sp>
      <p:sp>
        <p:nvSpPr>
          <p:cNvPr id="53" name="TextBox 52">
            <a:extLst>
              <a:ext uri="{FF2B5EF4-FFF2-40B4-BE49-F238E27FC236}">
                <a16:creationId xmlns:a16="http://schemas.microsoft.com/office/drawing/2014/main" id="{3F0D066A-5A34-142C-60BF-099B763AF666}"/>
              </a:ext>
            </a:extLst>
          </p:cNvPr>
          <p:cNvSpPr txBox="1"/>
          <p:nvPr/>
        </p:nvSpPr>
        <p:spPr>
          <a:xfrm>
            <a:off x="920904" y="6032862"/>
            <a:ext cx="855517" cy="268408"/>
          </a:xfrm>
          <a:prstGeom prst="rect">
            <a:avLst/>
          </a:prstGeom>
          <a:noFill/>
        </p:spPr>
        <p:txBody>
          <a:bodyPr wrap="none" lIns="0" tIns="0" rIns="0" bIns="0" rtlCol="0">
            <a:noAutofit/>
          </a:bodyPr>
          <a:lstStyle/>
          <a:p>
            <a:pPr algn="ctr"/>
            <a:r>
              <a:rPr lang="en-US" sz="1000" b="1" i="1">
                <a:solidFill>
                  <a:schemeClr val="bg1">
                    <a:lumMod val="65000"/>
                  </a:schemeClr>
                </a:solidFill>
                <a:latin typeface="Helvetica Neue" panose="02000503000000020004"/>
                <a:ea typeface="Helvetica Neue" panose="02000503000000020004" pitchFamily="2" charset="0"/>
                <a:cs typeface="Helvetica Neue" panose="02000503000000020004" pitchFamily="2" charset="0"/>
              </a:rPr>
              <a:t>Critical/enabling factors</a:t>
            </a:r>
          </a:p>
        </p:txBody>
      </p:sp>
      <p:cxnSp>
        <p:nvCxnSpPr>
          <p:cNvPr id="54" name="Straight Connector 53">
            <a:extLst>
              <a:ext uri="{FF2B5EF4-FFF2-40B4-BE49-F238E27FC236}">
                <a16:creationId xmlns:a16="http://schemas.microsoft.com/office/drawing/2014/main" id="{5C104E1B-E831-5822-9979-F54F54B6B26A}"/>
              </a:ext>
            </a:extLst>
          </p:cNvPr>
          <p:cNvCxnSpPr>
            <a:cxnSpLocks/>
          </p:cNvCxnSpPr>
          <p:nvPr/>
        </p:nvCxnSpPr>
        <p:spPr>
          <a:xfrm>
            <a:off x="576779" y="5762121"/>
            <a:ext cx="1103630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Rounded Rectangle 24">
            <a:extLst>
              <a:ext uri="{FF2B5EF4-FFF2-40B4-BE49-F238E27FC236}">
                <a16:creationId xmlns:a16="http://schemas.microsoft.com/office/drawing/2014/main" id="{90007007-4D69-A395-E05A-94052F255951}"/>
              </a:ext>
            </a:extLst>
          </p:cNvPr>
          <p:cNvSpPr/>
          <p:nvPr/>
        </p:nvSpPr>
        <p:spPr>
          <a:xfrm rot="16200000">
            <a:off x="1593368" y="3225814"/>
            <a:ext cx="3978382" cy="532038"/>
          </a:xfrm>
          <a:prstGeom prst="roundRect">
            <a:avLst>
              <a:gd name="adj" fmla="val 219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err="1">
                <a:solidFill>
                  <a:srgbClr val="374151"/>
                </a:solidFill>
                <a:effectLst/>
                <a:latin typeface="Arial Narrow" panose="020B0604020202020204" pitchFamily="34" charset="0"/>
                <a:cs typeface="Arial Narrow" panose="020B0604020202020204" pitchFamily="34" charset="0"/>
              </a:rPr>
              <a:t>LeadNow</a:t>
            </a:r>
            <a:r>
              <a:rPr lang="en-US" sz="800">
                <a:solidFill>
                  <a:srgbClr val="374151"/>
                </a:solidFill>
                <a:effectLst/>
                <a:latin typeface="Arial Narrow" panose="020B0604020202020204" pitchFamily="34" charset="0"/>
                <a:cs typeface="Arial Narrow" panose="020B0604020202020204" pitchFamily="34" charset="0"/>
              </a:rPr>
              <a:t> offers evidence-based pedagogical approaches for impactful FLN, addresses knowledge gaps in instructional practices, provides contextually relevant strategies and resources, enables leaders to practice learned skills, delivers engaging content with videos and animations, and ensures timely, personalized, high-quality feedback for reflection and goal-setting</a:t>
            </a:r>
            <a:endParaRPr lang="en-US" sz="800">
              <a:solidFill>
                <a:schemeClr val="bg1"/>
              </a:solidFill>
              <a:latin typeface="Arial Narrow" panose="020B0604020202020204" pitchFamily="34" charset="0"/>
              <a:cs typeface="Arial Narrow" panose="020B0604020202020204" pitchFamily="34" charset="0"/>
            </a:endParaRPr>
          </a:p>
        </p:txBody>
      </p:sp>
      <p:sp>
        <p:nvSpPr>
          <p:cNvPr id="58" name="Rounded Rectangle 24">
            <a:extLst>
              <a:ext uri="{FF2B5EF4-FFF2-40B4-BE49-F238E27FC236}">
                <a16:creationId xmlns:a16="http://schemas.microsoft.com/office/drawing/2014/main" id="{57BBCB24-767D-E263-792B-560179B31929}"/>
              </a:ext>
            </a:extLst>
          </p:cNvPr>
          <p:cNvSpPr/>
          <p:nvPr/>
        </p:nvSpPr>
        <p:spPr>
          <a:xfrm>
            <a:off x="4559584"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Leaders have smartphone and internet access.</a:t>
            </a:r>
            <a:endParaRPr lang="en-US" sz="800">
              <a:solidFill>
                <a:schemeClr val="bg1"/>
              </a:solidFill>
              <a:latin typeface="Arial Narrow" panose="020B0604020202020204" pitchFamily="34" charset="0"/>
              <a:cs typeface="Arial Narrow" panose="020B0604020202020204" pitchFamily="34" charset="0"/>
            </a:endParaRPr>
          </a:p>
        </p:txBody>
      </p:sp>
      <p:grpSp>
        <p:nvGrpSpPr>
          <p:cNvPr id="55" name="Group 54">
            <a:extLst>
              <a:ext uri="{FF2B5EF4-FFF2-40B4-BE49-F238E27FC236}">
                <a16:creationId xmlns:a16="http://schemas.microsoft.com/office/drawing/2014/main" id="{05743B6E-0571-B9FB-CE55-F9E6EA7F771B}"/>
              </a:ext>
            </a:extLst>
          </p:cNvPr>
          <p:cNvGrpSpPr/>
          <p:nvPr/>
        </p:nvGrpSpPr>
        <p:grpSpPr>
          <a:xfrm>
            <a:off x="10343040" y="1322816"/>
            <a:ext cx="188768" cy="4193126"/>
            <a:chOff x="7702134" y="1164473"/>
            <a:chExt cx="188768" cy="4193126"/>
          </a:xfrm>
        </p:grpSpPr>
        <p:sp>
          <p:nvSpPr>
            <p:cNvPr id="23" name="TextBox 22">
              <a:extLst>
                <a:ext uri="{FF2B5EF4-FFF2-40B4-BE49-F238E27FC236}">
                  <a16:creationId xmlns:a16="http://schemas.microsoft.com/office/drawing/2014/main" id="{6C203F1F-601D-7A7C-3432-F316CE8886EA}"/>
                </a:ext>
              </a:extLst>
            </p:cNvPr>
            <p:cNvSpPr txBox="1"/>
            <p:nvPr/>
          </p:nvSpPr>
          <p:spPr>
            <a:xfrm rot="16200000">
              <a:off x="6937091" y="3168719"/>
              <a:ext cx="1714721" cy="184635"/>
            </a:xfrm>
            <a:prstGeom prst="rect">
              <a:avLst/>
            </a:prstGeom>
            <a:solidFill>
              <a:schemeClr val="bg1"/>
            </a:solidFill>
          </p:spPr>
          <p:txBody>
            <a:bodyPr wrap="square" lIns="0" tIns="0" rIns="0" bIns="0" rtlCol="0">
              <a:noAutofit/>
            </a:bodyPr>
            <a:lstStyle/>
            <a:p>
              <a:pPr algn="ctr"/>
              <a:r>
                <a:rPr lang="en-US" sz="800">
                  <a:solidFill>
                    <a:schemeClr val="bg1">
                      <a:lumMod val="50000"/>
                    </a:schemeClr>
                  </a:solidFill>
                  <a:latin typeface="Arial Narrow" panose="020B0604020202020204" pitchFamily="34" charset="0"/>
                  <a:ea typeface="Helvetica Neue" panose="02000503000000020004" pitchFamily="2" charset="0"/>
                  <a:cs typeface="Arial Narrow" panose="020B0604020202020204" pitchFamily="34" charset="0"/>
                </a:rPr>
                <a:t>Accountability Line</a:t>
              </a:r>
            </a:p>
          </p:txBody>
        </p:sp>
        <p:cxnSp>
          <p:nvCxnSpPr>
            <p:cNvPr id="102" name="Straight Connector 101">
              <a:extLst>
                <a:ext uri="{FF2B5EF4-FFF2-40B4-BE49-F238E27FC236}">
                  <a16:creationId xmlns:a16="http://schemas.microsoft.com/office/drawing/2014/main" id="{67D45ACF-83C2-4251-1C87-63FE052AF540}"/>
                </a:ext>
              </a:extLst>
            </p:cNvPr>
            <p:cNvCxnSpPr>
              <a:cxnSpLocks/>
            </p:cNvCxnSpPr>
            <p:nvPr/>
          </p:nvCxnSpPr>
          <p:spPr>
            <a:xfrm>
              <a:off x="7885685" y="1164473"/>
              <a:ext cx="5217" cy="419312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76" name="TextBox 175">
            <a:extLst>
              <a:ext uri="{FF2B5EF4-FFF2-40B4-BE49-F238E27FC236}">
                <a16:creationId xmlns:a16="http://schemas.microsoft.com/office/drawing/2014/main" id="{433B99C3-D417-47CB-8D1E-4B34D353DB6D}"/>
              </a:ext>
            </a:extLst>
          </p:cNvPr>
          <p:cNvSpPr txBox="1"/>
          <p:nvPr/>
        </p:nvSpPr>
        <p:spPr>
          <a:xfrm>
            <a:off x="7425386" y="551613"/>
            <a:ext cx="1152000" cy="238943"/>
          </a:xfrm>
          <a:prstGeom prst="rect">
            <a:avLst/>
          </a:prstGeom>
          <a:noFill/>
        </p:spPr>
        <p:txBody>
          <a:bodyPr wrap="square" lIns="0" tIns="0" rIns="0" bIns="0" rtlCol="0">
            <a:noAutofit/>
          </a:bodyPr>
          <a:lstStyle/>
          <a:p>
            <a:pPr algn="ctr"/>
            <a:r>
              <a:rPr lang="en-US" sz="1000" b="1" i="1">
                <a:solidFill>
                  <a:schemeClr val="accent5"/>
                </a:solidFill>
                <a:latin typeface="Helvetica Neue" panose="02000503000000020004"/>
                <a:ea typeface="Helvetica Neue" panose="02000503000000020004" pitchFamily="2" charset="0"/>
                <a:cs typeface="Helvetica Neue" panose="02000503000000020004" pitchFamily="2" charset="0"/>
              </a:rPr>
              <a:t>Outcomes</a:t>
            </a:r>
          </a:p>
        </p:txBody>
      </p:sp>
      <p:sp>
        <p:nvSpPr>
          <p:cNvPr id="120" name="TextBox 119">
            <a:extLst>
              <a:ext uri="{FF2B5EF4-FFF2-40B4-BE49-F238E27FC236}">
                <a16:creationId xmlns:a16="http://schemas.microsoft.com/office/drawing/2014/main" id="{A87F8B70-F064-ED12-6F38-562AC04399EC}"/>
              </a:ext>
            </a:extLst>
          </p:cNvPr>
          <p:cNvSpPr txBox="1"/>
          <p:nvPr/>
        </p:nvSpPr>
        <p:spPr>
          <a:xfrm>
            <a:off x="564508" y="6489627"/>
            <a:ext cx="6403219" cy="329301"/>
          </a:xfrm>
          <a:prstGeom prst="rect">
            <a:avLst/>
          </a:prstGeom>
          <a:noFill/>
        </p:spPr>
        <p:txBody>
          <a:bodyPr wrap="square" lIns="0" tIns="0" rIns="0" bIns="0" rtlCol="0">
            <a:noAutofit/>
          </a:bodyPr>
          <a:lstStyle/>
          <a:p>
            <a:endParaRPr lang="en-GB" sz="800">
              <a:solidFill>
                <a:schemeClr val="accent6"/>
              </a:solidFill>
              <a:latin typeface="Helvetica Neue" panose="02000503000000020004"/>
              <a:cs typeface="Arial" pitchFamily="34" charset="0"/>
            </a:endParaRPr>
          </a:p>
        </p:txBody>
      </p:sp>
      <p:sp>
        <p:nvSpPr>
          <p:cNvPr id="98" name="Rounded Rectangle 24">
            <a:extLst>
              <a:ext uri="{FF2B5EF4-FFF2-40B4-BE49-F238E27FC236}">
                <a16:creationId xmlns:a16="http://schemas.microsoft.com/office/drawing/2014/main" id="{A50ED778-7DD3-0F46-3E35-AD231026DD4E}"/>
              </a:ext>
            </a:extLst>
          </p:cNvPr>
          <p:cNvSpPr/>
          <p:nvPr/>
        </p:nvSpPr>
        <p:spPr>
          <a:xfrm>
            <a:off x="617955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Leaders, teachers, and stakeholders like Education Officers collaborate.</a:t>
            </a:r>
            <a:endParaRPr lang="en-US" sz="800">
              <a:solidFill>
                <a:schemeClr val="bg1"/>
              </a:solidFill>
              <a:latin typeface="Arial Narrow" panose="020B0604020202020204" pitchFamily="34" charset="0"/>
              <a:cs typeface="Arial Narrow" panose="020B0604020202020204" pitchFamily="34" charset="0"/>
            </a:endParaRPr>
          </a:p>
        </p:txBody>
      </p:sp>
      <p:cxnSp>
        <p:nvCxnSpPr>
          <p:cNvPr id="4" name="Straight Arrow Connector 3">
            <a:extLst>
              <a:ext uri="{FF2B5EF4-FFF2-40B4-BE49-F238E27FC236}">
                <a16:creationId xmlns:a16="http://schemas.microsoft.com/office/drawing/2014/main" id="{1B5BD236-0986-BCAD-E88B-0DB9D967832D}"/>
              </a:ext>
            </a:extLst>
          </p:cNvPr>
          <p:cNvCxnSpPr/>
          <p:nvPr/>
        </p:nvCxnSpPr>
        <p:spPr>
          <a:xfrm flipV="1">
            <a:off x="11466576" y="5872482"/>
            <a:ext cx="0" cy="3864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FE73478C-887B-5DBE-36AF-4B9B3D4E9A04}"/>
              </a:ext>
            </a:extLst>
          </p:cNvPr>
          <p:cNvCxnSpPr/>
          <p:nvPr/>
        </p:nvCxnSpPr>
        <p:spPr>
          <a:xfrm flipV="1">
            <a:off x="2346960" y="5915750"/>
            <a:ext cx="0" cy="386481"/>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0" name="Rounded Rectangle 24">
            <a:extLst>
              <a:ext uri="{FF2B5EF4-FFF2-40B4-BE49-F238E27FC236}">
                <a16:creationId xmlns:a16="http://schemas.microsoft.com/office/drawing/2014/main" id="{BF6B8359-67A3-AB89-B7BA-7C6FAD38FD16}"/>
              </a:ext>
            </a:extLst>
          </p:cNvPr>
          <p:cNvSpPr/>
          <p:nvPr/>
        </p:nvSpPr>
        <p:spPr>
          <a:xfrm>
            <a:off x="788853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Leaders and teachers allocate time for skill practice.</a:t>
            </a:r>
            <a:endParaRPr lang="en-US" sz="800">
              <a:solidFill>
                <a:schemeClr val="bg1"/>
              </a:solidFill>
              <a:latin typeface="Arial Narrow" panose="020B0604020202020204" pitchFamily="34" charset="0"/>
              <a:cs typeface="Arial Narrow" panose="020B0604020202020204" pitchFamily="34" charset="0"/>
            </a:endParaRPr>
          </a:p>
        </p:txBody>
      </p:sp>
      <p:sp>
        <p:nvSpPr>
          <p:cNvPr id="112" name="Rounded Rectangle 24">
            <a:extLst>
              <a:ext uri="{FF2B5EF4-FFF2-40B4-BE49-F238E27FC236}">
                <a16:creationId xmlns:a16="http://schemas.microsoft.com/office/drawing/2014/main" id="{8A164F57-A2F2-72AD-C6D8-F1F20AC38502}"/>
              </a:ext>
            </a:extLst>
          </p:cNvPr>
          <p:cNvSpPr/>
          <p:nvPr/>
        </p:nvSpPr>
        <p:spPr>
          <a:xfrm>
            <a:off x="967755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Adequate funding and partnerships support </a:t>
            </a:r>
            <a:r>
              <a:rPr lang="en-US" sz="800" err="1">
                <a:solidFill>
                  <a:srgbClr val="374151"/>
                </a:solidFill>
                <a:effectLst/>
                <a:latin typeface="Arial Narrow" panose="020B0604020202020204" pitchFamily="34" charset="0"/>
                <a:cs typeface="Arial Narrow" panose="020B0604020202020204" pitchFamily="34" charset="0"/>
              </a:rPr>
              <a:t>LeadNow's</a:t>
            </a:r>
            <a:r>
              <a:rPr lang="en-US" sz="800">
                <a:solidFill>
                  <a:srgbClr val="374151"/>
                </a:solidFill>
                <a:effectLst/>
                <a:latin typeface="Arial Narrow" panose="020B0604020202020204" pitchFamily="34" charset="0"/>
                <a:cs typeface="Arial Narrow" panose="020B0604020202020204" pitchFamily="34" charset="0"/>
              </a:rPr>
              <a:t> scaling.</a:t>
            </a:r>
            <a:endParaRPr lang="en-US" sz="800">
              <a:solidFill>
                <a:schemeClr val="bg1"/>
              </a:solidFill>
              <a:latin typeface="Arial Narrow" panose="020B0604020202020204" pitchFamily="34" charset="0"/>
              <a:cs typeface="Arial Narrow" panose="020B0604020202020204" pitchFamily="34" charset="0"/>
            </a:endParaRPr>
          </a:p>
        </p:txBody>
      </p:sp>
      <p:sp>
        <p:nvSpPr>
          <p:cNvPr id="88" name="Rounded Rectangle 10">
            <a:extLst>
              <a:ext uri="{FF2B5EF4-FFF2-40B4-BE49-F238E27FC236}">
                <a16:creationId xmlns:a16="http://schemas.microsoft.com/office/drawing/2014/main" id="{0D305808-21E5-C83D-D25C-75C171F57EE8}"/>
              </a:ext>
            </a:extLst>
          </p:cNvPr>
          <p:cNvSpPr/>
          <p:nvPr/>
        </p:nvSpPr>
        <p:spPr>
          <a:xfrm>
            <a:off x="10878540" y="2930146"/>
            <a:ext cx="1045330" cy="93600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chemeClr val="tx1"/>
                </a:solidFill>
                <a:effectLst/>
                <a:latin typeface="Arial Narrow" panose="020B0604020202020204" pitchFamily="34" charset="0"/>
                <a:cs typeface="Arial Narrow" panose="020B0604020202020204" pitchFamily="34" charset="0"/>
              </a:rPr>
              <a:t>There  are improved learning outcomes for FLN​</a:t>
            </a:r>
            <a:endParaRPr lang="en-US" sz="800">
              <a:solidFill>
                <a:schemeClr val="tx1"/>
              </a:solidFill>
              <a:latin typeface="Arial Narrow" panose="020B0604020202020204" pitchFamily="34" charset="0"/>
              <a:ea typeface="Helvetica Neue" panose="02000503000000020004" pitchFamily="2" charset="0"/>
              <a:cs typeface="Arial Narrow" panose="020B0604020202020204" pitchFamily="34" charset="0"/>
            </a:endParaRPr>
          </a:p>
        </p:txBody>
      </p:sp>
      <p:sp>
        <p:nvSpPr>
          <p:cNvPr id="208" name="Rounded Rectangle 24">
            <a:extLst>
              <a:ext uri="{FF2B5EF4-FFF2-40B4-BE49-F238E27FC236}">
                <a16:creationId xmlns:a16="http://schemas.microsoft.com/office/drawing/2014/main" id="{88B08F37-A9F0-7B26-C1EC-7ACB7703B373}"/>
              </a:ext>
            </a:extLst>
          </p:cNvPr>
          <p:cNvSpPr/>
          <p:nvPr/>
        </p:nvSpPr>
        <p:spPr>
          <a:xfrm>
            <a:off x="2681555" y="5940000"/>
            <a:ext cx="1476000" cy="396000"/>
          </a:xfrm>
          <a:prstGeom prst="roundRect">
            <a:avLst>
              <a:gd name="adj" fmla="val 2192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Instructional Leaders and teachers are motivated to enhance FLN practices</a:t>
            </a:r>
            <a:endParaRPr lang="en-US" sz="800">
              <a:solidFill>
                <a:schemeClr val="bg1"/>
              </a:solidFill>
              <a:latin typeface="Arial Narrow" panose="020B0604020202020204" pitchFamily="34" charset="0"/>
              <a:cs typeface="Arial Narrow" panose="020B0604020202020204" pitchFamily="34" charset="0"/>
            </a:endParaRPr>
          </a:p>
        </p:txBody>
      </p:sp>
      <p:sp>
        <p:nvSpPr>
          <p:cNvPr id="209" name="TextBox 208">
            <a:extLst>
              <a:ext uri="{FF2B5EF4-FFF2-40B4-BE49-F238E27FC236}">
                <a16:creationId xmlns:a16="http://schemas.microsoft.com/office/drawing/2014/main" id="{A3414775-9C92-20DC-2087-76CFDFA5A608}"/>
              </a:ext>
            </a:extLst>
          </p:cNvPr>
          <p:cNvSpPr txBox="1"/>
          <p:nvPr/>
        </p:nvSpPr>
        <p:spPr>
          <a:xfrm>
            <a:off x="3081976" y="540000"/>
            <a:ext cx="879996" cy="393385"/>
          </a:xfrm>
          <a:prstGeom prst="rect">
            <a:avLst/>
          </a:prstGeom>
          <a:noFill/>
        </p:spPr>
        <p:txBody>
          <a:bodyPr wrap="square" lIns="0" tIns="0" rIns="0" bIns="0" rtlCol="0">
            <a:noAutofit/>
          </a:bodyPr>
          <a:lstStyle/>
          <a:p>
            <a:pPr algn="ctr"/>
            <a:r>
              <a:rPr lang="en-US" sz="1000" b="1" i="1" dirty="0">
                <a:solidFill>
                  <a:schemeClr val="tx2">
                    <a:lumMod val="75000"/>
                  </a:schemeClr>
                </a:solidFill>
                <a:latin typeface="Helvetica Neue" panose="02000503000000020004"/>
                <a:ea typeface="Helvetica Neue" panose="02000503000000020004" pitchFamily="2" charset="0"/>
                <a:cs typeface="Helvetica Neue" panose="02000503000000020004" pitchFamily="2" charset="0"/>
              </a:rPr>
              <a:t>Mechanisms for change</a:t>
            </a:r>
          </a:p>
        </p:txBody>
      </p:sp>
      <p:grpSp>
        <p:nvGrpSpPr>
          <p:cNvPr id="46" name="Group 45">
            <a:extLst>
              <a:ext uri="{FF2B5EF4-FFF2-40B4-BE49-F238E27FC236}">
                <a16:creationId xmlns:a16="http://schemas.microsoft.com/office/drawing/2014/main" id="{DE9CD443-CB61-EC96-3785-E4B93F7D8813}"/>
              </a:ext>
            </a:extLst>
          </p:cNvPr>
          <p:cNvGrpSpPr/>
          <p:nvPr/>
        </p:nvGrpSpPr>
        <p:grpSpPr>
          <a:xfrm>
            <a:off x="920904" y="1800804"/>
            <a:ext cx="450696" cy="3060898"/>
            <a:chOff x="920904" y="1611043"/>
            <a:chExt cx="450696" cy="3060898"/>
          </a:xfrm>
        </p:grpSpPr>
        <p:sp>
          <p:nvSpPr>
            <p:cNvPr id="199" name="Right Bracket 198">
              <a:extLst>
                <a:ext uri="{FF2B5EF4-FFF2-40B4-BE49-F238E27FC236}">
                  <a16:creationId xmlns:a16="http://schemas.microsoft.com/office/drawing/2014/main" id="{95770E23-05C7-26E6-D145-2C3005F9FB93}"/>
                </a:ext>
              </a:extLst>
            </p:cNvPr>
            <p:cNvSpPr/>
            <p:nvPr/>
          </p:nvSpPr>
          <p:spPr>
            <a:xfrm>
              <a:off x="920904" y="1611043"/>
              <a:ext cx="157128" cy="3060898"/>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cxnSp>
          <p:nvCxnSpPr>
            <p:cNvPr id="201" name="Straight Arrow Connector 200">
              <a:extLst>
                <a:ext uri="{FF2B5EF4-FFF2-40B4-BE49-F238E27FC236}">
                  <a16:creationId xmlns:a16="http://schemas.microsoft.com/office/drawing/2014/main" id="{1E04BEE7-80FD-88C9-8B56-CD38987A2300}"/>
                </a:ext>
              </a:extLst>
            </p:cNvPr>
            <p:cNvCxnSpPr/>
            <p:nvPr/>
          </p:nvCxnSpPr>
          <p:spPr>
            <a:xfrm>
              <a:off x="1078032" y="1964267"/>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B8882656-6CE2-828A-FAE8-16F9111E777A}"/>
                </a:ext>
              </a:extLst>
            </p:cNvPr>
            <p:cNvCxnSpPr/>
            <p:nvPr/>
          </p:nvCxnSpPr>
          <p:spPr>
            <a:xfrm>
              <a:off x="1078032" y="2689209"/>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D42825CE-1E40-1633-48CE-14189639DF33}"/>
                </a:ext>
              </a:extLst>
            </p:cNvPr>
            <p:cNvCxnSpPr/>
            <p:nvPr/>
          </p:nvCxnSpPr>
          <p:spPr>
            <a:xfrm>
              <a:off x="1078032" y="3405551"/>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B8E162DA-311F-6A73-59A5-847491B8C531}"/>
                </a:ext>
              </a:extLst>
            </p:cNvPr>
            <p:cNvCxnSpPr>
              <a:cxnSpLocks/>
            </p:cNvCxnSpPr>
            <p:nvPr/>
          </p:nvCxnSpPr>
          <p:spPr>
            <a:xfrm>
              <a:off x="1078032" y="4197609"/>
              <a:ext cx="293568"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26" name="Right Bracket 225">
            <a:extLst>
              <a:ext uri="{FF2B5EF4-FFF2-40B4-BE49-F238E27FC236}">
                <a16:creationId xmlns:a16="http://schemas.microsoft.com/office/drawing/2014/main" id="{6FEB2CF3-245D-C42E-1928-A2710E1BED0D}"/>
              </a:ext>
            </a:extLst>
          </p:cNvPr>
          <p:cNvSpPr/>
          <p:nvPr/>
        </p:nvSpPr>
        <p:spPr>
          <a:xfrm>
            <a:off x="3084956" y="1342058"/>
            <a:ext cx="114878" cy="3978391"/>
          </a:xfrm>
          <a:prstGeom prst="righ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nvGrpSpPr>
          <p:cNvPr id="51" name="Group 50">
            <a:extLst>
              <a:ext uri="{FF2B5EF4-FFF2-40B4-BE49-F238E27FC236}">
                <a16:creationId xmlns:a16="http://schemas.microsoft.com/office/drawing/2014/main" id="{FA087027-9736-7DD6-C20D-82C82D94DCC9}"/>
              </a:ext>
            </a:extLst>
          </p:cNvPr>
          <p:cNvGrpSpPr/>
          <p:nvPr/>
        </p:nvGrpSpPr>
        <p:grpSpPr>
          <a:xfrm>
            <a:off x="10503966" y="1342058"/>
            <a:ext cx="375491" cy="3978391"/>
            <a:chOff x="10247620" y="1192560"/>
            <a:chExt cx="375491" cy="3978391"/>
          </a:xfrm>
        </p:grpSpPr>
        <p:cxnSp>
          <p:nvCxnSpPr>
            <p:cNvPr id="307" name="Straight Arrow Connector 306">
              <a:extLst>
                <a:ext uri="{FF2B5EF4-FFF2-40B4-BE49-F238E27FC236}">
                  <a16:creationId xmlns:a16="http://schemas.microsoft.com/office/drawing/2014/main" id="{33E87D15-2217-52B8-EC3D-E15D858775B6}"/>
                </a:ext>
              </a:extLst>
            </p:cNvPr>
            <p:cNvCxnSpPr>
              <a:cxnSpLocks/>
            </p:cNvCxnSpPr>
            <p:nvPr/>
          </p:nvCxnSpPr>
          <p:spPr>
            <a:xfrm>
              <a:off x="10362498" y="3269881"/>
              <a:ext cx="260613"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0" name="Right Bracket 309">
              <a:extLst>
                <a:ext uri="{FF2B5EF4-FFF2-40B4-BE49-F238E27FC236}">
                  <a16:creationId xmlns:a16="http://schemas.microsoft.com/office/drawing/2014/main" id="{AA185C94-71A5-F8B1-5E20-2E58B436A989}"/>
                </a:ext>
              </a:extLst>
            </p:cNvPr>
            <p:cNvSpPr/>
            <p:nvPr/>
          </p:nvSpPr>
          <p:spPr>
            <a:xfrm>
              <a:off x="10247620" y="1192560"/>
              <a:ext cx="114878" cy="3978391"/>
            </a:xfrm>
            <a:prstGeom prst="righ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grpSp>
        <p:nvGrpSpPr>
          <p:cNvPr id="44" name="Group 43">
            <a:extLst>
              <a:ext uri="{FF2B5EF4-FFF2-40B4-BE49-F238E27FC236}">
                <a16:creationId xmlns:a16="http://schemas.microsoft.com/office/drawing/2014/main" id="{CE2AA8EA-46E1-F9B2-D354-E53447998A81}"/>
              </a:ext>
            </a:extLst>
          </p:cNvPr>
          <p:cNvGrpSpPr/>
          <p:nvPr/>
        </p:nvGrpSpPr>
        <p:grpSpPr>
          <a:xfrm>
            <a:off x="4109242" y="1724770"/>
            <a:ext cx="1096663" cy="3377515"/>
            <a:chOff x="4109242" y="1598275"/>
            <a:chExt cx="1096663" cy="3377515"/>
          </a:xfrm>
        </p:grpSpPr>
        <p:sp>
          <p:nvSpPr>
            <p:cNvPr id="2" name="Rectangle: Rounded Corners 1">
              <a:extLst>
                <a:ext uri="{FF2B5EF4-FFF2-40B4-BE49-F238E27FC236}">
                  <a16:creationId xmlns:a16="http://schemas.microsoft.com/office/drawing/2014/main" id="{D56B1C1D-4D53-5173-4283-30A4D69E15C0}"/>
                </a:ext>
              </a:extLst>
            </p:cNvPr>
            <p:cNvSpPr/>
            <p:nvPr/>
          </p:nvSpPr>
          <p:spPr>
            <a:xfrm>
              <a:off x="4109242" y="2776560"/>
              <a:ext cx="1096663" cy="1020946"/>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They possess expertise in formative assessments, data-driven, and differentiated instruction.</a:t>
              </a:r>
              <a:endParaRPr lang="en-GB" sz="800">
                <a:latin typeface="Arial Narrow" panose="020B0604020202020204" pitchFamily="34" charset="0"/>
                <a:cs typeface="Arial Narrow" panose="020B0604020202020204" pitchFamily="34" charset="0"/>
              </a:endParaRPr>
            </a:p>
          </p:txBody>
        </p:sp>
        <p:sp>
          <p:nvSpPr>
            <p:cNvPr id="7" name="Rectangle: Rounded Corners 6">
              <a:extLst>
                <a:ext uri="{FF2B5EF4-FFF2-40B4-BE49-F238E27FC236}">
                  <a16:creationId xmlns:a16="http://schemas.microsoft.com/office/drawing/2014/main" id="{DB9D196A-98D4-B1F1-0460-0B0974DBB815}"/>
                </a:ext>
              </a:extLst>
            </p:cNvPr>
            <p:cNvSpPr/>
            <p:nvPr/>
          </p:nvSpPr>
          <p:spPr>
            <a:xfrm>
              <a:off x="4109242" y="1598275"/>
              <a:ext cx="1096663" cy="1020946"/>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Instructional Leaders are enthusiastic about enhancing FLN skills and exhibit strong self-efficacy in applying learned concepts.</a:t>
              </a:r>
              <a:endParaRPr lang="en-GB" sz="800">
                <a:latin typeface="Arial Narrow" panose="020B0604020202020204" pitchFamily="34" charset="0"/>
                <a:cs typeface="Arial Narrow" panose="020B0604020202020204" pitchFamily="34" charset="0"/>
              </a:endParaRPr>
            </a:p>
          </p:txBody>
        </p:sp>
        <p:sp>
          <p:nvSpPr>
            <p:cNvPr id="10" name="Rectangle: Rounded Corners 9">
              <a:extLst>
                <a:ext uri="{FF2B5EF4-FFF2-40B4-BE49-F238E27FC236}">
                  <a16:creationId xmlns:a16="http://schemas.microsoft.com/office/drawing/2014/main" id="{FE37CD80-7282-8C29-9692-D8406A13CEE9}"/>
                </a:ext>
              </a:extLst>
            </p:cNvPr>
            <p:cNvSpPr/>
            <p:nvPr/>
          </p:nvSpPr>
          <p:spPr>
            <a:xfrm>
              <a:off x="4109242" y="3954844"/>
              <a:ext cx="1096663" cy="1020946"/>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They possess expertise in formative assessments, data-driven, and differentiated instruction.</a:t>
              </a:r>
              <a:endParaRPr lang="en-GB" sz="800">
                <a:latin typeface="Arial Narrow" panose="020B0604020202020204" pitchFamily="34" charset="0"/>
                <a:cs typeface="Arial Narrow" panose="020B0604020202020204" pitchFamily="34" charset="0"/>
              </a:endParaRPr>
            </a:p>
          </p:txBody>
        </p:sp>
      </p:grpSp>
      <p:grpSp>
        <p:nvGrpSpPr>
          <p:cNvPr id="47" name="Group 46">
            <a:extLst>
              <a:ext uri="{FF2B5EF4-FFF2-40B4-BE49-F238E27FC236}">
                <a16:creationId xmlns:a16="http://schemas.microsoft.com/office/drawing/2014/main" id="{D7F89C4E-39BE-0B8A-9745-700C1DB6C854}"/>
              </a:ext>
            </a:extLst>
          </p:cNvPr>
          <p:cNvGrpSpPr/>
          <p:nvPr/>
        </p:nvGrpSpPr>
        <p:grpSpPr>
          <a:xfrm>
            <a:off x="5673536" y="1591792"/>
            <a:ext cx="1052656" cy="3663571"/>
            <a:chOff x="5673536" y="2993945"/>
            <a:chExt cx="1052656" cy="2064050"/>
          </a:xfrm>
          <a:solidFill>
            <a:schemeClr val="accent6">
              <a:lumMod val="20000"/>
              <a:lumOff val="80000"/>
            </a:schemeClr>
          </a:solidFill>
        </p:grpSpPr>
        <p:sp>
          <p:nvSpPr>
            <p:cNvPr id="28" name="Rounded Rectangle 31">
              <a:extLst>
                <a:ext uri="{FF2B5EF4-FFF2-40B4-BE49-F238E27FC236}">
                  <a16:creationId xmlns:a16="http://schemas.microsoft.com/office/drawing/2014/main" id="{12471AA5-1715-235F-8CCB-5969F0432FF8}"/>
                </a:ext>
              </a:extLst>
            </p:cNvPr>
            <p:cNvSpPr/>
            <p:nvPr/>
          </p:nvSpPr>
          <p:spPr>
            <a:xfrm>
              <a:off x="5673536" y="2993945"/>
              <a:ext cx="1052656" cy="661065"/>
            </a:xfrm>
            <a:prstGeom prst="roundRect">
              <a:avLst>
                <a:gd name="adj" fmla="val 10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000000"/>
                  </a:solidFill>
                  <a:effectLst/>
                  <a:latin typeface="Arial Narrow" panose="020B0604020202020204" pitchFamily="34" charset="0"/>
                  <a:cs typeface="Arial Narrow" panose="020B0604020202020204" pitchFamily="34" charset="0"/>
                </a:rPr>
                <a:t>Instructional Leaders support teachers in using different methods to check for understanding during lessons</a:t>
              </a:r>
              <a:endParaRPr lang="en-US" sz="800">
                <a:solidFill>
                  <a:schemeClr val="bg1"/>
                </a:solidFill>
                <a:latin typeface="Arial Narrow" panose="020B0604020202020204" pitchFamily="34" charset="0"/>
                <a:cs typeface="Arial Narrow" panose="020B0604020202020204" pitchFamily="34" charset="0"/>
              </a:endParaRPr>
            </a:p>
          </p:txBody>
        </p:sp>
        <p:sp>
          <p:nvSpPr>
            <p:cNvPr id="99" name="Rounded Rectangle 31">
              <a:extLst>
                <a:ext uri="{FF2B5EF4-FFF2-40B4-BE49-F238E27FC236}">
                  <a16:creationId xmlns:a16="http://schemas.microsoft.com/office/drawing/2014/main" id="{860D74F2-786F-4B6D-AA7C-4CA53E3DD8A6}"/>
                </a:ext>
              </a:extLst>
            </p:cNvPr>
            <p:cNvSpPr/>
            <p:nvPr/>
          </p:nvSpPr>
          <p:spPr>
            <a:xfrm>
              <a:off x="5673536" y="3724379"/>
              <a:ext cx="1052656" cy="602316"/>
            </a:xfrm>
            <a:prstGeom prst="roundRect">
              <a:avLst>
                <a:gd name="adj" fmla="val 10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000000"/>
                  </a:solidFill>
                  <a:effectLst/>
                  <a:latin typeface="Arial Narrow"/>
                  <a:cs typeface="Arial Narrow" panose="020B0604020202020204" pitchFamily="34" charset="0"/>
                </a:rPr>
                <a:t>Instructional Leaders review and use teaching and learning data to inform necessary adjustments to teaching and learning processes​</a:t>
              </a:r>
              <a:endParaRPr lang="en-US" sz="800">
                <a:solidFill>
                  <a:schemeClr val="bg1"/>
                </a:solidFill>
                <a:latin typeface="Arial Narrow"/>
                <a:cs typeface="Arial Narrow" panose="020B0604020202020204" pitchFamily="34" charset="0"/>
              </a:endParaRPr>
            </a:p>
          </p:txBody>
        </p:sp>
        <p:sp>
          <p:nvSpPr>
            <p:cNvPr id="18" name="Rounded Rectangle 31">
              <a:extLst>
                <a:ext uri="{FF2B5EF4-FFF2-40B4-BE49-F238E27FC236}">
                  <a16:creationId xmlns:a16="http://schemas.microsoft.com/office/drawing/2014/main" id="{0CB64239-8EBB-5F3B-4221-E36B8CD43DE0}"/>
                </a:ext>
              </a:extLst>
            </p:cNvPr>
            <p:cNvSpPr/>
            <p:nvPr/>
          </p:nvSpPr>
          <p:spPr>
            <a:xfrm>
              <a:off x="5673536" y="4408158"/>
              <a:ext cx="1052656" cy="649837"/>
            </a:xfrm>
            <a:prstGeom prst="roundRect">
              <a:avLst>
                <a:gd name="adj" fmla="val 1061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rgbClr val="000000"/>
                  </a:solidFill>
                  <a:effectLst/>
                  <a:latin typeface="Arial Narrow" panose="020B0604020202020204" pitchFamily="34" charset="0"/>
                  <a:cs typeface="Arial Narrow" panose="020B0604020202020204" pitchFamily="34" charset="0"/>
                </a:rPr>
                <a:t>Instructional Leaders support teachers to  tailor instruction to meet the learning needs, learning types and abilities of learners</a:t>
              </a:r>
              <a:endParaRPr lang="en-US" sz="800">
                <a:solidFill>
                  <a:schemeClr val="bg1"/>
                </a:solidFill>
                <a:latin typeface="Arial Narrow" panose="020B0604020202020204" pitchFamily="34" charset="0"/>
                <a:cs typeface="Arial Narrow" panose="020B0604020202020204" pitchFamily="34" charset="0"/>
              </a:endParaRPr>
            </a:p>
          </p:txBody>
        </p:sp>
      </p:grpSp>
      <p:grpSp>
        <p:nvGrpSpPr>
          <p:cNvPr id="48" name="Group 47">
            <a:extLst>
              <a:ext uri="{FF2B5EF4-FFF2-40B4-BE49-F238E27FC236}">
                <a16:creationId xmlns:a16="http://schemas.microsoft.com/office/drawing/2014/main" id="{A969F7BF-BA4A-B410-BCE4-4C8D39422CA9}"/>
              </a:ext>
            </a:extLst>
          </p:cNvPr>
          <p:cNvGrpSpPr/>
          <p:nvPr/>
        </p:nvGrpSpPr>
        <p:grpSpPr>
          <a:xfrm>
            <a:off x="7737780" y="1570658"/>
            <a:ext cx="1449065" cy="3702907"/>
            <a:chOff x="6598515" y="1560309"/>
            <a:chExt cx="1449065" cy="3702907"/>
          </a:xfrm>
        </p:grpSpPr>
        <p:sp>
          <p:nvSpPr>
            <p:cNvPr id="22" name="Rectangle: Rounded Corners 21">
              <a:extLst>
                <a:ext uri="{FF2B5EF4-FFF2-40B4-BE49-F238E27FC236}">
                  <a16:creationId xmlns:a16="http://schemas.microsoft.com/office/drawing/2014/main" id="{3BD996D2-045F-8B68-D1A3-47A196A4317A}"/>
                </a:ext>
              </a:extLst>
            </p:cNvPr>
            <p:cNvSpPr/>
            <p:nvPr/>
          </p:nvSpPr>
          <p:spPr>
            <a:xfrm>
              <a:off x="6598515" y="1560309"/>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effectLst/>
                  <a:latin typeface="Arial Narrow" panose="020B0604020202020204" pitchFamily="34" charset="0"/>
                  <a:cs typeface="Arial Narrow" panose="020B0604020202020204" pitchFamily="34" charset="0"/>
                </a:rPr>
                <a:t>There is improved pedagogical   support to teachers on formative assessments, data driven instruction and differentiated instruction​</a:t>
              </a:r>
              <a:endParaRPr lang="en-GB" sz="800">
                <a:solidFill>
                  <a:schemeClr val="tx1"/>
                </a:solidFill>
                <a:latin typeface="Arial Narrow" panose="020B0604020202020204" pitchFamily="34" charset="0"/>
                <a:cs typeface="Arial Narrow" panose="020B0604020202020204" pitchFamily="34" charset="0"/>
              </a:endParaRPr>
            </a:p>
          </p:txBody>
        </p:sp>
        <p:sp>
          <p:nvSpPr>
            <p:cNvPr id="24" name="Rectangle: Rounded Corners 23">
              <a:extLst>
                <a:ext uri="{FF2B5EF4-FFF2-40B4-BE49-F238E27FC236}">
                  <a16:creationId xmlns:a16="http://schemas.microsoft.com/office/drawing/2014/main" id="{F23DB733-3B6A-04AE-7B62-F6A8BBF38220}"/>
                </a:ext>
              </a:extLst>
            </p:cNvPr>
            <p:cNvSpPr/>
            <p:nvPr/>
          </p:nvSpPr>
          <p:spPr>
            <a:xfrm>
              <a:off x="6598515" y="2512930"/>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Arial Narrow" panose="020B0604020202020204" pitchFamily="34" charset="0"/>
                  <a:cs typeface="Arial Narrow" panose="020B0604020202020204" pitchFamily="34" charset="0"/>
                </a:rPr>
                <a:t>Teachers will differentiate instruction to accommodate the learning needs, different learner types and abilities​</a:t>
              </a:r>
              <a:endParaRPr lang="en-GB" sz="800">
                <a:solidFill>
                  <a:schemeClr val="tx1"/>
                </a:solidFill>
                <a:latin typeface="Arial Narrow" panose="020B0604020202020204" pitchFamily="34" charset="0"/>
                <a:cs typeface="Arial Narrow" panose="020B0604020202020204" pitchFamily="34" charset="0"/>
              </a:endParaRPr>
            </a:p>
          </p:txBody>
        </p:sp>
        <p:sp>
          <p:nvSpPr>
            <p:cNvPr id="25" name="Rectangle: Rounded Corners 24">
              <a:extLst>
                <a:ext uri="{FF2B5EF4-FFF2-40B4-BE49-F238E27FC236}">
                  <a16:creationId xmlns:a16="http://schemas.microsoft.com/office/drawing/2014/main" id="{FDCB1D5E-3EB1-E626-BEE8-F6C7BAAD5521}"/>
                </a:ext>
              </a:extLst>
            </p:cNvPr>
            <p:cNvSpPr/>
            <p:nvPr/>
          </p:nvSpPr>
          <p:spPr>
            <a:xfrm>
              <a:off x="6598515" y="3465551"/>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Arial Narrow" panose="020B0604020202020204" pitchFamily="34" charset="0"/>
                  <a:cs typeface="Arial Narrow" panose="020B0604020202020204" pitchFamily="34" charset="0"/>
                </a:rPr>
                <a:t>Teachers will review and use learner data to adjust teaching processes​</a:t>
              </a:r>
            </a:p>
          </p:txBody>
        </p:sp>
        <p:sp>
          <p:nvSpPr>
            <p:cNvPr id="26" name="Rectangle: Rounded Corners 25">
              <a:extLst>
                <a:ext uri="{FF2B5EF4-FFF2-40B4-BE49-F238E27FC236}">
                  <a16:creationId xmlns:a16="http://schemas.microsoft.com/office/drawing/2014/main" id="{8A12596B-65BD-05A7-2AFD-71D72BEF400C}"/>
                </a:ext>
              </a:extLst>
            </p:cNvPr>
            <p:cNvSpPr/>
            <p:nvPr/>
          </p:nvSpPr>
          <p:spPr>
            <a:xfrm>
              <a:off x="6598515" y="4418172"/>
              <a:ext cx="1449065" cy="845044"/>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a:solidFill>
                    <a:schemeClr val="tx1"/>
                  </a:solidFill>
                  <a:latin typeface="Arial Narrow" panose="020B0604020202020204" pitchFamily="34" charset="0"/>
                  <a:cs typeface="Arial Narrow" panose="020B0604020202020204" pitchFamily="34" charset="0"/>
                </a:rPr>
                <a:t>Teachers will apply different methods to check for understanding during lessons​</a:t>
              </a:r>
            </a:p>
          </p:txBody>
        </p:sp>
      </p:grpSp>
      <p:sp>
        <p:nvSpPr>
          <p:cNvPr id="30" name="Rounded Rectangle 10">
            <a:extLst>
              <a:ext uri="{FF2B5EF4-FFF2-40B4-BE49-F238E27FC236}">
                <a16:creationId xmlns:a16="http://schemas.microsoft.com/office/drawing/2014/main" id="{35129452-7AC7-69BF-05DF-F2E67BF40588}"/>
              </a:ext>
            </a:extLst>
          </p:cNvPr>
          <p:cNvSpPr/>
          <p:nvPr/>
        </p:nvSpPr>
        <p:spPr>
          <a:xfrm>
            <a:off x="9547608" y="3175110"/>
            <a:ext cx="768359" cy="557383"/>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chemeClr val="tx1"/>
                </a:solidFill>
                <a:effectLst/>
                <a:latin typeface="Arial Narrow" panose="020B0604020202020204" pitchFamily="34" charset="0"/>
                <a:cs typeface="Arial Narrow" panose="020B0604020202020204" pitchFamily="34" charset="0"/>
              </a:rPr>
              <a:t>There is improved instruction for FLN</a:t>
            </a:r>
            <a:endParaRPr lang="en-US" sz="800">
              <a:solidFill>
                <a:schemeClr val="tx1"/>
              </a:solidFill>
              <a:latin typeface="Arial Narrow" panose="020B0604020202020204" pitchFamily="34" charset="0"/>
              <a:ea typeface="Helvetica Neue" panose="02000503000000020004" pitchFamily="2" charset="0"/>
              <a:cs typeface="Arial Narrow" panose="020B0604020202020204" pitchFamily="34" charset="0"/>
            </a:endParaRPr>
          </a:p>
        </p:txBody>
      </p:sp>
      <p:grpSp>
        <p:nvGrpSpPr>
          <p:cNvPr id="43" name="Group 42">
            <a:extLst>
              <a:ext uri="{FF2B5EF4-FFF2-40B4-BE49-F238E27FC236}">
                <a16:creationId xmlns:a16="http://schemas.microsoft.com/office/drawing/2014/main" id="{488E9988-9FCE-D647-8CE4-F595C16CA2C9}"/>
              </a:ext>
            </a:extLst>
          </p:cNvPr>
          <p:cNvGrpSpPr/>
          <p:nvPr/>
        </p:nvGrpSpPr>
        <p:grpSpPr>
          <a:xfrm>
            <a:off x="1453142" y="1326413"/>
            <a:ext cx="1620000" cy="4009680"/>
            <a:chOff x="1453142" y="1423265"/>
            <a:chExt cx="1620000" cy="4009680"/>
          </a:xfrm>
        </p:grpSpPr>
        <p:sp>
          <p:nvSpPr>
            <p:cNvPr id="129" name="Rounded Rectangle 16">
              <a:extLst>
                <a:ext uri="{FF2B5EF4-FFF2-40B4-BE49-F238E27FC236}">
                  <a16:creationId xmlns:a16="http://schemas.microsoft.com/office/drawing/2014/main" id="{1F6F259D-8869-7D65-D64B-9B6AE4178684}"/>
                </a:ext>
              </a:extLst>
            </p:cNvPr>
            <p:cNvSpPr/>
            <p:nvPr/>
          </p:nvSpPr>
          <p:spPr>
            <a:xfrm>
              <a:off x="1453142" y="1423265"/>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Train Instructional Leaders in three FLN pedagogical methods: formative assessment, data-driven, and differentiated instruction.</a:t>
              </a:r>
              <a:endParaRPr lang="en-US" sz="800">
                <a:solidFill>
                  <a:schemeClr val="bg1"/>
                </a:solidFill>
                <a:latin typeface="Arial Narrow" panose="020B0604020202020204" pitchFamily="34" charset="0"/>
                <a:cs typeface="Arial Narrow" panose="020B0604020202020204" pitchFamily="34" charset="0"/>
              </a:endParaRPr>
            </a:p>
          </p:txBody>
        </p:sp>
        <p:sp>
          <p:nvSpPr>
            <p:cNvPr id="35" name="Rounded Rectangle 16">
              <a:extLst>
                <a:ext uri="{FF2B5EF4-FFF2-40B4-BE49-F238E27FC236}">
                  <a16:creationId xmlns:a16="http://schemas.microsoft.com/office/drawing/2014/main" id="{6AA4C8FB-6B9B-AF92-3A96-E53AB72E4FC7}"/>
                </a:ext>
              </a:extLst>
            </p:cNvPr>
            <p:cNvSpPr/>
            <p:nvPr/>
          </p:nvSpPr>
          <p:spPr>
            <a:xfrm>
              <a:off x="1453142" y="2273420"/>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Offer how-to guides for strategy implementation.</a:t>
              </a:r>
              <a:endParaRPr lang="en-US" sz="800">
                <a:solidFill>
                  <a:schemeClr val="bg1"/>
                </a:solidFill>
                <a:latin typeface="Arial Narrow" panose="020B0604020202020204" pitchFamily="34" charset="0"/>
                <a:cs typeface="Arial Narrow" panose="020B0604020202020204" pitchFamily="34" charset="0"/>
              </a:endParaRPr>
            </a:p>
          </p:txBody>
        </p:sp>
        <p:sp>
          <p:nvSpPr>
            <p:cNvPr id="40" name="Rounded Rectangle 16">
              <a:extLst>
                <a:ext uri="{FF2B5EF4-FFF2-40B4-BE49-F238E27FC236}">
                  <a16:creationId xmlns:a16="http://schemas.microsoft.com/office/drawing/2014/main" id="{9A600E25-664B-4225-EA65-9CB131B68124}"/>
                </a:ext>
              </a:extLst>
            </p:cNvPr>
            <p:cNvSpPr/>
            <p:nvPr/>
          </p:nvSpPr>
          <p:spPr>
            <a:xfrm>
              <a:off x="1453142" y="3123575"/>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Provide SBL Scenarios for practical strategy application.</a:t>
              </a:r>
              <a:endParaRPr lang="en-US" sz="800">
                <a:solidFill>
                  <a:schemeClr val="bg1"/>
                </a:solidFill>
                <a:latin typeface="Arial Narrow" panose="020B0604020202020204" pitchFamily="34" charset="0"/>
                <a:cs typeface="Arial Narrow" panose="020B0604020202020204" pitchFamily="34" charset="0"/>
              </a:endParaRPr>
            </a:p>
          </p:txBody>
        </p:sp>
        <p:sp>
          <p:nvSpPr>
            <p:cNvPr id="41" name="Rounded Rectangle 16">
              <a:extLst>
                <a:ext uri="{FF2B5EF4-FFF2-40B4-BE49-F238E27FC236}">
                  <a16:creationId xmlns:a16="http://schemas.microsoft.com/office/drawing/2014/main" id="{DC3288C1-B326-5875-72C9-C9BA9064A9A4}"/>
                </a:ext>
              </a:extLst>
            </p:cNvPr>
            <p:cNvSpPr/>
            <p:nvPr/>
          </p:nvSpPr>
          <p:spPr>
            <a:xfrm>
              <a:off x="1453142" y="4823885"/>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374151"/>
                  </a:solidFill>
                  <a:latin typeface="Arial Narrow" panose="020B0604020202020204" pitchFamily="34" charset="0"/>
                  <a:cs typeface="Arial Narrow" panose="020B0604020202020204" pitchFamily="34" charset="0"/>
                </a:rPr>
                <a:t>E</a:t>
              </a:r>
              <a:r>
                <a:rPr lang="en-US" sz="800">
                  <a:solidFill>
                    <a:srgbClr val="374151"/>
                  </a:solidFill>
                  <a:effectLst/>
                  <a:latin typeface="Arial Narrow" panose="020B0604020202020204" pitchFamily="34" charset="0"/>
                  <a:cs typeface="Arial Narrow" panose="020B0604020202020204" pitchFamily="34" charset="0"/>
                </a:rPr>
                <a:t>nable Instructional Leaders to set goals to boost teacher support and present feedback to guide goal setting and improve teacher support.</a:t>
              </a:r>
            </a:p>
          </p:txBody>
        </p:sp>
        <p:sp>
          <p:nvSpPr>
            <p:cNvPr id="42" name="Rounded Rectangle 16">
              <a:extLst>
                <a:ext uri="{FF2B5EF4-FFF2-40B4-BE49-F238E27FC236}">
                  <a16:creationId xmlns:a16="http://schemas.microsoft.com/office/drawing/2014/main" id="{ACD699A6-4361-700C-DAD1-96D6AB8B60AF}"/>
                </a:ext>
              </a:extLst>
            </p:cNvPr>
            <p:cNvSpPr/>
            <p:nvPr/>
          </p:nvSpPr>
          <p:spPr>
            <a:xfrm>
              <a:off x="1453142" y="3973730"/>
              <a:ext cx="1620000" cy="60906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rgbClr val="374151"/>
                  </a:solidFill>
                  <a:effectLst/>
                  <a:latin typeface="Arial Narrow" panose="020B0604020202020204" pitchFamily="34" charset="0"/>
                  <a:cs typeface="Arial Narrow" panose="020B0604020202020204" pitchFamily="34" charset="0"/>
                </a:rPr>
                <a:t>Supply Reflective Journals to help leaders identify strengths, growth areas, and enhance teacher support.</a:t>
              </a:r>
              <a:endParaRPr lang="en-US" sz="800">
                <a:solidFill>
                  <a:schemeClr val="bg1"/>
                </a:solidFill>
                <a:latin typeface="Arial Narrow" panose="020B0604020202020204" pitchFamily="34" charset="0"/>
                <a:cs typeface="Arial Narrow" panose="020B0604020202020204" pitchFamily="34" charset="0"/>
              </a:endParaRPr>
            </a:p>
          </p:txBody>
        </p:sp>
      </p:grpSp>
      <p:sp>
        <p:nvSpPr>
          <p:cNvPr id="6" name="Rectangle 5">
            <a:extLst>
              <a:ext uri="{FF2B5EF4-FFF2-40B4-BE49-F238E27FC236}">
                <a16:creationId xmlns:a16="http://schemas.microsoft.com/office/drawing/2014/main" id="{ACBADE48-A898-488F-97A7-1F0BE87DCD6E}"/>
              </a:ext>
            </a:extLst>
          </p:cNvPr>
          <p:cNvSpPr/>
          <p:nvPr/>
        </p:nvSpPr>
        <p:spPr>
          <a:xfrm>
            <a:off x="0" y="0"/>
            <a:ext cx="4334256" cy="370050"/>
          </a:xfrm>
          <a:prstGeom prst="rect">
            <a:avLst/>
          </a:prstGeom>
          <a:solidFill>
            <a:srgbClr val="07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Dignitas </a:t>
            </a:r>
            <a:r>
              <a:rPr lang="en-GB" sz="1200" b="1" dirty="0" err="1">
                <a:solidFill>
                  <a:schemeClr val="bg1"/>
                </a:solidFill>
              </a:rPr>
              <a:t>LeadNow</a:t>
            </a:r>
            <a:r>
              <a:rPr lang="en-GB" sz="1200" b="1" dirty="0">
                <a:solidFill>
                  <a:schemeClr val="bg1"/>
                </a:solidFill>
              </a:rPr>
              <a:t> App Theory of Change</a:t>
            </a:r>
          </a:p>
        </p:txBody>
      </p:sp>
      <p:grpSp>
        <p:nvGrpSpPr>
          <p:cNvPr id="15" name="Group 14">
            <a:extLst>
              <a:ext uri="{FF2B5EF4-FFF2-40B4-BE49-F238E27FC236}">
                <a16:creationId xmlns:a16="http://schemas.microsoft.com/office/drawing/2014/main" id="{BFC5F627-5E6A-82CF-D7FA-05292A2C95A7}"/>
              </a:ext>
            </a:extLst>
          </p:cNvPr>
          <p:cNvGrpSpPr/>
          <p:nvPr/>
        </p:nvGrpSpPr>
        <p:grpSpPr>
          <a:xfrm>
            <a:off x="9285307" y="1342058"/>
            <a:ext cx="251970" cy="3978391"/>
            <a:chOff x="7459953" y="1239980"/>
            <a:chExt cx="1648218" cy="3978391"/>
          </a:xfrm>
        </p:grpSpPr>
        <p:cxnSp>
          <p:nvCxnSpPr>
            <p:cNvPr id="16" name="Straight Arrow Connector 15">
              <a:extLst>
                <a:ext uri="{FF2B5EF4-FFF2-40B4-BE49-F238E27FC236}">
                  <a16:creationId xmlns:a16="http://schemas.microsoft.com/office/drawing/2014/main" id="{B1A2CA59-67AB-381C-B7C2-2CCA33490246}"/>
                </a:ext>
              </a:extLst>
            </p:cNvPr>
            <p:cNvCxnSpPr>
              <a:cxnSpLocks/>
            </p:cNvCxnSpPr>
            <p:nvPr/>
          </p:nvCxnSpPr>
          <p:spPr>
            <a:xfrm>
              <a:off x="7642410" y="3370312"/>
              <a:ext cx="1465761"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Right Bracket 19">
              <a:extLst>
                <a:ext uri="{FF2B5EF4-FFF2-40B4-BE49-F238E27FC236}">
                  <a16:creationId xmlns:a16="http://schemas.microsoft.com/office/drawing/2014/main" id="{523906A9-FB7B-48F9-A13F-CDD7330D23A0}"/>
                </a:ext>
              </a:extLst>
            </p:cNvPr>
            <p:cNvSpPr/>
            <p:nvPr/>
          </p:nvSpPr>
          <p:spPr>
            <a:xfrm>
              <a:off x="7459953" y="1239980"/>
              <a:ext cx="114878" cy="3978391"/>
            </a:xfrm>
            <a:prstGeom prst="righ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sp>
        <p:nvSpPr>
          <p:cNvPr id="33" name="Rounded Rectangle 24">
            <a:extLst>
              <a:ext uri="{FF2B5EF4-FFF2-40B4-BE49-F238E27FC236}">
                <a16:creationId xmlns:a16="http://schemas.microsoft.com/office/drawing/2014/main" id="{1F6F42AC-1FF1-885F-C110-909C1D2AB134}"/>
              </a:ext>
            </a:extLst>
          </p:cNvPr>
          <p:cNvSpPr/>
          <p:nvPr/>
        </p:nvSpPr>
        <p:spPr>
          <a:xfrm rot="16200000">
            <a:off x="5153838" y="3127427"/>
            <a:ext cx="3672881" cy="370671"/>
          </a:xfrm>
          <a:prstGeom prst="roundRect">
            <a:avLst>
              <a:gd name="adj" fmla="val 2192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800">
                <a:solidFill>
                  <a:schemeClr val="tx1"/>
                </a:solidFill>
                <a:latin typeface="Arial Narrow" panose="020B0604020202020204" pitchFamily="34" charset="0"/>
                <a:cs typeface="Arial Narrow" panose="020B0604020202020204" pitchFamily="34" charset="0"/>
              </a:rPr>
              <a:t>Instructional Leader's support utilizes teacher lesson observations for feedback, models expectations on formative assessments, data-driven instruction, and differentiated instruction, and builds upon past coaching records to guide future actions and goals.</a:t>
            </a:r>
          </a:p>
        </p:txBody>
      </p:sp>
      <p:grpSp>
        <p:nvGrpSpPr>
          <p:cNvPr id="34" name="Group 33">
            <a:extLst>
              <a:ext uri="{FF2B5EF4-FFF2-40B4-BE49-F238E27FC236}">
                <a16:creationId xmlns:a16="http://schemas.microsoft.com/office/drawing/2014/main" id="{888DFD20-BE62-6AA8-E565-4F33B163BF11}"/>
              </a:ext>
            </a:extLst>
          </p:cNvPr>
          <p:cNvGrpSpPr/>
          <p:nvPr/>
        </p:nvGrpSpPr>
        <p:grpSpPr>
          <a:xfrm>
            <a:off x="7342067" y="1271546"/>
            <a:ext cx="293078" cy="4012274"/>
            <a:chOff x="7459953" y="1239980"/>
            <a:chExt cx="1154845" cy="3978391"/>
          </a:xfrm>
        </p:grpSpPr>
        <p:cxnSp>
          <p:nvCxnSpPr>
            <p:cNvPr id="36" name="Straight Arrow Connector 35">
              <a:extLst>
                <a:ext uri="{FF2B5EF4-FFF2-40B4-BE49-F238E27FC236}">
                  <a16:creationId xmlns:a16="http://schemas.microsoft.com/office/drawing/2014/main" id="{DB0C3D62-5E68-EADB-78E2-6A8B5B535CF1}"/>
                </a:ext>
              </a:extLst>
            </p:cNvPr>
            <p:cNvCxnSpPr>
              <a:cxnSpLocks/>
            </p:cNvCxnSpPr>
            <p:nvPr/>
          </p:nvCxnSpPr>
          <p:spPr>
            <a:xfrm>
              <a:off x="7559176" y="1885017"/>
              <a:ext cx="1022039" cy="0"/>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07ED22-1595-4D34-8819-F1675D0D3479}"/>
                </a:ext>
              </a:extLst>
            </p:cNvPr>
            <p:cNvCxnSpPr>
              <a:cxnSpLocks/>
            </p:cNvCxnSpPr>
            <p:nvPr/>
          </p:nvCxnSpPr>
          <p:spPr>
            <a:xfrm>
              <a:off x="7559176" y="2874887"/>
              <a:ext cx="1055622" cy="3642"/>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EC2CC8B-B173-2459-0554-73BBEFE75D40}"/>
                </a:ext>
              </a:extLst>
            </p:cNvPr>
            <p:cNvCxnSpPr>
              <a:cxnSpLocks/>
            </p:cNvCxnSpPr>
            <p:nvPr/>
          </p:nvCxnSpPr>
          <p:spPr>
            <a:xfrm>
              <a:off x="7559176" y="4153083"/>
              <a:ext cx="1022039" cy="2086"/>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Right Bracket 38">
              <a:extLst>
                <a:ext uri="{FF2B5EF4-FFF2-40B4-BE49-F238E27FC236}">
                  <a16:creationId xmlns:a16="http://schemas.microsoft.com/office/drawing/2014/main" id="{698DD434-CDEF-9D79-928C-B9048B2A798B}"/>
                </a:ext>
              </a:extLst>
            </p:cNvPr>
            <p:cNvSpPr/>
            <p:nvPr/>
          </p:nvSpPr>
          <p:spPr>
            <a:xfrm>
              <a:off x="7459953" y="1239980"/>
              <a:ext cx="114878" cy="3978391"/>
            </a:xfrm>
            <a:prstGeom prst="rightBracket">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800">
                <a:latin typeface="Arial Narrow" panose="020B0604020202020204" pitchFamily="34" charset="0"/>
                <a:cs typeface="Arial Narrow" panose="020B0604020202020204" pitchFamily="34" charset="0"/>
              </a:endParaRPr>
            </a:p>
          </p:txBody>
        </p:sp>
      </p:grpSp>
      <p:cxnSp>
        <p:nvCxnSpPr>
          <p:cNvPr id="49" name="Straight Arrow Connector 48">
            <a:extLst>
              <a:ext uri="{FF2B5EF4-FFF2-40B4-BE49-F238E27FC236}">
                <a16:creationId xmlns:a16="http://schemas.microsoft.com/office/drawing/2014/main" id="{84539B34-4AB1-335D-776E-B982ECC7E1D8}"/>
              </a:ext>
            </a:extLst>
          </p:cNvPr>
          <p:cNvCxnSpPr>
            <a:cxnSpLocks/>
          </p:cNvCxnSpPr>
          <p:nvPr/>
        </p:nvCxnSpPr>
        <p:spPr>
          <a:xfrm>
            <a:off x="7375771" y="4812030"/>
            <a:ext cx="259374" cy="2104"/>
          </a:xfrm>
          <a:prstGeom prst="straightConnector1">
            <a:avLst/>
          </a:prstGeom>
          <a:ln>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79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6" y="356849"/>
            <a:ext cx="9524678" cy="489899"/>
          </a:xfrm>
        </p:spPr>
        <p:txBody>
          <a:bodyPr>
            <a:normAutofit/>
          </a:bodyPr>
          <a:lstStyle/>
          <a:p>
            <a:r>
              <a:rPr lang="en-US" sz="2700" dirty="0"/>
              <a:t>2. HOW TO DEFINE SUCCESS (AN EXAMPLE)</a:t>
            </a:r>
          </a:p>
        </p:txBody>
      </p:sp>
      <p:graphicFrame>
        <p:nvGraphicFramePr>
          <p:cNvPr id="15" name="Table 14">
            <a:extLst>
              <a:ext uri="{FF2B5EF4-FFF2-40B4-BE49-F238E27FC236}">
                <a16:creationId xmlns:a16="http://schemas.microsoft.com/office/drawing/2014/main" id="{7D07B751-C159-EE11-274B-C9CB88BC5CCF}"/>
              </a:ext>
            </a:extLst>
          </p:cNvPr>
          <p:cNvGraphicFramePr>
            <a:graphicFrameLocks noGrp="1"/>
          </p:cNvGraphicFramePr>
          <p:nvPr/>
        </p:nvGraphicFramePr>
        <p:xfrm>
          <a:off x="510168" y="2116499"/>
          <a:ext cx="5358787" cy="4364001"/>
        </p:xfrm>
        <a:graphic>
          <a:graphicData uri="http://schemas.openxmlformats.org/drawingml/2006/table">
            <a:tbl>
              <a:tblPr/>
              <a:tblGrid>
                <a:gridCol w="1148984">
                  <a:extLst>
                    <a:ext uri="{9D8B030D-6E8A-4147-A177-3AD203B41FA5}">
                      <a16:colId xmlns:a16="http://schemas.microsoft.com/office/drawing/2014/main" val="2322794080"/>
                    </a:ext>
                  </a:extLst>
                </a:gridCol>
                <a:gridCol w="1062994">
                  <a:extLst>
                    <a:ext uri="{9D8B030D-6E8A-4147-A177-3AD203B41FA5}">
                      <a16:colId xmlns:a16="http://schemas.microsoft.com/office/drawing/2014/main" val="819380661"/>
                    </a:ext>
                  </a:extLst>
                </a:gridCol>
                <a:gridCol w="1134437">
                  <a:extLst>
                    <a:ext uri="{9D8B030D-6E8A-4147-A177-3AD203B41FA5}">
                      <a16:colId xmlns:a16="http://schemas.microsoft.com/office/drawing/2014/main" val="2218695659"/>
                    </a:ext>
                  </a:extLst>
                </a:gridCol>
                <a:gridCol w="2012372">
                  <a:extLst>
                    <a:ext uri="{9D8B030D-6E8A-4147-A177-3AD203B41FA5}">
                      <a16:colId xmlns:a16="http://schemas.microsoft.com/office/drawing/2014/main" val="4247933162"/>
                    </a:ext>
                  </a:extLst>
                </a:gridCol>
              </a:tblGrid>
              <a:tr h="515690">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Theory of Change</a:t>
                      </a:r>
                    </a:p>
                  </a:txBody>
                  <a:tcPr marL="4823" marR="4823" marT="4823" marB="0" anchor="ctr">
                    <a:lnL>
                      <a:noFill/>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Monitoring Questions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Purpose / Rationale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Success Criteria</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892396421"/>
                  </a:ext>
                </a:extLst>
              </a:tr>
              <a:tr h="1423175">
                <a:tc>
                  <a:txBody>
                    <a:bodyPr/>
                    <a:lstStyle/>
                    <a:p>
                      <a:pPr algn="ctr" fontAlgn="t"/>
                      <a:endParaRPr lang="en-GB" sz="1050" b="0" i="1" u="none" strike="noStrike">
                        <a:solidFill>
                          <a:srgbClr val="404040"/>
                        </a:solidFill>
                        <a:effectLst/>
                        <a:latin typeface="Segoe UI" panose="020B0502040204020203" pitchFamily="34" charset="0"/>
                        <a:cs typeface="Segoe UI" panose="020B0502040204020203" pitchFamily="34" charset="0"/>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Has the training been successfully administered?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To understand if the implementation of the training was completed as planned.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dirty="0">
                          <a:solidFill>
                            <a:srgbClr val="404040"/>
                          </a:solidFill>
                          <a:effectLst/>
                          <a:latin typeface="Segoe UI" panose="020B0502040204020203" pitchFamily="34" charset="0"/>
                          <a:cs typeface="Segoe UI" panose="020B0502040204020203" pitchFamily="34" charset="0"/>
                        </a:rPr>
                        <a:t>All leaders enrolled in the programme have completed the training sessions in each of the three methods.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688123059"/>
                  </a:ext>
                </a:extLst>
              </a:tr>
              <a:tr h="1212568">
                <a:tc>
                  <a:txBody>
                    <a:bodyPr/>
                    <a:lstStyle/>
                    <a:p>
                      <a:pPr algn="ctr" fontAlgn="t"/>
                      <a:endParaRPr lang="en-GB" sz="1050" b="0" i="1" u="none" strike="noStrike">
                        <a:solidFill>
                          <a:srgbClr val="404040"/>
                        </a:solidFill>
                        <a:effectLst/>
                        <a:latin typeface="Segoe UI" panose="020B0502040204020203" pitchFamily="34" charset="0"/>
                        <a:cs typeface="Segoe UI" panose="020B0502040204020203" pitchFamily="34" charset="0"/>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To what extent do instructional leaders exhibit positive attitudes towards learning FL skills?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To understand whether the app’s content and learning are positively received by leaders.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There is an increase in the proportion of leaders with positive attitudes towards learning skills for improving FL over the period of the programme, with at least 75% of leaders showing mostly positive attitudes at the end of the programme.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032554058"/>
                  </a:ext>
                </a:extLst>
              </a:tr>
              <a:tr h="1212568">
                <a:tc>
                  <a:txBody>
                    <a:bodyPr/>
                    <a:lstStyle/>
                    <a:p>
                      <a:pPr algn="ctr" fontAlgn="t"/>
                      <a:endParaRPr lang="en-GB" sz="1050" b="0" i="1" u="none" strike="noStrike">
                        <a:solidFill>
                          <a:srgbClr val="404040"/>
                        </a:solidFill>
                        <a:effectLst/>
                        <a:latin typeface="Segoe UI" panose="020B0502040204020203" pitchFamily="34" charset="0"/>
                        <a:cs typeface="Segoe UI" panose="020B0502040204020203" pitchFamily="34" charset="0"/>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To what extent do teachers use learner data to adjust teaching processes?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a:solidFill>
                            <a:srgbClr val="404040"/>
                          </a:solidFill>
                          <a:effectLst/>
                          <a:latin typeface="Segoe UI" panose="020B0502040204020203" pitchFamily="34" charset="0"/>
                          <a:cs typeface="Segoe UI" panose="020B0502040204020203" pitchFamily="34" charset="0"/>
                        </a:rPr>
                        <a:t>To assess whether the app leads to behaviour changes in teachers’ practices around assessment-informed practices.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900" b="0" i="0" u="none" strike="noStrike" dirty="0">
                          <a:solidFill>
                            <a:srgbClr val="404040"/>
                          </a:solidFill>
                          <a:effectLst/>
                          <a:latin typeface="Segoe UI" panose="020B0502040204020203" pitchFamily="34" charset="0"/>
                          <a:cs typeface="Segoe UI" panose="020B0502040204020203" pitchFamily="34" charset="0"/>
                        </a:rPr>
                        <a:t>Following the programme, at least 25% of teachers display assessment-informed practices and this increases over the six months period after the programme.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318655334"/>
                  </a:ext>
                </a:extLst>
              </a:tr>
            </a:tbl>
          </a:graphicData>
        </a:graphic>
      </p:graphicFrame>
      <p:sp>
        <p:nvSpPr>
          <p:cNvPr id="16" name="Rectangle: Rounded Corners 6">
            <a:extLst>
              <a:ext uri="{FF2B5EF4-FFF2-40B4-BE49-F238E27FC236}">
                <a16:creationId xmlns:a16="http://schemas.microsoft.com/office/drawing/2014/main" id="{E8D0C8A6-16CA-EF02-CC2E-FC44F5A58D3D}"/>
              </a:ext>
            </a:extLst>
          </p:cNvPr>
          <p:cNvSpPr/>
          <p:nvPr/>
        </p:nvSpPr>
        <p:spPr>
          <a:xfrm>
            <a:off x="589875" y="4181870"/>
            <a:ext cx="986998" cy="975417"/>
          </a:xfrm>
          <a:prstGeom prst="round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solidFill>
                  <a:srgbClr val="374151"/>
                </a:solidFill>
                <a:effectLst/>
                <a:latin typeface="Segoe UI" panose="020B0502040204020203" pitchFamily="34" charset="0"/>
                <a:cs typeface="Segoe UI" panose="020B0502040204020203" pitchFamily="34" charset="0"/>
              </a:rPr>
              <a:t>Instructional Leaders are enthusiastic about enhancing FL skills</a:t>
            </a:r>
            <a:endParaRPr lang="en-GB" sz="90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072F8B2-FB3A-2C8D-6E2C-1C90FAB9913C}"/>
              </a:ext>
            </a:extLst>
          </p:cNvPr>
          <p:cNvSpPr txBox="1"/>
          <p:nvPr/>
        </p:nvSpPr>
        <p:spPr>
          <a:xfrm rot="5400000" flipV="1">
            <a:off x="-359741" y="4552285"/>
            <a:ext cx="1275181" cy="212398"/>
          </a:xfrm>
          <a:prstGeom prst="rect">
            <a:avLst/>
          </a:prstGeom>
          <a:noFill/>
        </p:spPr>
        <p:txBody>
          <a:bodyPr wrap="square" lIns="0" tIns="0" rIns="0" bIns="0" rtlCol="0">
            <a:noAutofit/>
          </a:bodyPr>
          <a:lstStyle/>
          <a:p>
            <a:pPr algn="ctr"/>
            <a:r>
              <a:rPr lang="en-GB" sz="1200" i="1">
                <a:solidFill>
                  <a:schemeClr val="accent2">
                    <a:lumMod val="75000"/>
                  </a:schemeClr>
                </a:solidFill>
                <a:latin typeface="Helvetica Neue" panose="02000503000000020004"/>
                <a:cs typeface="Arial" pitchFamily="34" charset="0"/>
              </a:rPr>
              <a:t>Output</a:t>
            </a:r>
            <a:endParaRPr lang="en-US" sz="1200" i="1">
              <a:solidFill>
                <a:schemeClr val="accent2">
                  <a:lumMod val="75000"/>
                </a:schemeClr>
              </a:solidFill>
              <a:latin typeface="Helvetica Neue" panose="02000503000000020004"/>
              <a:cs typeface="Arial" pitchFamily="34" charset="0"/>
            </a:endParaRPr>
          </a:p>
        </p:txBody>
      </p:sp>
      <p:sp>
        <p:nvSpPr>
          <p:cNvPr id="18" name="TextBox 17">
            <a:extLst>
              <a:ext uri="{FF2B5EF4-FFF2-40B4-BE49-F238E27FC236}">
                <a16:creationId xmlns:a16="http://schemas.microsoft.com/office/drawing/2014/main" id="{EE2094F7-A928-A209-6933-AFD7AF0CEB93}"/>
              </a:ext>
            </a:extLst>
          </p:cNvPr>
          <p:cNvSpPr txBox="1"/>
          <p:nvPr/>
        </p:nvSpPr>
        <p:spPr>
          <a:xfrm rot="5400000" flipV="1">
            <a:off x="-380382" y="5679499"/>
            <a:ext cx="1275181" cy="212398"/>
          </a:xfrm>
          <a:prstGeom prst="rect">
            <a:avLst/>
          </a:prstGeom>
          <a:noFill/>
        </p:spPr>
        <p:txBody>
          <a:bodyPr wrap="square" lIns="0" tIns="0" rIns="0" bIns="0" rtlCol="0">
            <a:noAutofit/>
          </a:bodyPr>
          <a:lstStyle/>
          <a:p>
            <a:pPr algn="ctr"/>
            <a:r>
              <a:rPr lang="en-GB" sz="1200" i="1">
                <a:solidFill>
                  <a:schemeClr val="accent5">
                    <a:lumMod val="75000"/>
                  </a:schemeClr>
                </a:solidFill>
                <a:latin typeface="Helvetica Neue" panose="02000503000000020004"/>
                <a:cs typeface="Arial" pitchFamily="34" charset="0"/>
              </a:rPr>
              <a:t>Outcome</a:t>
            </a:r>
            <a:endParaRPr lang="en-US" sz="1200" i="1">
              <a:solidFill>
                <a:schemeClr val="accent5">
                  <a:lumMod val="75000"/>
                </a:schemeClr>
              </a:solidFill>
              <a:latin typeface="Helvetica Neue" panose="02000503000000020004"/>
              <a:cs typeface="Arial" pitchFamily="34" charset="0"/>
            </a:endParaRPr>
          </a:p>
        </p:txBody>
      </p:sp>
      <p:sp>
        <p:nvSpPr>
          <p:cNvPr id="19" name="Rectangle: Rounded Corners 24">
            <a:extLst>
              <a:ext uri="{FF2B5EF4-FFF2-40B4-BE49-F238E27FC236}">
                <a16:creationId xmlns:a16="http://schemas.microsoft.com/office/drawing/2014/main" id="{F161E39D-626C-85B5-7E19-E88FED478667}"/>
              </a:ext>
            </a:extLst>
          </p:cNvPr>
          <p:cNvSpPr/>
          <p:nvPr/>
        </p:nvSpPr>
        <p:spPr>
          <a:xfrm>
            <a:off x="589875" y="5424842"/>
            <a:ext cx="986998" cy="917615"/>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solidFill>
                  <a:schemeClr val="tx1"/>
                </a:solidFill>
                <a:latin typeface="Segoe UI" panose="020B0502040204020203" pitchFamily="34" charset="0"/>
                <a:cs typeface="Segoe UI" panose="020B0502040204020203" pitchFamily="34" charset="0"/>
              </a:rPr>
              <a:t>Teachers will review and use learner data to adjust teaching processes​</a:t>
            </a:r>
          </a:p>
        </p:txBody>
      </p:sp>
      <p:sp>
        <p:nvSpPr>
          <p:cNvPr id="20" name="TextBox 19">
            <a:extLst>
              <a:ext uri="{FF2B5EF4-FFF2-40B4-BE49-F238E27FC236}">
                <a16:creationId xmlns:a16="http://schemas.microsoft.com/office/drawing/2014/main" id="{C7C5ACF8-075F-24EC-717F-A3192AFFC3CA}"/>
              </a:ext>
            </a:extLst>
          </p:cNvPr>
          <p:cNvSpPr txBox="1"/>
          <p:nvPr/>
        </p:nvSpPr>
        <p:spPr>
          <a:xfrm>
            <a:off x="275422" y="1296248"/>
            <a:ext cx="5640185"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600" b="1" dirty="0">
                <a:solidFill>
                  <a:srgbClr val="074859"/>
                </a:solidFill>
                <a:latin typeface="Segoe UI" panose="020B0502040204020203" pitchFamily="34" charset="0"/>
                <a:ea typeface="+mn-lt"/>
                <a:cs typeface="Segoe UI" panose="020B0502040204020203" pitchFamily="34" charset="0"/>
              </a:rPr>
              <a:t>This provides a small snapshot of a MEL plan, adapted from the Dignitas MEL framework:</a:t>
            </a:r>
          </a:p>
        </p:txBody>
      </p:sp>
      <p:sp>
        <p:nvSpPr>
          <p:cNvPr id="21" name="TextBox 20">
            <a:extLst>
              <a:ext uri="{FF2B5EF4-FFF2-40B4-BE49-F238E27FC236}">
                <a16:creationId xmlns:a16="http://schemas.microsoft.com/office/drawing/2014/main" id="{3A170288-5C1D-4269-5DFF-A54D0AD40F8C}"/>
              </a:ext>
            </a:extLst>
          </p:cNvPr>
          <p:cNvSpPr txBox="1"/>
          <p:nvPr/>
        </p:nvSpPr>
        <p:spPr>
          <a:xfrm rot="5400000" flipV="1">
            <a:off x="-349467" y="3291298"/>
            <a:ext cx="1275181" cy="212398"/>
          </a:xfrm>
          <a:prstGeom prst="rect">
            <a:avLst/>
          </a:prstGeom>
          <a:noFill/>
        </p:spPr>
        <p:txBody>
          <a:bodyPr wrap="square" lIns="0" tIns="0" rIns="0" bIns="0" rtlCol="0">
            <a:noAutofit/>
          </a:bodyPr>
          <a:lstStyle/>
          <a:p>
            <a:pPr algn="ctr"/>
            <a:r>
              <a:rPr lang="en-GB" sz="1200" i="1">
                <a:solidFill>
                  <a:schemeClr val="accent4"/>
                </a:solidFill>
                <a:latin typeface="Helvetica Neue" panose="02000503000000020004"/>
                <a:cs typeface="Arial" pitchFamily="34" charset="0"/>
              </a:rPr>
              <a:t>Activity</a:t>
            </a:r>
            <a:endParaRPr lang="en-US" sz="1200" i="1">
              <a:solidFill>
                <a:schemeClr val="accent4"/>
              </a:solidFill>
              <a:latin typeface="Helvetica Neue" panose="02000503000000020004"/>
              <a:cs typeface="Arial" pitchFamily="34" charset="0"/>
            </a:endParaRPr>
          </a:p>
        </p:txBody>
      </p:sp>
      <p:sp>
        <p:nvSpPr>
          <p:cNvPr id="22" name="Rounded Rectangle 16">
            <a:extLst>
              <a:ext uri="{FF2B5EF4-FFF2-40B4-BE49-F238E27FC236}">
                <a16:creationId xmlns:a16="http://schemas.microsoft.com/office/drawing/2014/main" id="{8C092E3A-BD58-6FF4-5260-23931F42E097}"/>
              </a:ext>
            </a:extLst>
          </p:cNvPr>
          <p:cNvSpPr/>
          <p:nvPr/>
        </p:nvSpPr>
        <p:spPr>
          <a:xfrm>
            <a:off x="589875" y="2923220"/>
            <a:ext cx="986998" cy="97541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374151"/>
                </a:solidFill>
                <a:effectLst/>
                <a:latin typeface="Segoe UI" panose="020B0502040204020203" pitchFamily="34" charset="0"/>
                <a:cs typeface="Segoe UI" panose="020B0502040204020203" pitchFamily="34" charset="0"/>
              </a:rPr>
              <a:t>Train </a:t>
            </a:r>
            <a:r>
              <a:rPr lang="en-US" sz="900">
                <a:solidFill>
                  <a:srgbClr val="374151"/>
                </a:solidFill>
                <a:latin typeface="Segoe UI" panose="020B0502040204020203" pitchFamily="34" charset="0"/>
                <a:cs typeface="Segoe UI" panose="020B0502040204020203" pitchFamily="34" charset="0"/>
              </a:rPr>
              <a:t>l</a:t>
            </a:r>
            <a:r>
              <a:rPr lang="en-US" sz="900">
                <a:solidFill>
                  <a:srgbClr val="374151"/>
                </a:solidFill>
                <a:effectLst/>
                <a:latin typeface="Segoe UI" panose="020B0502040204020203" pitchFamily="34" charset="0"/>
                <a:cs typeface="Segoe UI" panose="020B0502040204020203" pitchFamily="34" charset="0"/>
              </a:rPr>
              <a:t>eaders in </a:t>
            </a:r>
            <a:r>
              <a:rPr lang="en-US" sz="900">
                <a:solidFill>
                  <a:srgbClr val="374151"/>
                </a:solidFill>
                <a:latin typeface="Segoe UI" panose="020B0502040204020203" pitchFamily="34" charset="0"/>
                <a:cs typeface="Segoe UI" panose="020B0502040204020203" pitchFamily="34" charset="0"/>
              </a:rPr>
              <a:t>3</a:t>
            </a:r>
            <a:r>
              <a:rPr lang="en-US" sz="900">
                <a:solidFill>
                  <a:srgbClr val="374151"/>
                </a:solidFill>
                <a:effectLst/>
                <a:latin typeface="Segoe UI" panose="020B0502040204020203" pitchFamily="34" charset="0"/>
                <a:cs typeface="Segoe UI" panose="020B0502040204020203" pitchFamily="34" charset="0"/>
              </a:rPr>
              <a:t> foundational learning pedagogical methods</a:t>
            </a:r>
            <a:endParaRPr lang="en-US" sz="900">
              <a:solidFill>
                <a:schemeClr val="bg1"/>
              </a:solidFill>
              <a:latin typeface="Segoe UI" panose="020B0502040204020203" pitchFamily="34" charset="0"/>
              <a:cs typeface="Segoe UI" panose="020B0502040204020203" pitchFamily="34" charset="0"/>
            </a:endParaRPr>
          </a:p>
        </p:txBody>
      </p:sp>
      <p:sp>
        <p:nvSpPr>
          <p:cNvPr id="23" name="Right Arrow 22">
            <a:extLst>
              <a:ext uri="{FF2B5EF4-FFF2-40B4-BE49-F238E27FC236}">
                <a16:creationId xmlns:a16="http://schemas.microsoft.com/office/drawing/2014/main" id="{D931797A-FF87-A202-B5B1-3C6B9A852C65}"/>
              </a:ext>
            </a:extLst>
          </p:cNvPr>
          <p:cNvSpPr/>
          <p:nvPr/>
        </p:nvSpPr>
        <p:spPr>
          <a:xfrm>
            <a:off x="6116641" y="3205683"/>
            <a:ext cx="457200" cy="335902"/>
          </a:xfrm>
          <a:prstGeom prst="rightArrow">
            <a:avLst/>
          </a:prstGeom>
          <a:solidFill>
            <a:schemeClr val="accent4">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4" name="Right Arrow 23">
            <a:extLst>
              <a:ext uri="{FF2B5EF4-FFF2-40B4-BE49-F238E27FC236}">
                <a16:creationId xmlns:a16="http://schemas.microsoft.com/office/drawing/2014/main" id="{13C0B6B0-C3BE-1690-E283-44358F91AD6B}"/>
              </a:ext>
            </a:extLst>
          </p:cNvPr>
          <p:cNvSpPr/>
          <p:nvPr/>
        </p:nvSpPr>
        <p:spPr>
          <a:xfrm>
            <a:off x="6096000" y="4435167"/>
            <a:ext cx="457200" cy="335902"/>
          </a:xfrm>
          <a:prstGeom prst="rightArrow">
            <a:avLst/>
          </a:prstGeom>
          <a:solidFill>
            <a:schemeClr val="accent2">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5" name="Right Arrow 24">
            <a:extLst>
              <a:ext uri="{FF2B5EF4-FFF2-40B4-BE49-F238E27FC236}">
                <a16:creationId xmlns:a16="http://schemas.microsoft.com/office/drawing/2014/main" id="{783FE32F-4361-6662-D77C-5C052D82FAAD}"/>
              </a:ext>
            </a:extLst>
          </p:cNvPr>
          <p:cNvSpPr/>
          <p:nvPr/>
        </p:nvSpPr>
        <p:spPr>
          <a:xfrm>
            <a:off x="6096000" y="5617747"/>
            <a:ext cx="457200" cy="335902"/>
          </a:xfrm>
          <a:prstGeom prst="rightArrow">
            <a:avLst/>
          </a:prstGeom>
          <a:solidFill>
            <a:schemeClr val="accent5">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
        <p:nvSpPr>
          <p:cNvPr id="26" name="TextBox 25">
            <a:extLst>
              <a:ext uri="{FF2B5EF4-FFF2-40B4-BE49-F238E27FC236}">
                <a16:creationId xmlns:a16="http://schemas.microsoft.com/office/drawing/2014/main" id="{CA2F6BF6-0659-F261-4E50-5AEB674AD991}"/>
              </a:ext>
            </a:extLst>
          </p:cNvPr>
          <p:cNvSpPr txBox="1"/>
          <p:nvPr/>
        </p:nvSpPr>
        <p:spPr>
          <a:xfrm>
            <a:off x="6780245" y="2239382"/>
            <a:ext cx="490158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74859"/>
                </a:solidFill>
                <a:effectLst/>
                <a:uFillTx/>
                <a:latin typeface="Segoe UI" panose="020B0502040204020203" pitchFamily="34" charset="0"/>
                <a:cs typeface="Segoe UI" panose="020B0502040204020203" pitchFamily="34" charset="0"/>
                <a:sym typeface="Calibri"/>
              </a:rPr>
              <a:t>Notice that the success criteria </a:t>
            </a:r>
            <a:r>
              <a:rPr kumimoji="0" lang="en-US" sz="1400" b="1" i="0" u="none" strike="noStrike" cap="none" spc="0" normalizeH="0" baseline="0" dirty="0">
                <a:ln>
                  <a:noFill/>
                </a:ln>
                <a:solidFill>
                  <a:srgbClr val="074859"/>
                </a:solidFill>
                <a:effectLst/>
                <a:uFillTx/>
                <a:latin typeface="Segoe UI" panose="020B0502040204020203" pitchFamily="34" charset="0"/>
                <a:cs typeface="Segoe UI" panose="020B0502040204020203" pitchFamily="34" charset="0"/>
                <a:sym typeface="Calibri"/>
              </a:rPr>
              <a:t>should not </a:t>
            </a:r>
            <a:r>
              <a:rPr kumimoji="0" lang="en-US" sz="1400" b="0" i="0" u="none" strike="noStrike" cap="none" spc="0" normalizeH="0" baseline="0" dirty="0">
                <a:ln>
                  <a:noFill/>
                </a:ln>
                <a:solidFill>
                  <a:srgbClr val="074859"/>
                </a:solidFill>
                <a:effectLst/>
                <a:uFillTx/>
                <a:latin typeface="Segoe UI" panose="020B0502040204020203" pitchFamily="34" charset="0"/>
                <a:cs typeface="Segoe UI" panose="020B0502040204020203" pitchFamily="34" charset="0"/>
                <a:sym typeface="Calibri"/>
              </a:rPr>
              <a:t>be….</a:t>
            </a:r>
          </a:p>
        </p:txBody>
      </p:sp>
      <p:graphicFrame>
        <p:nvGraphicFramePr>
          <p:cNvPr id="27" name="Table 26">
            <a:extLst>
              <a:ext uri="{FF2B5EF4-FFF2-40B4-BE49-F238E27FC236}">
                <a16:creationId xmlns:a16="http://schemas.microsoft.com/office/drawing/2014/main" id="{868699B6-1C61-6946-ED3C-84C1A96AB959}"/>
              </a:ext>
            </a:extLst>
          </p:cNvPr>
          <p:cNvGraphicFramePr>
            <a:graphicFrameLocks noGrp="1"/>
          </p:cNvGraphicFramePr>
          <p:nvPr/>
        </p:nvGraphicFramePr>
        <p:xfrm>
          <a:off x="6780245" y="2687521"/>
          <a:ext cx="4901587" cy="1371298"/>
        </p:xfrm>
        <a:graphic>
          <a:graphicData uri="http://schemas.openxmlformats.org/drawingml/2006/table">
            <a:tbl>
              <a:tblPr/>
              <a:tblGrid>
                <a:gridCol w="1479974">
                  <a:extLst>
                    <a:ext uri="{9D8B030D-6E8A-4147-A177-3AD203B41FA5}">
                      <a16:colId xmlns:a16="http://schemas.microsoft.com/office/drawing/2014/main" val="748911189"/>
                    </a:ext>
                  </a:extLst>
                </a:gridCol>
                <a:gridCol w="3421613">
                  <a:extLst>
                    <a:ext uri="{9D8B030D-6E8A-4147-A177-3AD203B41FA5}">
                      <a16:colId xmlns:a16="http://schemas.microsoft.com/office/drawing/2014/main" val="3939183293"/>
                    </a:ext>
                  </a:extLst>
                </a:gridCol>
              </a:tblGrid>
              <a:tr h="811462">
                <a:tc>
                  <a:txBody>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050" b="0" i="0" u="none" strike="noStrike" cap="none" spc="0" normalizeH="0" baseline="0">
                          <a:ln>
                            <a:noFill/>
                          </a:ln>
                          <a:solidFill>
                            <a:srgbClr val="404040"/>
                          </a:solidFill>
                          <a:effectLst/>
                          <a:uFillTx/>
                          <a:latin typeface="Segoe UI" panose="020B0502040204020203" pitchFamily="34" charset="0"/>
                          <a:cs typeface="Segoe UI" panose="020B0502040204020203" pitchFamily="34" charset="0"/>
                          <a:sym typeface="Calibri"/>
                        </a:rPr>
                        <a:t>Training sessions were held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50" b="0" i="0" u="none" strike="noStrike" dirty="0">
                          <a:solidFill>
                            <a:srgbClr val="404040"/>
                          </a:solidFill>
                          <a:effectLst/>
                          <a:latin typeface="Segoe UI" panose="020B0502040204020203" pitchFamily="34" charset="0"/>
                          <a:cs typeface="Segoe UI" panose="020B0502040204020203" pitchFamily="34" charset="0"/>
                        </a:rPr>
                        <a:t>This won’t tell you whether they were well-enough attended to have an impact</a:t>
                      </a:r>
                    </a:p>
                    <a:p>
                      <a:pPr marL="171450" indent="-171450" algn="l" fontAlgn="t">
                        <a:buFont typeface="Arial" panose="020B0604020202020204" pitchFamily="34" charset="0"/>
                        <a:buChar char="•"/>
                      </a:pPr>
                      <a:r>
                        <a:rPr lang="en-GB" sz="1050" b="0" i="0" u="none" strike="noStrike" dirty="0">
                          <a:solidFill>
                            <a:srgbClr val="404040"/>
                          </a:solidFill>
                          <a:effectLst/>
                          <a:latin typeface="Segoe UI" panose="020B0502040204020203" pitchFamily="34" charset="0"/>
                          <a:cs typeface="Segoe UI" panose="020B0502040204020203" pitchFamily="34" charset="0"/>
                        </a:rPr>
                        <a:t>This won’t tell you if all 3 components of the training took place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136245872"/>
                  </a:ext>
                </a:extLst>
              </a:tr>
              <a:tr h="559836">
                <a:tc>
                  <a:txBody>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1050">
                          <a:solidFill>
                            <a:srgbClr val="404040"/>
                          </a:solidFill>
                          <a:latin typeface="Segoe UI" panose="020B0502040204020203" pitchFamily="34" charset="0"/>
                          <a:cs typeface="Segoe UI" panose="020B0502040204020203" pitchFamily="34" charset="0"/>
                        </a:rPr>
                        <a:t>Leaders took part in the training</a:t>
                      </a:r>
                      <a:endParaRPr kumimoji="0" lang="en-US" sz="1050" b="0" i="0" u="none" strike="noStrike" cap="none" spc="0" normalizeH="0" baseline="0">
                        <a:ln>
                          <a:noFill/>
                        </a:ln>
                        <a:solidFill>
                          <a:srgbClr val="404040"/>
                        </a:solidFill>
                        <a:effectLst/>
                        <a:uFillTx/>
                        <a:latin typeface="Segoe UI" panose="020B0502040204020203" pitchFamily="34" charset="0"/>
                        <a:cs typeface="Segoe UI" panose="020B0502040204020203" pitchFamily="34" charset="0"/>
                        <a:sym typeface="Calibri"/>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dirty="0">
                          <a:solidFill>
                            <a:srgbClr val="404040"/>
                          </a:solidFill>
                          <a:effectLst/>
                          <a:latin typeface="Segoe UI" panose="020B0502040204020203" pitchFamily="34" charset="0"/>
                          <a:cs typeface="Segoe UI" panose="020B0502040204020203" pitchFamily="34" charset="0"/>
                        </a:rPr>
                        <a:t>This won’t tell you if they showed up just on the first day and then didn’t come back</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491960810"/>
                  </a:ext>
                </a:extLst>
              </a:tr>
            </a:tbl>
          </a:graphicData>
        </a:graphic>
      </p:graphicFrame>
      <p:graphicFrame>
        <p:nvGraphicFramePr>
          <p:cNvPr id="28" name="Table 27">
            <a:extLst>
              <a:ext uri="{FF2B5EF4-FFF2-40B4-BE49-F238E27FC236}">
                <a16:creationId xmlns:a16="http://schemas.microsoft.com/office/drawing/2014/main" id="{B7C96033-F7E0-D6C5-652D-0F5A2EE41F05}"/>
              </a:ext>
            </a:extLst>
          </p:cNvPr>
          <p:cNvGraphicFramePr>
            <a:graphicFrameLocks noGrp="1"/>
          </p:cNvGraphicFramePr>
          <p:nvPr/>
        </p:nvGraphicFramePr>
        <p:xfrm>
          <a:off x="6780244" y="4252753"/>
          <a:ext cx="4901587" cy="811462"/>
        </p:xfrm>
        <a:graphic>
          <a:graphicData uri="http://schemas.openxmlformats.org/drawingml/2006/table">
            <a:tbl>
              <a:tblPr/>
              <a:tblGrid>
                <a:gridCol w="1490733">
                  <a:extLst>
                    <a:ext uri="{9D8B030D-6E8A-4147-A177-3AD203B41FA5}">
                      <a16:colId xmlns:a16="http://schemas.microsoft.com/office/drawing/2014/main" val="748911189"/>
                    </a:ext>
                  </a:extLst>
                </a:gridCol>
                <a:gridCol w="3410854">
                  <a:extLst>
                    <a:ext uri="{9D8B030D-6E8A-4147-A177-3AD203B41FA5}">
                      <a16:colId xmlns:a16="http://schemas.microsoft.com/office/drawing/2014/main" val="3939183293"/>
                    </a:ext>
                  </a:extLst>
                </a:gridCol>
              </a:tblGrid>
              <a:tr h="811462">
                <a:tc>
                  <a:txBody>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050" b="0" i="0" u="none" strike="noStrike" cap="none" spc="0" normalizeH="0" baseline="0" dirty="0">
                          <a:ln>
                            <a:noFill/>
                          </a:ln>
                          <a:solidFill>
                            <a:srgbClr val="404040"/>
                          </a:solidFill>
                          <a:effectLst/>
                          <a:uFillTx/>
                          <a:latin typeface="Segoe UI" panose="020B0502040204020203" pitchFamily="34" charset="0"/>
                          <a:cs typeface="Segoe UI" panose="020B0502040204020203" pitchFamily="34" charset="0"/>
                          <a:sym typeface="Calibri"/>
                        </a:rPr>
                        <a:t>Leaders show positive attitudes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50" b="0" i="0" u="none" strike="noStrike" dirty="0">
                          <a:solidFill>
                            <a:srgbClr val="404040"/>
                          </a:solidFill>
                          <a:effectLst/>
                          <a:latin typeface="Segoe UI" panose="020B0502040204020203" pitchFamily="34" charset="0"/>
                          <a:cs typeface="Segoe UI" panose="020B0502040204020203" pitchFamily="34" charset="0"/>
                        </a:rPr>
                        <a:t>This won’t be specific enough for you to draw a conclusion at the end – how many leaders do you expect to shift their attitudes after the programme if all goes well?</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136245872"/>
                  </a:ext>
                </a:extLst>
              </a:tr>
            </a:tbl>
          </a:graphicData>
        </a:graphic>
      </p:graphicFrame>
      <p:graphicFrame>
        <p:nvGraphicFramePr>
          <p:cNvPr id="29" name="Table 28">
            <a:extLst>
              <a:ext uri="{FF2B5EF4-FFF2-40B4-BE49-F238E27FC236}">
                <a16:creationId xmlns:a16="http://schemas.microsoft.com/office/drawing/2014/main" id="{8BB256A5-5902-8234-D215-4B520E1F935F}"/>
              </a:ext>
            </a:extLst>
          </p:cNvPr>
          <p:cNvGraphicFramePr>
            <a:graphicFrameLocks noGrp="1"/>
          </p:cNvGraphicFramePr>
          <p:nvPr/>
        </p:nvGraphicFramePr>
        <p:xfrm>
          <a:off x="6780245" y="5277821"/>
          <a:ext cx="4901587" cy="1284983"/>
        </p:xfrm>
        <a:graphic>
          <a:graphicData uri="http://schemas.openxmlformats.org/drawingml/2006/table">
            <a:tbl>
              <a:tblPr/>
              <a:tblGrid>
                <a:gridCol w="1512254">
                  <a:extLst>
                    <a:ext uri="{9D8B030D-6E8A-4147-A177-3AD203B41FA5}">
                      <a16:colId xmlns:a16="http://schemas.microsoft.com/office/drawing/2014/main" val="748911189"/>
                    </a:ext>
                  </a:extLst>
                </a:gridCol>
                <a:gridCol w="3389333">
                  <a:extLst>
                    <a:ext uri="{9D8B030D-6E8A-4147-A177-3AD203B41FA5}">
                      <a16:colId xmlns:a16="http://schemas.microsoft.com/office/drawing/2014/main" val="3939183293"/>
                    </a:ext>
                  </a:extLst>
                </a:gridCol>
              </a:tblGrid>
              <a:tr h="811462">
                <a:tc>
                  <a:txBody>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050" b="0" i="0" u="none" strike="noStrike" cap="none" spc="0" normalizeH="0" baseline="0">
                          <a:ln>
                            <a:noFill/>
                          </a:ln>
                          <a:solidFill>
                            <a:srgbClr val="404040"/>
                          </a:solidFill>
                          <a:effectLst/>
                          <a:uFillTx/>
                          <a:latin typeface="Segoe UI" panose="020B0502040204020203" pitchFamily="34" charset="0"/>
                          <a:cs typeface="Segoe UI" panose="020B0502040204020203" pitchFamily="34" charset="0"/>
                          <a:sym typeface="Calibri"/>
                        </a:rPr>
                        <a:t>Teachers change their practices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marL="171450" indent="-171450" algn="l" fontAlgn="t">
                        <a:buFont typeface="Arial" panose="020B0604020202020204" pitchFamily="34" charset="0"/>
                        <a:buChar char="•"/>
                      </a:pPr>
                      <a:r>
                        <a:rPr lang="en-GB" sz="1050" b="0" i="0" u="none" strike="noStrike">
                          <a:solidFill>
                            <a:srgbClr val="404040"/>
                          </a:solidFill>
                          <a:effectLst/>
                          <a:latin typeface="Segoe UI" panose="020B0502040204020203" pitchFamily="34" charset="0"/>
                          <a:cs typeface="Segoe UI" panose="020B0502040204020203" pitchFamily="34" charset="0"/>
                        </a:rPr>
                        <a:t>This won’t be specific enough for you to draw a conclusion at the end – you need to be specific now about how much impact on teacher practice you expect to see at the end of the programme and over time.</a:t>
                      </a:r>
                    </a:p>
                    <a:p>
                      <a:pPr marL="171450" indent="-171450" algn="l" fontAlgn="t">
                        <a:buFont typeface="Arial" panose="020B0604020202020204" pitchFamily="34" charset="0"/>
                        <a:buChar char="•"/>
                      </a:pPr>
                      <a:r>
                        <a:rPr lang="en-GB" sz="1050" b="0" i="0" u="none" strike="noStrike">
                          <a:solidFill>
                            <a:srgbClr val="404040"/>
                          </a:solidFill>
                          <a:effectLst/>
                          <a:latin typeface="Segoe UI" panose="020B0502040204020203" pitchFamily="34" charset="0"/>
                          <a:cs typeface="Segoe UI" panose="020B0502040204020203" pitchFamily="34" charset="0"/>
                        </a:rPr>
                        <a:t>This won’t be specific enough about the type of practice you would expect to see change in the classroom.</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136245872"/>
                  </a:ext>
                </a:extLst>
              </a:tr>
            </a:tbl>
          </a:graphicData>
        </a:graphic>
      </p:graphicFrame>
      <p:sp>
        <p:nvSpPr>
          <p:cNvPr id="30" name="Multiply 29">
            <a:extLst>
              <a:ext uri="{FF2B5EF4-FFF2-40B4-BE49-F238E27FC236}">
                <a16:creationId xmlns:a16="http://schemas.microsoft.com/office/drawing/2014/main" id="{08ED5017-991C-E015-4755-9BB1C59372CF}"/>
              </a:ext>
            </a:extLst>
          </p:cNvPr>
          <p:cNvSpPr/>
          <p:nvPr/>
        </p:nvSpPr>
        <p:spPr>
          <a:xfrm>
            <a:off x="6987840" y="2300793"/>
            <a:ext cx="268941" cy="228400"/>
          </a:xfrm>
          <a:prstGeom prst="mathMultiply">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69011977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2860-A10A-EFE4-B281-0D8FC4B7DA59}"/>
              </a:ext>
            </a:extLst>
          </p:cNvPr>
          <p:cNvSpPr>
            <a:spLocks noGrp="1"/>
          </p:cNvSpPr>
          <p:nvPr>
            <p:ph type="title"/>
          </p:nvPr>
        </p:nvSpPr>
        <p:spPr/>
        <p:txBody>
          <a:bodyPr>
            <a:normAutofit/>
          </a:bodyPr>
          <a:lstStyle/>
          <a:p>
            <a:r>
              <a:rPr lang="en-US" sz="4800" b="1" dirty="0">
                <a:solidFill>
                  <a:srgbClr val="074859"/>
                </a:solidFill>
                <a:latin typeface="Segoe UI" panose="020B0502040204020203" pitchFamily="34" charset="0"/>
                <a:cs typeface="Segoe UI" panose="020B0502040204020203" pitchFamily="34" charset="0"/>
              </a:rPr>
              <a:t>3. HOW TO FIND THE ANSWERS (AND WHO WILL BE RESPONSIBLE)</a:t>
            </a:r>
          </a:p>
        </p:txBody>
      </p:sp>
    </p:spTree>
    <p:extLst>
      <p:ext uri="{BB962C8B-B14F-4D97-AF65-F5344CB8AC3E}">
        <p14:creationId xmlns:p14="http://schemas.microsoft.com/office/powerpoint/2010/main" val="125760441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Title 1"/>
          <p:cNvSpPr txBox="1">
            <a:spLocks noGrp="1"/>
          </p:cNvSpPr>
          <p:nvPr>
            <p:ph type="title"/>
          </p:nvPr>
        </p:nvSpPr>
        <p:spPr>
          <a:xfrm>
            <a:off x="388586" y="333545"/>
            <a:ext cx="10067636" cy="489902"/>
          </a:xfrm>
          <a:prstGeom prst="rect">
            <a:avLst/>
          </a:prstGeom>
        </p:spPr>
        <p:txBody>
          <a:bodyPr>
            <a:normAutofit fontScale="90000"/>
          </a:bodyPr>
          <a:lstStyle>
            <a:lvl1pPr defTabSz="768094">
              <a:defRPr sz="2700"/>
            </a:lvl1pPr>
          </a:lstStyle>
          <a:p>
            <a:r>
              <a:rPr lang="en-GB" dirty="0"/>
              <a:t>3. HOW TO FIND THE ANSWERS (AND WHO WILL BE RESPONSIBLE) </a:t>
            </a:r>
            <a:endParaRPr dirty="0"/>
          </a:p>
        </p:txBody>
      </p:sp>
      <p:sp>
        <p:nvSpPr>
          <p:cNvPr id="2" name="TextBox 1">
            <a:extLst>
              <a:ext uri="{FF2B5EF4-FFF2-40B4-BE49-F238E27FC236}">
                <a16:creationId xmlns:a16="http://schemas.microsoft.com/office/drawing/2014/main" id="{6E3EA7FA-E8D7-2CB7-9436-332B6ECEC04F}"/>
              </a:ext>
            </a:extLst>
          </p:cNvPr>
          <p:cNvSpPr txBox="1"/>
          <p:nvPr/>
        </p:nvSpPr>
        <p:spPr>
          <a:xfrm>
            <a:off x="491594" y="1661377"/>
            <a:ext cx="774930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spcBef>
                <a:spcPts val="600"/>
              </a:spcBef>
            </a:pPr>
            <a:r>
              <a:rPr lang="en-GB" sz="1700">
                <a:solidFill>
                  <a:srgbClr val="074859"/>
                </a:solidFill>
                <a:latin typeface="Segoe UI" panose="020B0502040204020203" pitchFamily="34" charset="0"/>
                <a:ea typeface="+mn-lt"/>
                <a:cs typeface="Segoe UI" panose="020B0502040204020203" pitchFamily="34" charset="0"/>
              </a:rPr>
              <a:t>The third step in completing the Monitoring Plan is to specify HOW you will answer the prioritised monitoring questions. This includes identifying the data sources, indicators, frequency of data collection and person responsible for ensuring this happens. This information is then entered into the 5</a:t>
            </a:r>
            <a:r>
              <a:rPr lang="en-GB" sz="1700" baseline="30000">
                <a:solidFill>
                  <a:srgbClr val="074859"/>
                </a:solidFill>
                <a:latin typeface="Segoe UI" panose="020B0502040204020203" pitchFamily="34" charset="0"/>
                <a:ea typeface="+mn-lt"/>
                <a:cs typeface="Segoe UI" panose="020B0502040204020203" pitchFamily="34" charset="0"/>
              </a:rPr>
              <a:t>th</a:t>
            </a:r>
            <a:r>
              <a:rPr lang="en-GB" sz="1700">
                <a:solidFill>
                  <a:srgbClr val="074859"/>
                </a:solidFill>
                <a:latin typeface="Segoe UI" panose="020B0502040204020203" pitchFamily="34" charset="0"/>
                <a:ea typeface="+mn-lt"/>
                <a:cs typeface="Segoe UI" panose="020B0502040204020203" pitchFamily="34" charset="0"/>
              </a:rPr>
              <a:t> to 8</a:t>
            </a:r>
            <a:r>
              <a:rPr lang="en-GB" sz="1700" baseline="30000">
                <a:solidFill>
                  <a:srgbClr val="074859"/>
                </a:solidFill>
                <a:latin typeface="Segoe UI" panose="020B0502040204020203" pitchFamily="34" charset="0"/>
                <a:ea typeface="+mn-lt"/>
                <a:cs typeface="Segoe UI" panose="020B0502040204020203" pitchFamily="34" charset="0"/>
              </a:rPr>
              <a:t>th</a:t>
            </a:r>
            <a:r>
              <a:rPr lang="en-GB" sz="1700">
                <a:solidFill>
                  <a:srgbClr val="074859"/>
                </a:solidFill>
                <a:latin typeface="Segoe UI" panose="020B0502040204020203" pitchFamily="34" charset="0"/>
                <a:ea typeface="+mn-lt"/>
                <a:cs typeface="Segoe UI" panose="020B0502040204020203" pitchFamily="34" charset="0"/>
              </a:rPr>
              <a:t> columns of the Monitoring Plan part of the tool. </a:t>
            </a:r>
            <a:endParaRPr lang="en-GB" sz="1700" b="1">
              <a:solidFill>
                <a:srgbClr val="074859"/>
              </a:solidFill>
              <a:latin typeface="Segoe UI" panose="020B0502040204020203" pitchFamily="34" charset="0"/>
              <a:ea typeface="+mn-lt"/>
              <a:cs typeface="Segoe UI" panose="020B0502040204020203" pitchFamily="34" charset="0"/>
            </a:endParaRPr>
          </a:p>
        </p:txBody>
      </p:sp>
      <p:pic>
        <p:nvPicPr>
          <p:cNvPr id="3" name="Picture 2" descr="A screenshot of a graph&#10;&#10;Description automatically generated">
            <a:extLst>
              <a:ext uri="{FF2B5EF4-FFF2-40B4-BE49-F238E27FC236}">
                <a16:creationId xmlns:a16="http://schemas.microsoft.com/office/drawing/2014/main" id="{2AC81516-1163-4DCA-CBCA-1FD23928786C}"/>
              </a:ext>
            </a:extLst>
          </p:cNvPr>
          <p:cNvPicPr>
            <a:picLocks noChangeAspect="1"/>
          </p:cNvPicPr>
          <p:nvPr/>
        </p:nvPicPr>
        <p:blipFill>
          <a:blip r:embed="rId3"/>
          <a:stretch>
            <a:fillRect/>
          </a:stretch>
        </p:blipFill>
        <p:spPr>
          <a:xfrm>
            <a:off x="491594" y="3485775"/>
            <a:ext cx="11317725" cy="2881973"/>
          </a:xfrm>
          <a:prstGeom prst="rect">
            <a:avLst/>
          </a:prstGeom>
        </p:spPr>
      </p:pic>
      <p:cxnSp>
        <p:nvCxnSpPr>
          <p:cNvPr id="4" name="Straight Arrow Connector 3">
            <a:extLst>
              <a:ext uri="{FF2B5EF4-FFF2-40B4-BE49-F238E27FC236}">
                <a16:creationId xmlns:a16="http://schemas.microsoft.com/office/drawing/2014/main" id="{64C1A6B0-C987-C5CE-9EF1-A319A18C8B74}"/>
              </a:ext>
            </a:extLst>
          </p:cNvPr>
          <p:cNvCxnSpPr>
            <a:cxnSpLocks/>
          </p:cNvCxnSpPr>
          <p:nvPr/>
        </p:nvCxnSpPr>
        <p:spPr>
          <a:xfrm>
            <a:off x="6911143" y="3138702"/>
            <a:ext cx="2295811" cy="347074"/>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cxnSp>
        <p:nvCxnSpPr>
          <p:cNvPr id="5" name="Straight Arrow Connector 4">
            <a:extLst>
              <a:ext uri="{FF2B5EF4-FFF2-40B4-BE49-F238E27FC236}">
                <a16:creationId xmlns:a16="http://schemas.microsoft.com/office/drawing/2014/main" id="{285FF2D4-9D25-FC50-E7D2-AD8247694525}"/>
              </a:ext>
            </a:extLst>
          </p:cNvPr>
          <p:cNvCxnSpPr>
            <a:cxnSpLocks/>
          </p:cNvCxnSpPr>
          <p:nvPr/>
        </p:nvCxnSpPr>
        <p:spPr>
          <a:xfrm>
            <a:off x="6911143" y="3138702"/>
            <a:ext cx="3695403" cy="290298"/>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cxnSp>
        <p:nvCxnSpPr>
          <p:cNvPr id="8" name="Straight Arrow Connector 7">
            <a:extLst>
              <a:ext uri="{FF2B5EF4-FFF2-40B4-BE49-F238E27FC236}">
                <a16:creationId xmlns:a16="http://schemas.microsoft.com/office/drawing/2014/main" id="{AF8D4715-98EA-1CDA-719D-C444204D4128}"/>
              </a:ext>
            </a:extLst>
          </p:cNvPr>
          <p:cNvCxnSpPr>
            <a:cxnSpLocks/>
          </p:cNvCxnSpPr>
          <p:nvPr/>
        </p:nvCxnSpPr>
        <p:spPr>
          <a:xfrm>
            <a:off x="6911143" y="3138702"/>
            <a:ext cx="1194799" cy="347074"/>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2CFE08D7-B0C9-353F-00D1-1C7D0706CFFF}"/>
              </a:ext>
            </a:extLst>
          </p:cNvPr>
          <p:cNvCxnSpPr>
            <a:cxnSpLocks/>
          </p:cNvCxnSpPr>
          <p:nvPr/>
        </p:nvCxnSpPr>
        <p:spPr>
          <a:xfrm>
            <a:off x="6911143" y="3138702"/>
            <a:ext cx="336383" cy="347074"/>
          </a:xfrm>
          <a:prstGeom prst="straightConnector1">
            <a:avLst/>
          </a:prstGeom>
          <a:noFill/>
          <a:ln w="34925" cap="flat">
            <a:solidFill>
              <a:srgbClr val="FF0000"/>
            </a:solidFill>
            <a:prstDash val="solid"/>
            <a:miter lim="800000"/>
            <a:headEnd type="none"/>
            <a:tailEnd type="arrow"/>
          </a:ln>
          <a:effectLst/>
          <a:sp3d/>
        </p:spPr>
        <p:style>
          <a:lnRef idx="0">
            <a:scrgbClr r="0" g="0" b="0"/>
          </a:lnRef>
          <a:fillRef idx="0">
            <a:scrgbClr r="0" g="0" b="0"/>
          </a:fillRef>
          <a:effectRef idx="0">
            <a:scrgbClr r="0" g="0" b="0"/>
          </a:effectRef>
          <a:fontRef idx="none"/>
        </p:style>
      </p:cxnSp>
      <p:sp>
        <p:nvSpPr>
          <p:cNvPr id="6" name="Oval 5">
            <a:extLst>
              <a:ext uri="{FF2B5EF4-FFF2-40B4-BE49-F238E27FC236}">
                <a16:creationId xmlns:a16="http://schemas.microsoft.com/office/drawing/2014/main" id="{408F2251-3940-04C2-5A11-896E4F191D8D}"/>
              </a:ext>
            </a:extLst>
          </p:cNvPr>
          <p:cNvSpPr/>
          <p:nvPr/>
        </p:nvSpPr>
        <p:spPr>
          <a:xfrm>
            <a:off x="4601832" y="6140105"/>
            <a:ext cx="1003281" cy="236108"/>
          </a:xfrm>
          <a:prstGeom prst="ellipse">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266964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Title 1"/>
          <p:cNvSpPr txBox="1">
            <a:spLocks noGrp="1"/>
          </p:cNvSpPr>
          <p:nvPr>
            <p:ph type="title"/>
          </p:nvPr>
        </p:nvSpPr>
        <p:spPr>
          <a:xfrm>
            <a:off x="406400" y="320369"/>
            <a:ext cx="8241146" cy="489902"/>
          </a:xfrm>
          <a:prstGeom prst="rect">
            <a:avLst/>
          </a:prstGeom>
        </p:spPr>
        <p:txBody>
          <a:bodyPr/>
          <a:lstStyle>
            <a:lvl1pPr defTabSz="768094">
              <a:defRPr sz="2700"/>
            </a:lvl1pPr>
          </a:lstStyle>
          <a:p>
            <a:r>
              <a:rPr dirty="0"/>
              <a:t>WHY USE IT?</a:t>
            </a:r>
            <a:r>
              <a:rPr lang="en-GB" dirty="0"/>
              <a:t> </a:t>
            </a:r>
            <a:endParaRPr dirty="0"/>
          </a:p>
        </p:txBody>
      </p:sp>
      <p:pic>
        <p:nvPicPr>
          <p:cNvPr id="510" name="Picture Placeholder 17" descr="Picture Placeholder 17"/>
          <p:cNvPicPr>
            <a:picLocks noChangeAspect="1"/>
          </p:cNvPicPr>
          <p:nvPr/>
        </p:nvPicPr>
        <p:blipFill>
          <a:blip r:embed="rId2"/>
          <a:srcRect l="35212" r="35212"/>
          <a:stretch>
            <a:fillRect/>
          </a:stretch>
        </p:blipFill>
        <p:spPr>
          <a:xfrm>
            <a:off x="8636104" y="1169962"/>
            <a:ext cx="3551030" cy="5688038"/>
          </a:xfrm>
          <a:prstGeom prst="rect">
            <a:avLst/>
          </a:prstGeom>
          <a:ln w="12700">
            <a:miter lim="400000"/>
          </a:ln>
        </p:spPr>
      </p:pic>
      <p:sp>
        <p:nvSpPr>
          <p:cNvPr id="511" name="Text Placeholder 3"/>
          <p:cNvSpPr/>
          <p:nvPr/>
        </p:nvSpPr>
        <p:spPr>
          <a:xfrm>
            <a:off x="409009" y="1524878"/>
            <a:ext cx="6994942" cy="5207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noAutofit/>
          </a:bodyPr>
          <a:lstStyle/>
          <a:p>
            <a:pPr marL="342900" indent="-342900" algn="just">
              <a:spcBef>
                <a:spcPts val="1200"/>
              </a:spcBef>
              <a:buFont typeface="Wingdings" pitchFamily="2" charset="2"/>
              <a:buChar char="ü"/>
              <a:defRPr sz="1500">
                <a:solidFill>
                  <a:srgbClr val="1B495B"/>
                </a:solidFill>
                <a:latin typeface="Source Sans Pro"/>
                <a:ea typeface="Source Sans Pro"/>
                <a:cs typeface="Source Sans Pro"/>
                <a:sym typeface="Source Sans Pro"/>
              </a:defRPr>
            </a:pPr>
            <a:r>
              <a:rPr lang="en-US" sz="1400" b="1" dirty="0">
                <a:solidFill>
                  <a:srgbClr val="074859"/>
                </a:solidFill>
                <a:latin typeface="Segoe UI" panose="020B0502040204020203" pitchFamily="34" charset="0"/>
                <a:ea typeface="Calibri"/>
                <a:cs typeface="Segoe UI" panose="020B0502040204020203" pitchFamily="34" charset="0"/>
              </a:rPr>
              <a:t>Make a better project</a:t>
            </a:r>
            <a:r>
              <a:rPr lang="en-US" sz="1400" b="1" dirty="0">
                <a:solidFill>
                  <a:srgbClr val="1B495B"/>
                </a:solidFill>
                <a:latin typeface="Segoe UI" panose="020B0502040204020203" pitchFamily="34" charset="0"/>
                <a:ea typeface="Source Sans Pro"/>
                <a:cs typeface="Segoe UI" panose="020B0502040204020203" pitchFamily="34" charset="0"/>
              </a:rPr>
              <a:t> – </a:t>
            </a:r>
            <a:r>
              <a:rPr lang="en-US" sz="1400" dirty="0">
                <a:solidFill>
                  <a:srgbClr val="074859"/>
                </a:solidFill>
                <a:latin typeface="Segoe UI" panose="020B0502040204020203" pitchFamily="34" charset="0"/>
                <a:ea typeface="Calibri"/>
                <a:cs typeface="Segoe UI" panose="020B0502040204020203" pitchFamily="34" charset="0"/>
              </a:rPr>
              <a:t>Monitoring acts as a tool, a dialogue with the project that helps pinpoint and enact valuable improvements and refinements. Monitoring does this by setting formal moments for the team to stop, focus on important questions, gather data, discuss the answers, and then adjust the project if needed. In short, monitoring is as a back-and-forth conversation that guides the project's choices; it's not just something you do alongside the project, it's part of the project itself.  </a:t>
            </a:r>
          </a:p>
          <a:p>
            <a:pPr marL="342900" indent="-342900" algn="just">
              <a:spcBef>
                <a:spcPts val="1200"/>
              </a:spcBef>
              <a:buFont typeface="Wingdings" pitchFamily="2" charset="2"/>
              <a:buChar char="ü"/>
              <a:defRPr sz="1500">
                <a:solidFill>
                  <a:srgbClr val="1B495B"/>
                </a:solidFill>
                <a:latin typeface="Source Sans Pro"/>
                <a:ea typeface="Source Sans Pro"/>
                <a:cs typeface="Source Sans Pro"/>
                <a:sym typeface="Source Sans Pro"/>
              </a:defRPr>
            </a:pPr>
            <a:r>
              <a:rPr lang="en-US" sz="1400" b="1" dirty="0">
                <a:solidFill>
                  <a:srgbClr val="074859"/>
                </a:solidFill>
                <a:latin typeface="Segoe UI" panose="020B0502040204020203" pitchFamily="34" charset="0"/>
                <a:ea typeface="Calibri"/>
                <a:cs typeface="Segoe UI" panose="020B0502040204020203" pitchFamily="34" charset="0"/>
              </a:rPr>
              <a:t>Learning - </a:t>
            </a:r>
            <a:r>
              <a:rPr lang="en-US" sz="1400" dirty="0">
                <a:solidFill>
                  <a:srgbClr val="074859"/>
                </a:solidFill>
                <a:latin typeface="Segoe UI" panose="020B0502040204020203" pitchFamily="34" charset="0"/>
                <a:ea typeface="Calibri"/>
                <a:cs typeface="Segoe UI" panose="020B0502040204020203" pitchFamily="34" charset="0"/>
              </a:rPr>
              <a:t>Monitoring can lead to different types of learning. Questions asked during monitoring can push the team to look closer at their work, helping them figure out if a certain method is working. The data gathered can also help in later evaluations of the project.</a:t>
            </a:r>
          </a:p>
          <a:p>
            <a:pPr marL="342900" indent="-342900" algn="just">
              <a:spcBef>
                <a:spcPts val="1200"/>
              </a:spcBef>
              <a:buFont typeface="Wingdings" pitchFamily="2" charset="2"/>
              <a:buChar char="ü"/>
              <a:defRPr sz="1500">
                <a:solidFill>
                  <a:srgbClr val="1B495B"/>
                </a:solidFill>
                <a:latin typeface="Source Sans Pro"/>
                <a:ea typeface="Source Sans Pro"/>
                <a:cs typeface="Source Sans Pro"/>
                <a:sym typeface="Source Sans Pro"/>
              </a:defRPr>
            </a:pPr>
            <a:r>
              <a:rPr lang="en-US" sz="1400" b="1" dirty="0">
                <a:solidFill>
                  <a:srgbClr val="074859"/>
                </a:solidFill>
                <a:latin typeface="Segoe UI" panose="020B0502040204020203" pitchFamily="34" charset="0"/>
                <a:ea typeface="Calibri"/>
                <a:cs typeface="Segoe UI" panose="020B0502040204020203" pitchFamily="34" charset="0"/>
              </a:rPr>
              <a:t>Being accountable</a:t>
            </a:r>
            <a:r>
              <a:rPr lang="en-US" sz="1400" b="1" dirty="0">
                <a:solidFill>
                  <a:srgbClr val="1B495B"/>
                </a:solidFill>
                <a:latin typeface="Segoe UI" panose="020B0502040204020203" pitchFamily="34" charset="0"/>
                <a:ea typeface="Source Sans Pro"/>
                <a:cs typeface="Segoe UI" panose="020B0502040204020203" pitchFamily="34" charset="0"/>
              </a:rPr>
              <a:t> - </a:t>
            </a:r>
            <a:r>
              <a:rPr lang="en-US" sz="1400" dirty="0">
                <a:solidFill>
                  <a:srgbClr val="074859"/>
                </a:solidFill>
                <a:latin typeface="Segoe UI" panose="020B0502040204020203" pitchFamily="34" charset="0"/>
                <a:ea typeface="Calibri"/>
                <a:cs typeface="Segoe UI" panose="020B0502040204020203" pitchFamily="34" charset="0"/>
              </a:rPr>
              <a:t>Any requirements for reporting should be considered when setting up the monitoring system. This way, the data you collect will help with reporting later on.</a:t>
            </a:r>
          </a:p>
          <a:p>
            <a:pPr marL="285750" indent="-285750" algn="just">
              <a:buFont typeface="Arial"/>
              <a:buChar char="•"/>
              <a:defRPr sz="1500">
                <a:solidFill>
                  <a:srgbClr val="1B495B"/>
                </a:solidFill>
                <a:latin typeface="Source Sans Pro"/>
                <a:ea typeface="Source Sans Pro"/>
                <a:cs typeface="Source Sans Pro"/>
                <a:sym typeface="Source Sans Pro"/>
              </a:defRPr>
            </a:pPr>
            <a:endParaRPr lang="en-US" sz="1400" dirty="0">
              <a:solidFill>
                <a:srgbClr val="074859"/>
              </a:solidFill>
              <a:latin typeface="Segoe UI"/>
              <a:ea typeface="Source Sans Pro"/>
              <a:cs typeface="Segoe UI"/>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384825" y="380436"/>
            <a:ext cx="10187142" cy="424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GB" sz="2400" dirty="0"/>
              <a:t>3. HOW TO FIND THE ANSWERS (AND WHO WILL BE RESPONSIBLE) </a:t>
            </a:r>
            <a:endParaRPr lang="en-US" sz="2400" dirty="0"/>
          </a:p>
        </p:txBody>
      </p:sp>
      <p:sp>
        <p:nvSpPr>
          <p:cNvPr id="5" name="Text Placeholder 4">
            <a:extLst>
              <a:ext uri="{FF2B5EF4-FFF2-40B4-BE49-F238E27FC236}">
                <a16:creationId xmlns:a16="http://schemas.microsoft.com/office/drawing/2014/main" id="{DC4D7D1D-60EE-69D1-0886-AE5E275D17B7}"/>
              </a:ext>
            </a:extLst>
          </p:cNvPr>
          <p:cNvSpPr>
            <a:spLocks noGrp="1"/>
          </p:cNvSpPr>
          <p:nvPr>
            <p:ph type="body" sz="quarter" idx="1"/>
          </p:nvPr>
        </p:nvSpPr>
        <p:spPr>
          <a:xfrm>
            <a:off x="406400" y="4349732"/>
            <a:ext cx="2931711" cy="1868188"/>
          </a:xfrm>
        </p:spPr>
        <p:txBody>
          <a:bodyPr>
            <a:normAutofit fontScale="92500"/>
          </a:bodyPr>
          <a:lstStyle/>
          <a:p>
            <a:r>
              <a:rPr lang="en-US" sz="2400" dirty="0"/>
              <a:t>“</a:t>
            </a:r>
            <a:r>
              <a:rPr lang="en-US" sz="2400" i="1" dirty="0"/>
              <a:t>Without data, you’re just another person with an opinion</a:t>
            </a:r>
            <a:r>
              <a:rPr lang="en-US" sz="2400" dirty="0"/>
              <a:t>”</a:t>
            </a:r>
            <a:br>
              <a:rPr lang="en-US" sz="2400" dirty="0"/>
            </a:br>
            <a:br>
              <a:rPr lang="en-US" sz="2400" dirty="0"/>
            </a:br>
            <a:r>
              <a:rPr lang="en-US" sz="2400" dirty="0"/>
              <a:t>W. Edwards Deming </a:t>
            </a:r>
            <a:r>
              <a:rPr lang="en-US" sz="1800" b="0" dirty="0"/>
              <a:t>(Economist and statistician)</a:t>
            </a:r>
            <a:endParaRPr lang="en-US" sz="2400" b="0" dirty="0"/>
          </a:p>
        </p:txBody>
      </p:sp>
      <p:sp>
        <p:nvSpPr>
          <p:cNvPr id="7" name="Text Placeholder 6">
            <a:extLst>
              <a:ext uri="{FF2B5EF4-FFF2-40B4-BE49-F238E27FC236}">
                <a16:creationId xmlns:a16="http://schemas.microsoft.com/office/drawing/2014/main" id="{FFEA3FE3-8378-BCA1-B46D-F7F178E864D3}"/>
              </a:ext>
            </a:extLst>
          </p:cNvPr>
          <p:cNvSpPr>
            <a:spLocks noGrp="1"/>
          </p:cNvSpPr>
          <p:nvPr>
            <p:ph type="body" sz="quarter" idx="22"/>
          </p:nvPr>
        </p:nvSpPr>
        <p:spPr>
          <a:xfrm>
            <a:off x="4318984" y="1492191"/>
            <a:ext cx="6928135" cy="655639"/>
          </a:xfrm>
        </p:spPr>
        <p:txBody>
          <a:bodyPr/>
          <a:lstStyle/>
          <a:p>
            <a:r>
              <a:rPr lang="en-US" dirty="0"/>
              <a:t>What does each category / column mean?</a:t>
            </a:r>
          </a:p>
        </p:txBody>
      </p:sp>
      <p:sp>
        <p:nvSpPr>
          <p:cNvPr id="9" name="Text Placeholder 8">
            <a:extLst>
              <a:ext uri="{FF2B5EF4-FFF2-40B4-BE49-F238E27FC236}">
                <a16:creationId xmlns:a16="http://schemas.microsoft.com/office/drawing/2014/main" id="{5DC5F458-EF7A-D120-874F-DD53D2E9460F}"/>
              </a:ext>
            </a:extLst>
          </p:cNvPr>
          <p:cNvSpPr>
            <a:spLocks noGrp="1"/>
          </p:cNvSpPr>
          <p:nvPr>
            <p:ph type="body" sz="quarter" idx="24"/>
          </p:nvPr>
        </p:nvSpPr>
        <p:spPr/>
        <p:txBody>
          <a:bodyPr/>
          <a:lstStyle/>
          <a:p>
            <a:endParaRPr lang="en-US"/>
          </a:p>
        </p:txBody>
      </p:sp>
      <p:pic>
        <p:nvPicPr>
          <p:cNvPr id="10" name="Picture Placeholder 9" descr="Picture Placeholder 9">
            <a:extLst>
              <a:ext uri="{FF2B5EF4-FFF2-40B4-BE49-F238E27FC236}">
                <a16:creationId xmlns:a16="http://schemas.microsoft.com/office/drawing/2014/main" id="{9BD7B29A-5CC9-5C22-5609-8C1DE83481A8}"/>
              </a:ext>
            </a:extLst>
          </p:cNvPr>
          <p:cNvPicPr>
            <a:picLocks noGrp="1" noChangeAspect="1"/>
          </p:cNvPicPr>
          <p:nvPr>
            <p:ph type="pic" sz="quarter" idx="21"/>
          </p:nvPr>
        </p:nvPicPr>
        <p:blipFill>
          <a:blip r:embed="rId3"/>
          <a:srcRect t="2702" b="2702"/>
          <a:stretch>
            <a:fillRect/>
          </a:stretch>
        </p:blipFill>
        <p:spPr>
          <a:prstGeom prst="rect">
            <a:avLst/>
          </a:prstGeom>
          <a:ln w="12700">
            <a:miter lim="400000"/>
          </a:ln>
        </p:spPr>
      </p:pic>
      <p:sp>
        <p:nvSpPr>
          <p:cNvPr id="11" name="Text Placeholder 7">
            <a:extLst>
              <a:ext uri="{FF2B5EF4-FFF2-40B4-BE49-F238E27FC236}">
                <a16:creationId xmlns:a16="http://schemas.microsoft.com/office/drawing/2014/main" id="{71DC9D0C-5C58-41A7-CDBB-60C3C30924B6}"/>
              </a:ext>
            </a:extLst>
          </p:cNvPr>
          <p:cNvSpPr txBox="1"/>
          <p:nvPr/>
        </p:nvSpPr>
        <p:spPr>
          <a:xfrm>
            <a:off x="166080" y="3565664"/>
            <a:ext cx="4152903" cy="253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a:lnSpc>
                <a:spcPct val="90000"/>
              </a:lnSpc>
              <a:spcBef>
                <a:spcPts val="1000"/>
              </a:spcBef>
              <a:defRPr sz="1000" b="1">
                <a:latin typeface="Source Sans Pro"/>
                <a:ea typeface="Source Sans Pro"/>
                <a:cs typeface="Source Sans Pro"/>
                <a:sym typeface="Source Sans Pro"/>
              </a:defRPr>
            </a:lvl1pPr>
          </a:lstStyle>
          <a:p>
            <a:r>
              <a:rPr dirty="0"/>
              <a:t>Photo: Hippocampus</a:t>
            </a:r>
          </a:p>
        </p:txBody>
      </p:sp>
      <p:sp>
        <p:nvSpPr>
          <p:cNvPr id="2" name="TextBox 1">
            <a:extLst>
              <a:ext uri="{FF2B5EF4-FFF2-40B4-BE49-F238E27FC236}">
                <a16:creationId xmlns:a16="http://schemas.microsoft.com/office/drawing/2014/main" id="{58E475A4-2233-84D9-3DA3-953E940CE544}"/>
              </a:ext>
            </a:extLst>
          </p:cNvPr>
          <p:cNvSpPr txBox="1"/>
          <p:nvPr/>
        </p:nvSpPr>
        <p:spPr>
          <a:xfrm>
            <a:off x="4455275" y="2780226"/>
            <a:ext cx="2743200"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400" b="1" dirty="0">
                <a:solidFill>
                  <a:srgbClr val="074859"/>
                </a:solidFill>
                <a:latin typeface="Segoe UI"/>
                <a:cs typeface="Segoe UI"/>
              </a:rPr>
              <a:t>Data sources:</a:t>
            </a:r>
            <a:r>
              <a:rPr lang="en-US" sz="1400" dirty="0">
                <a:latin typeface="Segoe UI"/>
                <a:cs typeface="Segoe UI"/>
              </a:rPr>
              <a:t>​</a:t>
            </a:r>
            <a:br>
              <a:rPr lang="en-US" sz="1700" dirty="0">
                <a:latin typeface="Segoe UI"/>
                <a:cs typeface="Segoe UI"/>
              </a:rPr>
            </a:br>
            <a:endParaRPr lang="en-US" sz="1700" dirty="0">
              <a:latin typeface="Segoe UI"/>
              <a:cs typeface="Segoe UI"/>
            </a:endParaRPr>
          </a:p>
          <a:p>
            <a:pPr>
              <a:spcAft>
                <a:spcPts val="600"/>
              </a:spcAft>
            </a:pPr>
            <a:r>
              <a:rPr lang="en-GB" sz="1100" dirty="0">
                <a:solidFill>
                  <a:srgbClr val="074859"/>
                </a:solidFill>
                <a:latin typeface="Segoe UI" panose="020B0502040204020203" pitchFamily="34" charset="0"/>
                <a:ea typeface="Source Sans Pro"/>
                <a:cs typeface="Segoe UI" panose="020B0502040204020203" pitchFamily="34" charset="0"/>
              </a:rPr>
              <a:t>This refers to where we can find the information needed to answer our monitoring questions. These could be assessments, surveys, interviews, reports, or even observations.</a:t>
            </a:r>
          </a:p>
        </p:txBody>
      </p:sp>
      <p:sp>
        <p:nvSpPr>
          <p:cNvPr id="3" name="TextBox 2">
            <a:extLst>
              <a:ext uri="{FF2B5EF4-FFF2-40B4-BE49-F238E27FC236}">
                <a16:creationId xmlns:a16="http://schemas.microsoft.com/office/drawing/2014/main" id="{0750AF1C-6B03-7267-CF38-D957D777F873}"/>
              </a:ext>
            </a:extLst>
          </p:cNvPr>
          <p:cNvSpPr txBox="1"/>
          <p:nvPr/>
        </p:nvSpPr>
        <p:spPr>
          <a:xfrm>
            <a:off x="4412687" y="2145575"/>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1</a:t>
            </a:r>
            <a:endParaRPr lang="en-US" sz="3200" dirty="0">
              <a:latin typeface="Segoe UI"/>
            </a:endParaRPr>
          </a:p>
        </p:txBody>
      </p:sp>
      <p:sp>
        <p:nvSpPr>
          <p:cNvPr id="4" name="TextBox 3">
            <a:extLst>
              <a:ext uri="{FF2B5EF4-FFF2-40B4-BE49-F238E27FC236}">
                <a16:creationId xmlns:a16="http://schemas.microsoft.com/office/drawing/2014/main" id="{B13C5F0E-35DB-48C0-2B66-D11BF27FE225}"/>
              </a:ext>
            </a:extLst>
          </p:cNvPr>
          <p:cNvSpPr txBox="1"/>
          <p:nvPr/>
        </p:nvSpPr>
        <p:spPr>
          <a:xfrm>
            <a:off x="8323620" y="2780226"/>
            <a:ext cx="2743200" cy="22313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400" b="1" dirty="0">
                <a:solidFill>
                  <a:srgbClr val="074859"/>
                </a:solidFill>
                <a:latin typeface="Segoe UI"/>
                <a:cs typeface="Segoe UI"/>
              </a:rPr>
              <a:t>Indicators:</a:t>
            </a:r>
            <a:r>
              <a:rPr lang="en-US" sz="1400" dirty="0">
                <a:latin typeface="Segoe UI"/>
                <a:cs typeface="Segoe UI"/>
              </a:rPr>
              <a:t>​</a:t>
            </a:r>
            <a:endParaRPr lang="en-US" dirty="0"/>
          </a:p>
          <a:p>
            <a:br>
              <a:rPr lang="en-GB" sz="1400" dirty="0">
                <a:solidFill>
                  <a:srgbClr val="074859"/>
                </a:solidFill>
                <a:latin typeface="Segoe UI"/>
                <a:cs typeface="Segoe UI"/>
              </a:rPr>
            </a:br>
            <a:r>
              <a:rPr lang="en-GB" sz="1100" dirty="0">
                <a:solidFill>
                  <a:srgbClr val="074859"/>
                </a:solidFill>
                <a:latin typeface="Segoe UI" panose="020B0502040204020203" pitchFamily="34" charset="0"/>
                <a:ea typeface="Source Sans Pro"/>
                <a:cs typeface="Segoe UI" panose="020B0502040204020203" pitchFamily="34" charset="0"/>
              </a:rPr>
              <a:t>This refers to precisely what evidence we will extract from our data sources to assess against our success criteria. These may be quantitative or qualitative in nature, but they must be measurable. </a:t>
            </a:r>
          </a:p>
          <a:p>
            <a:br>
              <a:rPr lang="en-GB" sz="1700" dirty="0">
                <a:latin typeface="Segoe UI"/>
                <a:cs typeface="Segoe UI"/>
              </a:rPr>
            </a:br>
            <a:r>
              <a:rPr lang="en-GB" sz="1700" dirty="0">
                <a:latin typeface="Segoe UI"/>
                <a:cs typeface="Segoe UI"/>
              </a:rPr>
              <a:t>​</a:t>
            </a:r>
          </a:p>
        </p:txBody>
      </p:sp>
      <p:sp>
        <p:nvSpPr>
          <p:cNvPr id="6" name="TextBox 5">
            <a:extLst>
              <a:ext uri="{FF2B5EF4-FFF2-40B4-BE49-F238E27FC236}">
                <a16:creationId xmlns:a16="http://schemas.microsoft.com/office/drawing/2014/main" id="{8A7C56D2-6E6F-018A-EE8A-EABEA4B8B1C8}"/>
              </a:ext>
            </a:extLst>
          </p:cNvPr>
          <p:cNvSpPr txBox="1"/>
          <p:nvPr/>
        </p:nvSpPr>
        <p:spPr>
          <a:xfrm>
            <a:off x="8206385" y="2145575"/>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ctr"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2</a:t>
            </a:r>
            <a:endParaRPr lang="en-US" sz="3200" dirty="0">
              <a:latin typeface="Segoe UI"/>
            </a:endParaRPr>
          </a:p>
        </p:txBody>
      </p:sp>
      <p:sp>
        <p:nvSpPr>
          <p:cNvPr id="12" name="TextBox 11">
            <a:extLst>
              <a:ext uri="{FF2B5EF4-FFF2-40B4-BE49-F238E27FC236}">
                <a16:creationId xmlns:a16="http://schemas.microsoft.com/office/drawing/2014/main" id="{2DE4B8F9-7C3A-F6C5-C47A-0F9D956D2531}"/>
              </a:ext>
            </a:extLst>
          </p:cNvPr>
          <p:cNvSpPr txBox="1"/>
          <p:nvPr/>
        </p:nvSpPr>
        <p:spPr>
          <a:xfrm>
            <a:off x="4481230" y="5278127"/>
            <a:ext cx="2743200" cy="1277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400" b="1" dirty="0">
                <a:solidFill>
                  <a:srgbClr val="074859"/>
                </a:solidFill>
                <a:latin typeface="Segoe UI"/>
                <a:cs typeface="Segoe UI"/>
              </a:rPr>
              <a:t>Frequency:</a:t>
            </a:r>
            <a:endParaRPr lang="en-US" sz="1400" dirty="0">
              <a:latin typeface="Segoe UI"/>
              <a:cs typeface="Segoe UI"/>
            </a:endParaRPr>
          </a:p>
          <a:p>
            <a:endParaRPr lang="en-GB" sz="1400" dirty="0">
              <a:solidFill>
                <a:srgbClr val="074859"/>
              </a:solidFill>
              <a:latin typeface="Segoe UI"/>
              <a:cs typeface="Segoe UI"/>
            </a:endParaRPr>
          </a:p>
          <a:p>
            <a:pPr>
              <a:spcAft>
                <a:spcPts val="600"/>
              </a:spcAft>
            </a:pPr>
            <a:r>
              <a:rPr lang="en-GB" sz="1100" dirty="0">
                <a:solidFill>
                  <a:srgbClr val="074859"/>
                </a:solidFill>
                <a:latin typeface="Segoe UI" panose="020B0502040204020203" pitchFamily="34" charset="0"/>
                <a:ea typeface="Source Sans Pro"/>
                <a:cs typeface="Segoe UI" panose="020B0502040204020203" pitchFamily="34" charset="0"/>
              </a:rPr>
              <a:t>This refers to how often and until when we will need to collect evidence regarding this specific question.</a:t>
            </a:r>
          </a:p>
        </p:txBody>
      </p:sp>
      <p:sp>
        <p:nvSpPr>
          <p:cNvPr id="13" name="TextBox 12">
            <a:extLst>
              <a:ext uri="{FF2B5EF4-FFF2-40B4-BE49-F238E27FC236}">
                <a16:creationId xmlns:a16="http://schemas.microsoft.com/office/drawing/2014/main" id="{B4B10CA9-FCF0-0589-C7D7-A9ECC92ED8F2}"/>
              </a:ext>
            </a:extLst>
          </p:cNvPr>
          <p:cNvSpPr txBox="1"/>
          <p:nvPr/>
        </p:nvSpPr>
        <p:spPr>
          <a:xfrm>
            <a:off x="4350610" y="4643476"/>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ctr"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3</a:t>
            </a:r>
            <a:endParaRPr lang="en-US" sz="3200" dirty="0">
              <a:latin typeface="Segoe UI"/>
            </a:endParaRPr>
          </a:p>
        </p:txBody>
      </p:sp>
      <p:sp>
        <p:nvSpPr>
          <p:cNvPr id="14" name="TextBox 13">
            <a:extLst>
              <a:ext uri="{FF2B5EF4-FFF2-40B4-BE49-F238E27FC236}">
                <a16:creationId xmlns:a16="http://schemas.microsoft.com/office/drawing/2014/main" id="{907CFBF3-ECE1-9AD9-CA18-6E0F45E77EF0}"/>
              </a:ext>
            </a:extLst>
          </p:cNvPr>
          <p:cNvSpPr txBox="1"/>
          <p:nvPr/>
        </p:nvSpPr>
        <p:spPr>
          <a:xfrm>
            <a:off x="8364122" y="5392504"/>
            <a:ext cx="2743200" cy="12772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GB" sz="1400" b="1" dirty="0">
                <a:solidFill>
                  <a:srgbClr val="074859"/>
                </a:solidFill>
                <a:latin typeface="Segoe UI"/>
                <a:cs typeface="Segoe UI"/>
              </a:rPr>
              <a:t>Owner:</a:t>
            </a:r>
            <a:endParaRPr lang="en-US" sz="1400" dirty="0">
              <a:latin typeface="Segoe UI"/>
              <a:cs typeface="Segoe UI"/>
            </a:endParaRPr>
          </a:p>
          <a:p>
            <a:endParaRPr lang="en-GB" sz="1400" dirty="0">
              <a:solidFill>
                <a:srgbClr val="074859"/>
              </a:solidFill>
              <a:latin typeface="Segoe UI"/>
              <a:cs typeface="Segoe UI"/>
            </a:endParaRPr>
          </a:p>
          <a:p>
            <a:pPr>
              <a:spcAft>
                <a:spcPts val="600"/>
              </a:spcAft>
            </a:pPr>
            <a:r>
              <a:rPr lang="en-GB" sz="1050" dirty="0">
                <a:solidFill>
                  <a:srgbClr val="074859"/>
                </a:solidFill>
                <a:latin typeface="Segoe UI" panose="020B0502040204020203" pitchFamily="34" charset="0"/>
                <a:ea typeface="Source Sans Pro"/>
                <a:cs typeface="Segoe UI" panose="020B0502040204020203" pitchFamily="34" charset="0"/>
              </a:rPr>
              <a:t>This refers to who will be responsible for ensuring that evidence is gathered to answer this specific question.</a:t>
            </a:r>
            <a:endParaRPr lang="en-GB" sz="1100" dirty="0">
              <a:solidFill>
                <a:srgbClr val="074859"/>
              </a:solidFill>
              <a:latin typeface="Segoe UI" panose="020B0502040204020203" pitchFamily="34" charset="0"/>
              <a:ea typeface="Source Sans Pro"/>
              <a:cs typeface="Segoe UI" panose="020B0502040204020203" pitchFamily="34" charset="0"/>
            </a:endParaRPr>
          </a:p>
        </p:txBody>
      </p:sp>
      <p:sp>
        <p:nvSpPr>
          <p:cNvPr id="15" name="TextBox 14">
            <a:extLst>
              <a:ext uri="{FF2B5EF4-FFF2-40B4-BE49-F238E27FC236}">
                <a16:creationId xmlns:a16="http://schemas.microsoft.com/office/drawing/2014/main" id="{EE37B793-27A8-C1E7-C5F9-0358FDC41B59}"/>
              </a:ext>
            </a:extLst>
          </p:cNvPr>
          <p:cNvSpPr txBox="1"/>
          <p:nvPr/>
        </p:nvSpPr>
        <p:spPr>
          <a:xfrm>
            <a:off x="8233503" y="4757853"/>
            <a:ext cx="572022"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indent="0" algn="ctr" defTabSz="914400" fontAlgn="auto" latinLnBrk="0" hangingPunct="0">
              <a:lnSpc>
                <a:spcPct val="100000"/>
              </a:lnSpc>
              <a:spcBef>
                <a:spcPts val="0"/>
              </a:spcBef>
              <a:spcAft>
                <a:spcPts val="0"/>
              </a:spcAft>
              <a:buClrTx/>
              <a:buSzTx/>
              <a:buFontTx/>
              <a:buNone/>
              <a:tabLst/>
            </a:pPr>
            <a:r>
              <a:rPr lang="en-GB" sz="3200" b="1" dirty="0">
                <a:solidFill>
                  <a:srgbClr val="074859"/>
                </a:solidFill>
                <a:latin typeface="Segoe UI"/>
              </a:rPr>
              <a:t>4</a:t>
            </a:r>
            <a:endParaRPr lang="en-US" sz="3200" dirty="0">
              <a:latin typeface="Segoe UI"/>
            </a:endParaRPr>
          </a:p>
        </p:txBody>
      </p:sp>
    </p:spTree>
    <p:extLst>
      <p:ext uri="{BB962C8B-B14F-4D97-AF65-F5344CB8AC3E}">
        <p14:creationId xmlns:p14="http://schemas.microsoft.com/office/powerpoint/2010/main" val="255549098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6" y="219063"/>
            <a:ext cx="9658798" cy="797660"/>
          </a:xfrm>
        </p:spPr>
        <p:txBody>
          <a:bodyPr>
            <a:noAutofit/>
          </a:bodyPr>
          <a:lstStyle/>
          <a:p>
            <a:r>
              <a:rPr lang="en-GB" sz="2400" dirty="0"/>
              <a:t>3. HOW TO FIND THE ANSWERS (AND WHO WILL BE RESPONSIBLE) </a:t>
            </a:r>
            <a:endParaRPr lang="en-US" sz="2400" i="1" dirty="0"/>
          </a:p>
        </p:txBody>
      </p:sp>
      <p:graphicFrame>
        <p:nvGraphicFramePr>
          <p:cNvPr id="15" name="Table 14">
            <a:extLst>
              <a:ext uri="{FF2B5EF4-FFF2-40B4-BE49-F238E27FC236}">
                <a16:creationId xmlns:a16="http://schemas.microsoft.com/office/drawing/2014/main" id="{7D07B751-C159-EE11-274B-C9CB88BC5CCF}"/>
              </a:ext>
            </a:extLst>
          </p:cNvPr>
          <p:cNvGraphicFramePr>
            <a:graphicFrameLocks noGrp="1"/>
          </p:cNvGraphicFramePr>
          <p:nvPr/>
        </p:nvGraphicFramePr>
        <p:xfrm>
          <a:off x="510168" y="2116499"/>
          <a:ext cx="11259338" cy="4665016"/>
        </p:xfrm>
        <a:graphic>
          <a:graphicData uri="http://schemas.openxmlformats.org/drawingml/2006/table">
            <a:tbl>
              <a:tblPr/>
              <a:tblGrid>
                <a:gridCol w="1191883">
                  <a:extLst>
                    <a:ext uri="{9D8B030D-6E8A-4147-A177-3AD203B41FA5}">
                      <a16:colId xmlns:a16="http://schemas.microsoft.com/office/drawing/2014/main" val="2322794080"/>
                    </a:ext>
                  </a:extLst>
                </a:gridCol>
                <a:gridCol w="1095470">
                  <a:extLst>
                    <a:ext uri="{9D8B030D-6E8A-4147-A177-3AD203B41FA5}">
                      <a16:colId xmlns:a16="http://schemas.microsoft.com/office/drawing/2014/main" val="819380661"/>
                    </a:ext>
                  </a:extLst>
                </a:gridCol>
                <a:gridCol w="1249378">
                  <a:extLst>
                    <a:ext uri="{9D8B030D-6E8A-4147-A177-3AD203B41FA5}">
                      <a16:colId xmlns:a16="http://schemas.microsoft.com/office/drawing/2014/main" val="2218695659"/>
                    </a:ext>
                  </a:extLst>
                </a:gridCol>
                <a:gridCol w="1937442">
                  <a:extLst>
                    <a:ext uri="{9D8B030D-6E8A-4147-A177-3AD203B41FA5}">
                      <a16:colId xmlns:a16="http://schemas.microsoft.com/office/drawing/2014/main" val="4247933162"/>
                    </a:ext>
                  </a:extLst>
                </a:gridCol>
                <a:gridCol w="1403287">
                  <a:extLst>
                    <a:ext uri="{9D8B030D-6E8A-4147-A177-3AD203B41FA5}">
                      <a16:colId xmlns:a16="http://schemas.microsoft.com/office/drawing/2014/main" val="1651488637"/>
                    </a:ext>
                  </a:extLst>
                </a:gridCol>
                <a:gridCol w="1928388">
                  <a:extLst>
                    <a:ext uri="{9D8B030D-6E8A-4147-A177-3AD203B41FA5}">
                      <a16:colId xmlns:a16="http://schemas.microsoft.com/office/drawing/2014/main" val="1266630865"/>
                    </a:ext>
                  </a:extLst>
                </a:gridCol>
                <a:gridCol w="1493822">
                  <a:extLst>
                    <a:ext uri="{9D8B030D-6E8A-4147-A177-3AD203B41FA5}">
                      <a16:colId xmlns:a16="http://schemas.microsoft.com/office/drawing/2014/main" val="3642524600"/>
                    </a:ext>
                  </a:extLst>
                </a:gridCol>
                <a:gridCol w="959668">
                  <a:extLst>
                    <a:ext uri="{9D8B030D-6E8A-4147-A177-3AD203B41FA5}">
                      <a16:colId xmlns:a16="http://schemas.microsoft.com/office/drawing/2014/main" val="2387574458"/>
                    </a:ext>
                  </a:extLst>
                </a:gridCol>
              </a:tblGrid>
              <a:tr h="515690">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Theory of Change</a:t>
                      </a:r>
                    </a:p>
                  </a:txBody>
                  <a:tcPr marL="4823" marR="4823" marT="4823" marB="0" anchor="ctr">
                    <a:lnL>
                      <a:noFill/>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Monitoring Questions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Purpose / Rationale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Success Criteria</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Data Sources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Indicators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Timing / Frequency</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tc>
                  <a:txBody>
                    <a:bodyPr/>
                    <a:lstStyle/>
                    <a:p>
                      <a:pPr algn="ctr" fontAlgn="ctr"/>
                      <a:r>
                        <a:rPr lang="en-US" sz="1100" b="1" i="0" u="none" strike="noStrike">
                          <a:solidFill>
                            <a:srgbClr val="404040"/>
                          </a:solidFill>
                          <a:effectLst/>
                          <a:latin typeface="Segoe UI" panose="020B0502040204020203" pitchFamily="34" charset="0"/>
                          <a:cs typeface="Segoe UI" panose="020B0502040204020203" pitchFamily="34" charset="0"/>
                        </a:rPr>
                        <a:t>Owner</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892396421"/>
                  </a:ext>
                </a:extLst>
              </a:tr>
              <a:tr h="1423175">
                <a:tc>
                  <a:txBody>
                    <a:bodyPr/>
                    <a:lstStyle/>
                    <a:p>
                      <a:pPr algn="ctr" fontAlgn="t"/>
                      <a:endParaRPr lang="en-GB" sz="1100" b="0" i="1" u="none" strike="noStrike">
                        <a:solidFill>
                          <a:srgbClr val="404040"/>
                        </a:solidFill>
                        <a:effectLst/>
                        <a:latin typeface="Segoe UI" panose="020B0502040204020203" pitchFamily="34" charset="0"/>
                        <a:cs typeface="Segoe UI" panose="020B0502040204020203" pitchFamily="34" charset="0"/>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Has the training been successfully administered?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To understand if the implementation of the training was completed as planned.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All leaders enrolled in the programme have completed the training sessions in each of the three methods.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Attendance records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Proportion of leaders who completed all training required for each of the 3 pedagogical methods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 At the end of each training component</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Training lead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2688123059"/>
                  </a:ext>
                </a:extLst>
              </a:tr>
              <a:tr h="1212568">
                <a:tc>
                  <a:txBody>
                    <a:bodyPr/>
                    <a:lstStyle/>
                    <a:p>
                      <a:pPr algn="ctr" fontAlgn="t"/>
                      <a:endParaRPr lang="en-GB" sz="1100" b="0" i="1" u="none" strike="noStrike">
                        <a:solidFill>
                          <a:srgbClr val="404040"/>
                        </a:solidFill>
                        <a:effectLst/>
                        <a:latin typeface="Segoe UI" panose="020B0502040204020203" pitchFamily="34" charset="0"/>
                        <a:cs typeface="Segoe UI" panose="020B0502040204020203" pitchFamily="34" charset="0"/>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To what extent do instructional leaders exhibit positive attitudes towards learning FL skills?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To understand whether the app’s content and learning are positively received by leaders.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There is an increase in the proportion of leaders with positive attitudes towards learning skills for improving FL over the period of the programme, with at least 75% of leaders showing mostly positive attitudes at the end of the programme.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Survey of leaders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Average proportion of leaders showing positive attitudes on survey items related to learning FL skills and concepts.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 Halfway through the programme </a:t>
                      </a:r>
                    </a:p>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 At the end of the programme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Data lead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4032554058"/>
                  </a:ext>
                </a:extLst>
              </a:tr>
              <a:tr h="1212568">
                <a:tc>
                  <a:txBody>
                    <a:bodyPr/>
                    <a:lstStyle/>
                    <a:p>
                      <a:pPr algn="ctr" fontAlgn="t"/>
                      <a:endParaRPr lang="en-GB" sz="1100" b="0" i="1" u="none" strike="noStrike">
                        <a:solidFill>
                          <a:srgbClr val="404040"/>
                        </a:solidFill>
                        <a:effectLst/>
                        <a:latin typeface="Segoe UI" panose="020B0502040204020203" pitchFamily="34" charset="0"/>
                        <a:cs typeface="Segoe UI" panose="020B0502040204020203" pitchFamily="34" charset="0"/>
                      </a:endParaRP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To what extent do teachers use learner data to adjust teaching processes?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To assess whether the app leads to behaviour changes in teachers’ practices around assessment-informed practices.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Following the programme, at least 25% of teachers display assessment-informed practices and this increases over the six months period after the programme.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Classroom observations</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Average proportion of teachers who use learner data to adjust their practice. </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 At the start of the programme</a:t>
                      </a:r>
                    </a:p>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- 2-3 months after the programme</a:t>
                      </a:r>
                    </a:p>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- 6 months after the programme</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tc>
                  <a:txBody>
                    <a:bodyPr/>
                    <a:lstStyle/>
                    <a:p>
                      <a:pPr algn="ctr" fontAlgn="t"/>
                      <a:r>
                        <a:rPr lang="en-GB" sz="1100" b="0" i="0" u="none" strike="noStrike">
                          <a:solidFill>
                            <a:srgbClr val="404040"/>
                          </a:solidFill>
                          <a:effectLst/>
                          <a:latin typeface="Segoe UI" panose="020B0502040204020203" pitchFamily="34" charset="0"/>
                          <a:cs typeface="Segoe UI" panose="020B0502040204020203" pitchFamily="34" charset="0"/>
                        </a:rPr>
                        <a:t>Data lead</a:t>
                      </a:r>
                    </a:p>
                  </a:txBody>
                  <a:tcPr marL="4823" marR="4823" marT="4823" marB="0" anchor="ctr">
                    <a:lnL w="6350" cap="flat" cmpd="sng" algn="ctr">
                      <a:solidFill>
                        <a:srgbClr val="C9C9C9"/>
                      </a:solidFill>
                      <a:prstDash val="solid"/>
                      <a:round/>
                      <a:headEnd type="none" w="med" len="med"/>
                      <a:tailEnd type="none" w="med" len="med"/>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3318655334"/>
                  </a:ext>
                </a:extLst>
              </a:tr>
            </a:tbl>
          </a:graphicData>
        </a:graphic>
      </p:graphicFrame>
      <p:sp>
        <p:nvSpPr>
          <p:cNvPr id="16" name="Rectangle: Rounded Corners 6">
            <a:extLst>
              <a:ext uri="{FF2B5EF4-FFF2-40B4-BE49-F238E27FC236}">
                <a16:creationId xmlns:a16="http://schemas.microsoft.com/office/drawing/2014/main" id="{E8D0C8A6-16CA-EF02-CC2E-FC44F5A58D3D}"/>
              </a:ext>
            </a:extLst>
          </p:cNvPr>
          <p:cNvSpPr/>
          <p:nvPr/>
        </p:nvSpPr>
        <p:spPr>
          <a:xfrm>
            <a:off x="589875" y="4303562"/>
            <a:ext cx="986998" cy="975417"/>
          </a:xfrm>
          <a:prstGeom prst="roundRect">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solidFill>
                  <a:srgbClr val="374151"/>
                </a:solidFill>
                <a:effectLst/>
                <a:latin typeface="Segoe UI" panose="020B0502040204020203" pitchFamily="34" charset="0"/>
                <a:cs typeface="Segoe UI" panose="020B0502040204020203" pitchFamily="34" charset="0"/>
              </a:rPr>
              <a:t>Instructional Leaders are enthusiastic about enhancing FL skills</a:t>
            </a:r>
            <a:endParaRPr lang="en-GB" sz="90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072F8B2-FB3A-2C8D-6E2C-1C90FAB9913C}"/>
              </a:ext>
            </a:extLst>
          </p:cNvPr>
          <p:cNvSpPr txBox="1"/>
          <p:nvPr/>
        </p:nvSpPr>
        <p:spPr>
          <a:xfrm rot="5400000" flipV="1">
            <a:off x="-359741" y="4552285"/>
            <a:ext cx="1275181" cy="212398"/>
          </a:xfrm>
          <a:prstGeom prst="rect">
            <a:avLst/>
          </a:prstGeom>
          <a:noFill/>
        </p:spPr>
        <p:txBody>
          <a:bodyPr wrap="square" lIns="0" tIns="0" rIns="0" bIns="0" rtlCol="0">
            <a:noAutofit/>
          </a:bodyPr>
          <a:lstStyle/>
          <a:p>
            <a:pPr algn="ctr"/>
            <a:r>
              <a:rPr lang="en-GB" sz="1200" i="1">
                <a:solidFill>
                  <a:schemeClr val="accent2">
                    <a:lumMod val="75000"/>
                  </a:schemeClr>
                </a:solidFill>
                <a:latin typeface="Helvetica Neue" panose="02000503000000020004"/>
                <a:cs typeface="Arial" pitchFamily="34" charset="0"/>
              </a:rPr>
              <a:t>Output</a:t>
            </a:r>
            <a:endParaRPr lang="en-US" sz="1200" i="1">
              <a:solidFill>
                <a:schemeClr val="accent2">
                  <a:lumMod val="75000"/>
                </a:schemeClr>
              </a:solidFill>
              <a:latin typeface="Helvetica Neue" panose="02000503000000020004"/>
              <a:cs typeface="Arial" pitchFamily="34" charset="0"/>
            </a:endParaRPr>
          </a:p>
        </p:txBody>
      </p:sp>
      <p:sp>
        <p:nvSpPr>
          <p:cNvPr id="18" name="TextBox 17">
            <a:extLst>
              <a:ext uri="{FF2B5EF4-FFF2-40B4-BE49-F238E27FC236}">
                <a16:creationId xmlns:a16="http://schemas.microsoft.com/office/drawing/2014/main" id="{EE2094F7-A928-A209-6933-AFD7AF0CEB93}"/>
              </a:ext>
            </a:extLst>
          </p:cNvPr>
          <p:cNvSpPr txBox="1"/>
          <p:nvPr/>
        </p:nvSpPr>
        <p:spPr>
          <a:xfrm rot="5400000" flipV="1">
            <a:off x="-380382" y="5679499"/>
            <a:ext cx="1275181" cy="212398"/>
          </a:xfrm>
          <a:prstGeom prst="rect">
            <a:avLst/>
          </a:prstGeom>
          <a:noFill/>
        </p:spPr>
        <p:txBody>
          <a:bodyPr wrap="square" lIns="0" tIns="0" rIns="0" bIns="0" rtlCol="0">
            <a:noAutofit/>
          </a:bodyPr>
          <a:lstStyle/>
          <a:p>
            <a:pPr algn="ctr"/>
            <a:r>
              <a:rPr lang="en-GB" sz="1200" i="1">
                <a:solidFill>
                  <a:schemeClr val="accent5">
                    <a:lumMod val="75000"/>
                  </a:schemeClr>
                </a:solidFill>
                <a:latin typeface="Helvetica Neue" panose="02000503000000020004"/>
                <a:cs typeface="Arial" pitchFamily="34" charset="0"/>
              </a:rPr>
              <a:t>Outcome</a:t>
            </a:r>
            <a:endParaRPr lang="en-US" sz="1200" i="1">
              <a:solidFill>
                <a:schemeClr val="accent5">
                  <a:lumMod val="75000"/>
                </a:schemeClr>
              </a:solidFill>
              <a:latin typeface="Helvetica Neue" panose="02000503000000020004"/>
              <a:cs typeface="Arial" pitchFamily="34" charset="0"/>
            </a:endParaRPr>
          </a:p>
        </p:txBody>
      </p:sp>
      <p:sp>
        <p:nvSpPr>
          <p:cNvPr id="19" name="Rectangle: Rounded Corners 24">
            <a:extLst>
              <a:ext uri="{FF2B5EF4-FFF2-40B4-BE49-F238E27FC236}">
                <a16:creationId xmlns:a16="http://schemas.microsoft.com/office/drawing/2014/main" id="{F161E39D-626C-85B5-7E19-E88FED478667}"/>
              </a:ext>
            </a:extLst>
          </p:cNvPr>
          <p:cNvSpPr/>
          <p:nvPr/>
        </p:nvSpPr>
        <p:spPr>
          <a:xfrm>
            <a:off x="589875" y="5690535"/>
            <a:ext cx="986998" cy="917615"/>
          </a:xfrm>
          <a:prstGeom prst="round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00">
                <a:solidFill>
                  <a:schemeClr val="tx1"/>
                </a:solidFill>
                <a:latin typeface="Segoe UI" panose="020B0502040204020203" pitchFamily="34" charset="0"/>
                <a:cs typeface="Segoe UI" panose="020B0502040204020203" pitchFamily="34" charset="0"/>
              </a:rPr>
              <a:t>Teachers will review and use learner data to adjust teaching processes​</a:t>
            </a:r>
          </a:p>
        </p:txBody>
      </p:sp>
      <p:sp>
        <p:nvSpPr>
          <p:cNvPr id="20" name="TextBox 19">
            <a:extLst>
              <a:ext uri="{FF2B5EF4-FFF2-40B4-BE49-F238E27FC236}">
                <a16:creationId xmlns:a16="http://schemas.microsoft.com/office/drawing/2014/main" id="{C7C5ACF8-075F-24EC-717F-A3192AFFC3CA}"/>
              </a:ext>
            </a:extLst>
          </p:cNvPr>
          <p:cNvSpPr txBox="1"/>
          <p:nvPr/>
        </p:nvSpPr>
        <p:spPr>
          <a:xfrm>
            <a:off x="6096000" y="1356123"/>
            <a:ext cx="600052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600" b="1" dirty="0">
                <a:solidFill>
                  <a:srgbClr val="074859"/>
                </a:solidFill>
                <a:latin typeface="Segoe UI" panose="020B0502040204020203" pitchFamily="34" charset="0"/>
                <a:ea typeface="+mn-lt"/>
                <a:cs typeface="Segoe UI" panose="020B0502040204020203" pitchFamily="34" charset="0"/>
              </a:rPr>
              <a:t>This provides a small snapshot of the remainder components of the MEL plan, adapted from the Dignitas MEL framework:</a:t>
            </a:r>
          </a:p>
        </p:txBody>
      </p:sp>
      <p:sp>
        <p:nvSpPr>
          <p:cNvPr id="21" name="TextBox 20">
            <a:extLst>
              <a:ext uri="{FF2B5EF4-FFF2-40B4-BE49-F238E27FC236}">
                <a16:creationId xmlns:a16="http://schemas.microsoft.com/office/drawing/2014/main" id="{3A170288-5C1D-4269-5DFF-A54D0AD40F8C}"/>
              </a:ext>
            </a:extLst>
          </p:cNvPr>
          <p:cNvSpPr txBox="1"/>
          <p:nvPr/>
        </p:nvSpPr>
        <p:spPr>
          <a:xfrm rot="5400000" flipV="1">
            <a:off x="-349467" y="3291298"/>
            <a:ext cx="1275181" cy="212398"/>
          </a:xfrm>
          <a:prstGeom prst="rect">
            <a:avLst/>
          </a:prstGeom>
          <a:noFill/>
        </p:spPr>
        <p:txBody>
          <a:bodyPr wrap="square" lIns="0" tIns="0" rIns="0" bIns="0" rtlCol="0">
            <a:noAutofit/>
          </a:bodyPr>
          <a:lstStyle/>
          <a:p>
            <a:pPr algn="ctr"/>
            <a:r>
              <a:rPr lang="en-GB" sz="1200" i="1">
                <a:solidFill>
                  <a:schemeClr val="accent4"/>
                </a:solidFill>
                <a:latin typeface="Helvetica Neue" panose="02000503000000020004"/>
                <a:cs typeface="Arial" pitchFamily="34" charset="0"/>
              </a:rPr>
              <a:t>Activity</a:t>
            </a:r>
            <a:endParaRPr lang="en-US" sz="1200" i="1">
              <a:solidFill>
                <a:schemeClr val="accent4"/>
              </a:solidFill>
              <a:latin typeface="Helvetica Neue" panose="02000503000000020004"/>
              <a:cs typeface="Arial" pitchFamily="34" charset="0"/>
            </a:endParaRPr>
          </a:p>
        </p:txBody>
      </p:sp>
      <p:sp>
        <p:nvSpPr>
          <p:cNvPr id="22" name="Rounded Rectangle 16">
            <a:extLst>
              <a:ext uri="{FF2B5EF4-FFF2-40B4-BE49-F238E27FC236}">
                <a16:creationId xmlns:a16="http://schemas.microsoft.com/office/drawing/2014/main" id="{8C092E3A-BD58-6FF4-5260-23931F42E097}"/>
              </a:ext>
            </a:extLst>
          </p:cNvPr>
          <p:cNvSpPr/>
          <p:nvPr/>
        </p:nvSpPr>
        <p:spPr>
          <a:xfrm>
            <a:off x="589875" y="2906551"/>
            <a:ext cx="986998" cy="97541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solidFill>
                  <a:srgbClr val="374151"/>
                </a:solidFill>
                <a:effectLst/>
                <a:latin typeface="Segoe UI" panose="020B0502040204020203" pitchFamily="34" charset="0"/>
                <a:cs typeface="Segoe UI" panose="020B0502040204020203" pitchFamily="34" charset="0"/>
              </a:rPr>
              <a:t>Train </a:t>
            </a:r>
            <a:r>
              <a:rPr lang="en-US" sz="900">
                <a:solidFill>
                  <a:srgbClr val="374151"/>
                </a:solidFill>
                <a:latin typeface="Segoe UI" panose="020B0502040204020203" pitchFamily="34" charset="0"/>
                <a:cs typeface="Segoe UI" panose="020B0502040204020203" pitchFamily="34" charset="0"/>
              </a:rPr>
              <a:t>l</a:t>
            </a:r>
            <a:r>
              <a:rPr lang="en-US" sz="900">
                <a:solidFill>
                  <a:srgbClr val="374151"/>
                </a:solidFill>
                <a:effectLst/>
                <a:latin typeface="Segoe UI" panose="020B0502040204020203" pitchFamily="34" charset="0"/>
                <a:cs typeface="Segoe UI" panose="020B0502040204020203" pitchFamily="34" charset="0"/>
              </a:rPr>
              <a:t>eaders in </a:t>
            </a:r>
            <a:r>
              <a:rPr lang="en-US" sz="900">
                <a:solidFill>
                  <a:srgbClr val="374151"/>
                </a:solidFill>
                <a:latin typeface="Segoe UI" panose="020B0502040204020203" pitchFamily="34" charset="0"/>
                <a:cs typeface="Segoe UI" panose="020B0502040204020203" pitchFamily="34" charset="0"/>
              </a:rPr>
              <a:t>3</a:t>
            </a:r>
            <a:r>
              <a:rPr lang="en-US" sz="900">
                <a:solidFill>
                  <a:srgbClr val="374151"/>
                </a:solidFill>
                <a:effectLst/>
                <a:latin typeface="Segoe UI" panose="020B0502040204020203" pitchFamily="34" charset="0"/>
                <a:cs typeface="Segoe UI" panose="020B0502040204020203" pitchFamily="34" charset="0"/>
              </a:rPr>
              <a:t> foundational learning pedagogical methods</a:t>
            </a:r>
            <a:endParaRPr lang="en-US" sz="900">
              <a:solidFill>
                <a:schemeClr val="bg1"/>
              </a:solidFill>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A617AA63-C040-9091-FA8F-933D2121ECE5}"/>
              </a:ext>
            </a:extLst>
          </p:cNvPr>
          <p:cNvSpPr txBox="1"/>
          <p:nvPr/>
        </p:nvSpPr>
        <p:spPr>
          <a:xfrm>
            <a:off x="510168" y="1469456"/>
            <a:ext cx="277285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i="1" dirty="0"/>
              <a:t>BACK TO OUR EXAMPLE…</a:t>
            </a:r>
            <a:endParaRPr lang="en-US" dirty="0"/>
          </a:p>
        </p:txBody>
      </p:sp>
    </p:spTree>
    <p:extLst>
      <p:ext uri="{BB962C8B-B14F-4D97-AF65-F5344CB8AC3E}">
        <p14:creationId xmlns:p14="http://schemas.microsoft.com/office/powerpoint/2010/main" val="141792000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5" y="331797"/>
            <a:ext cx="10045539" cy="489899"/>
          </a:xfrm>
        </p:spPr>
        <p:txBody>
          <a:bodyPr>
            <a:normAutofit/>
          </a:bodyPr>
          <a:lstStyle/>
          <a:p>
            <a:r>
              <a:rPr lang="en-US" sz="2400" dirty="0"/>
              <a:t>3. HOW TO FIND ANSWERS: SELECTING OUTCOME MEASURES</a:t>
            </a:r>
          </a:p>
        </p:txBody>
      </p:sp>
      <p:sp>
        <p:nvSpPr>
          <p:cNvPr id="3" name="Text Placeholder 2">
            <a:extLst>
              <a:ext uri="{FF2B5EF4-FFF2-40B4-BE49-F238E27FC236}">
                <a16:creationId xmlns:a16="http://schemas.microsoft.com/office/drawing/2014/main" id="{72B45DE5-5BDA-C0F4-DFD0-582BE90796D1}"/>
              </a:ext>
            </a:extLst>
          </p:cNvPr>
          <p:cNvSpPr>
            <a:spLocks noGrp="1"/>
          </p:cNvSpPr>
          <p:nvPr>
            <p:ph type="body" sz="quarter" idx="1"/>
          </p:nvPr>
        </p:nvSpPr>
        <p:spPr>
          <a:xfrm>
            <a:off x="406400" y="1798573"/>
            <a:ext cx="5508263" cy="655639"/>
          </a:xfrm>
        </p:spPr>
        <p:txBody>
          <a:bodyPr>
            <a:normAutofit/>
          </a:bodyPr>
          <a:lstStyle/>
          <a:p>
            <a:r>
              <a:rPr lang="en-US" sz="1700" dirty="0">
                <a:latin typeface="Segoe UI" panose="020B0502040204020203" pitchFamily="34" charset="0"/>
                <a:cs typeface="Segoe UI" panose="020B0502040204020203" pitchFamily="34" charset="0"/>
              </a:rPr>
              <a:t>Considerations for selecting outcome measures</a:t>
            </a:r>
          </a:p>
        </p:txBody>
      </p:sp>
      <p:sp>
        <p:nvSpPr>
          <p:cNvPr id="4" name="Text Placeholder 3">
            <a:extLst>
              <a:ext uri="{FF2B5EF4-FFF2-40B4-BE49-F238E27FC236}">
                <a16:creationId xmlns:a16="http://schemas.microsoft.com/office/drawing/2014/main" id="{96418AEB-6CAE-661A-FC99-CDFD124E07EE}"/>
              </a:ext>
            </a:extLst>
          </p:cNvPr>
          <p:cNvSpPr>
            <a:spLocks noGrp="1"/>
          </p:cNvSpPr>
          <p:nvPr>
            <p:ph type="body" sz="quarter" idx="21"/>
          </p:nvPr>
        </p:nvSpPr>
        <p:spPr>
          <a:xfrm>
            <a:off x="406399" y="2293246"/>
            <a:ext cx="4961130" cy="3678614"/>
          </a:xfrm>
        </p:spPr>
        <p:txBody>
          <a:bodyPr>
            <a:normAutofit/>
          </a:bodyPr>
          <a:lstStyle/>
          <a:p>
            <a:r>
              <a:rPr lang="en-GB" sz="1700" dirty="0">
                <a:solidFill>
                  <a:srgbClr val="074859"/>
                </a:solidFill>
                <a:latin typeface="Segoe UI" panose="020B0502040204020203" pitchFamily="34" charset="0"/>
                <a:cs typeface="Segoe UI" panose="020B0502040204020203" pitchFamily="34" charset="0"/>
              </a:rPr>
              <a:t>Selecting outcome measures and tools involves several key considerations to ensure the effectiveness and relevance of your monitoring efforts. </a:t>
            </a:r>
          </a:p>
          <a:p>
            <a:r>
              <a:rPr lang="en-GB" sz="1700" dirty="0">
                <a:solidFill>
                  <a:srgbClr val="074859"/>
                </a:solidFill>
                <a:latin typeface="Segoe UI" panose="020B0502040204020203" pitchFamily="34" charset="0"/>
                <a:cs typeface="Segoe UI" panose="020B0502040204020203" pitchFamily="34" charset="0"/>
              </a:rPr>
              <a:t>Detailed guidance on the selection of outcome measures is beyond the scope of this mini-guide, but here we present some of the key considerations, organised under three main areas (see diagram to the right). </a:t>
            </a:r>
          </a:p>
          <a:p>
            <a:r>
              <a:rPr lang="en-GB" sz="1700" dirty="0">
                <a:solidFill>
                  <a:srgbClr val="074859"/>
                </a:solidFill>
                <a:latin typeface="Segoe UI" panose="020B0502040204020203" pitchFamily="34" charset="0"/>
                <a:cs typeface="Segoe UI" panose="020B0502040204020203" pitchFamily="34" charset="0"/>
              </a:rPr>
              <a:t>Each area is described further in the next pages.</a:t>
            </a:r>
          </a:p>
          <a:p>
            <a:endParaRPr lang="en-US" sz="1700" dirty="0">
              <a:solidFill>
                <a:srgbClr val="074859"/>
              </a:solidFill>
              <a:latin typeface="Segoe UI" panose="020B0502040204020203" pitchFamily="34" charset="0"/>
              <a:cs typeface="Segoe UI" panose="020B0502040204020203" pitchFamily="34" charset="0"/>
            </a:endParaRPr>
          </a:p>
        </p:txBody>
      </p:sp>
      <p:graphicFrame>
        <p:nvGraphicFramePr>
          <p:cNvPr id="11" name="Diagram 10">
            <a:extLst>
              <a:ext uri="{FF2B5EF4-FFF2-40B4-BE49-F238E27FC236}">
                <a16:creationId xmlns:a16="http://schemas.microsoft.com/office/drawing/2014/main" id="{C0645941-AEED-E979-C45E-0CA9519FBAB2}"/>
              </a:ext>
            </a:extLst>
          </p:cNvPr>
          <p:cNvGraphicFramePr/>
          <p:nvPr/>
        </p:nvGraphicFramePr>
        <p:xfrm>
          <a:off x="6277339" y="1491243"/>
          <a:ext cx="7227747" cy="489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05616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5" y="306745"/>
            <a:ext cx="10045539" cy="489899"/>
          </a:xfrm>
        </p:spPr>
        <p:txBody>
          <a:bodyPr>
            <a:normAutofit/>
          </a:bodyPr>
          <a:lstStyle/>
          <a:p>
            <a:r>
              <a:rPr lang="en-US" sz="2400" dirty="0"/>
              <a:t>3. HOW TO FIND ANSWERS: SELECTING OUTCOME MEASURES</a:t>
            </a:r>
          </a:p>
        </p:txBody>
      </p:sp>
      <p:sp>
        <p:nvSpPr>
          <p:cNvPr id="3" name="Text Placeholder 2">
            <a:extLst>
              <a:ext uri="{FF2B5EF4-FFF2-40B4-BE49-F238E27FC236}">
                <a16:creationId xmlns:a16="http://schemas.microsoft.com/office/drawing/2014/main" id="{72B45DE5-5BDA-C0F4-DFD0-582BE90796D1}"/>
              </a:ext>
            </a:extLst>
          </p:cNvPr>
          <p:cNvSpPr>
            <a:spLocks noGrp="1"/>
          </p:cNvSpPr>
          <p:nvPr>
            <p:ph type="body" sz="quarter" idx="1"/>
          </p:nvPr>
        </p:nvSpPr>
        <p:spPr>
          <a:xfrm>
            <a:off x="406399" y="1622024"/>
            <a:ext cx="5508263" cy="655639"/>
          </a:xfrm>
        </p:spPr>
        <p:txBody>
          <a:bodyPr>
            <a:normAutofit/>
          </a:bodyPr>
          <a:lstStyle/>
          <a:p>
            <a:r>
              <a:rPr lang="en-US" sz="1800">
                <a:latin typeface="Segoe UI" panose="020B0502040204020203" pitchFamily="34" charset="0"/>
                <a:cs typeface="Segoe UI" panose="020B0502040204020203" pitchFamily="34" charset="0"/>
              </a:rPr>
              <a:t>Considerations for selecting outcome measures</a:t>
            </a:r>
          </a:p>
        </p:txBody>
      </p:sp>
      <p:sp>
        <p:nvSpPr>
          <p:cNvPr id="4" name="Text Placeholder 3">
            <a:extLst>
              <a:ext uri="{FF2B5EF4-FFF2-40B4-BE49-F238E27FC236}">
                <a16:creationId xmlns:a16="http://schemas.microsoft.com/office/drawing/2014/main" id="{96418AEB-6CAE-661A-FC99-CDFD124E07EE}"/>
              </a:ext>
            </a:extLst>
          </p:cNvPr>
          <p:cNvSpPr>
            <a:spLocks noGrp="1"/>
          </p:cNvSpPr>
          <p:nvPr>
            <p:ph type="body" sz="quarter" idx="21"/>
          </p:nvPr>
        </p:nvSpPr>
        <p:spPr>
          <a:xfrm>
            <a:off x="468038" y="2277663"/>
            <a:ext cx="4961130" cy="4267654"/>
          </a:xfrm>
        </p:spPr>
        <p:txBody>
          <a:bodyPr>
            <a:normAutofit fontScale="85000" lnSpcReduction="10000"/>
          </a:bodyPr>
          <a:lstStyle/>
          <a:p>
            <a:pPr marL="342900" lvl="0" indent="-342900">
              <a:buSzPts val="1000"/>
              <a:buFont typeface="Wingdings" panose="05000000000000000000" pitchFamily="2" charset="2"/>
              <a:buChar char="Ø"/>
              <a:tabLst>
                <a:tab pos="457200" algn="l"/>
              </a:tabLst>
            </a:pPr>
            <a:r>
              <a:rPr lang="en-GB" sz="18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Relevance to goals:</a:t>
            </a:r>
            <a:r>
              <a:rPr lang="en-GB" sz="18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Ensure that the outcome measures directly relate to the specific objectives of your intervention (as per your </a:t>
            </a:r>
            <a:r>
              <a:rPr lang="en-GB" sz="1800" kern="0" dirty="0" err="1">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ToC</a:t>
            </a:r>
            <a:r>
              <a:rPr lang="en-GB" sz="18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a:t>
            </a:r>
            <a:r>
              <a:rPr lang="en-GB" sz="18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8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8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Specificity:</a:t>
            </a:r>
            <a:r>
              <a:rPr lang="en-GB" sz="18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Ensure the tools can specifically measure the intended outcomes and that it covers all necessary aspects of the outcome being measured (triangulation can help here, whereby you use multiple measures and data sources to triangulate findings and provide a more comprehensive picture).</a:t>
            </a:r>
            <a:endParaRPr lang="en-GB" sz="18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8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Validity:</a:t>
            </a:r>
            <a:r>
              <a:rPr lang="en-GB" sz="18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Choose measures that accurately reflect the concepts they are intended to assess. </a:t>
            </a:r>
            <a:endParaRPr lang="en-GB" sz="18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8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Sensitivity:</a:t>
            </a:r>
            <a:r>
              <a:rPr lang="en-GB" sz="18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Ensure the measures are sensitive enough to detect changes over time, especially for interventions expected to produce small effects. </a:t>
            </a:r>
            <a:endParaRPr lang="en-GB" sz="18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8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Benchmarking:</a:t>
            </a:r>
            <a:r>
              <a:rPr lang="en-GB" sz="18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Consider how the data can be compared with benchmarks or standards to assess performance. </a:t>
            </a:r>
            <a:endParaRPr lang="en-GB" sz="18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p:txBody>
      </p:sp>
      <p:graphicFrame>
        <p:nvGraphicFramePr>
          <p:cNvPr id="11" name="Diagram 10">
            <a:extLst>
              <a:ext uri="{FF2B5EF4-FFF2-40B4-BE49-F238E27FC236}">
                <a16:creationId xmlns:a16="http://schemas.microsoft.com/office/drawing/2014/main" id="{C0645941-AEED-E979-C45E-0CA9519FBAB2}"/>
              </a:ext>
            </a:extLst>
          </p:cNvPr>
          <p:cNvGraphicFramePr/>
          <p:nvPr/>
        </p:nvGraphicFramePr>
        <p:xfrm>
          <a:off x="6277339" y="1491243"/>
          <a:ext cx="7227747" cy="489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38739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5" y="306745"/>
            <a:ext cx="10045539" cy="489899"/>
          </a:xfrm>
        </p:spPr>
        <p:txBody>
          <a:bodyPr>
            <a:normAutofit/>
          </a:bodyPr>
          <a:lstStyle/>
          <a:p>
            <a:r>
              <a:rPr lang="en-US" sz="2400" dirty="0"/>
              <a:t>3. HOW TO FIND ANSWERS: SELECTING OUTCOME MEASURES</a:t>
            </a:r>
          </a:p>
        </p:txBody>
      </p:sp>
      <p:sp>
        <p:nvSpPr>
          <p:cNvPr id="3" name="Text Placeholder 2">
            <a:extLst>
              <a:ext uri="{FF2B5EF4-FFF2-40B4-BE49-F238E27FC236}">
                <a16:creationId xmlns:a16="http://schemas.microsoft.com/office/drawing/2014/main" id="{72B45DE5-5BDA-C0F4-DFD0-582BE90796D1}"/>
              </a:ext>
            </a:extLst>
          </p:cNvPr>
          <p:cNvSpPr>
            <a:spLocks noGrp="1"/>
          </p:cNvSpPr>
          <p:nvPr>
            <p:ph type="body" sz="quarter" idx="1"/>
          </p:nvPr>
        </p:nvSpPr>
        <p:spPr>
          <a:xfrm>
            <a:off x="406399" y="1622024"/>
            <a:ext cx="5508263" cy="655639"/>
          </a:xfrm>
        </p:spPr>
        <p:txBody>
          <a:bodyPr>
            <a:normAutofit/>
          </a:bodyPr>
          <a:lstStyle/>
          <a:p>
            <a:r>
              <a:rPr lang="en-US" sz="1800">
                <a:latin typeface="Segoe UI" panose="020B0502040204020203" pitchFamily="34" charset="0"/>
                <a:cs typeface="Segoe UI" panose="020B0502040204020203" pitchFamily="34" charset="0"/>
              </a:rPr>
              <a:t>Considerations for selecting outcome measures</a:t>
            </a:r>
          </a:p>
        </p:txBody>
      </p:sp>
      <p:sp>
        <p:nvSpPr>
          <p:cNvPr id="4" name="Text Placeholder 3">
            <a:extLst>
              <a:ext uri="{FF2B5EF4-FFF2-40B4-BE49-F238E27FC236}">
                <a16:creationId xmlns:a16="http://schemas.microsoft.com/office/drawing/2014/main" id="{96418AEB-6CAE-661A-FC99-CDFD124E07EE}"/>
              </a:ext>
            </a:extLst>
          </p:cNvPr>
          <p:cNvSpPr>
            <a:spLocks noGrp="1"/>
          </p:cNvSpPr>
          <p:nvPr>
            <p:ph type="body" sz="quarter" idx="21"/>
          </p:nvPr>
        </p:nvSpPr>
        <p:spPr>
          <a:xfrm>
            <a:off x="468038" y="2277663"/>
            <a:ext cx="4961130" cy="4267654"/>
          </a:xfrm>
        </p:spPr>
        <p:txBody>
          <a:bodyPr>
            <a:normAutofit/>
          </a:bodyPr>
          <a:lstStyle/>
          <a:p>
            <a:pPr marL="342900" lvl="0" indent="-34290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Resources available: </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Ensure that the tools are feasible given the available resources and technical capacity of the team.</a:t>
            </a: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Ease of administration:</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Choose tools that are straightforward to administer and do not impose excessive burden on participants or data collectors.</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Scalability:</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Consider whether the tools can be scaled up or adapted for use in different settings or larger populations. </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342900" lvl="0" indent="-34290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Long-term use:</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Consider whether the tools and measures can be used for long-term monitoring and evaluation, beyond the immediate scope of the current intervention.</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p:txBody>
      </p:sp>
      <p:graphicFrame>
        <p:nvGraphicFramePr>
          <p:cNvPr id="11" name="Diagram 10">
            <a:extLst>
              <a:ext uri="{FF2B5EF4-FFF2-40B4-BE49-F238E27FC236}">
                <a16:creationId xmlns:a16="http://schemas.microsoft.com/office/drawing/2014/main" id="{C0645941-AEED-E979-C45E-0CA9519FBAB2}"/>
              </a:ext>
            </a:extLst>
          </p:cNvPr>
          <p:cNvGraphicFramePr/>
          <p:nvPr/>
        </p:nvGraphicFramePr>
        <p:xfrm>
          <a:off x="6277339" y="1491243"/>
          <a:ext cx="7227747" cy="489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4374691"/>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6184-DCD2-73A8-FBEA-E8082CBA2D03}"/>
              </a:ext>
            </a:extLst>
          </p:cNvPr>
          <p:cNvSpPr>
            <a:spLocks noGrp="1"/>
          </p:cNvSpPr>
          <p:nvPr>
            <p:ph type="title"/>
          </p:nvPr>
        </p:nvSpPr>
        <p:spPr>
          <a:xfrm>
            <a:off x="388585" y="356849"/>
            <a:ext cx="10045539" cy="489899"/>
          </a:xfrm>
        </p:spPr>
        <p:txBody>
          <a:bodyPr>
            <a:normAutofit/>
          </a:bodyPr>
          <a:lstStyle/>
          <a:p>
            <a:r>
              <a:rPr lang="en-US" sz="2400" dirty="0"/>
              <a:t>3. HOW TO FIND ANSWERS: SELECTING OUTCOME MEASURES</a:t>
            </a:r>
          </a:p>
        </p:txBody>
      </p:sp>
      <p:sp>
        <p:nvSpPr>
          <p:cNvPr id="3" name="Text Placeholder 2">
            <a:extLst>
              <a:ext uri="{FF2B5EF4-FFF2-40B4-BE49-F238E27FC236}">
                <a16:creationId xmlns:a16="http://schemas.microsoft.com/office/drawing/2014/main" id="{72B45DE5-5BDA-C0F4-DFD0-582BE90796D1}"/>
              </a:ext>
            </a:extLst>
          </p:cNvPr>
          <p:cNvSpPr>
            <a:spLocks noGrp="1"/>
          </p:cNvSpPr>
          <p:nvPr>
            <p:ph type="body" sz="quarter" idx="1"/>
          </p:nvPr>
        </p:nvSpPr>
        <p:spPr>
          <a:xfrm>
            <a:off x="406399" y="1622024"/>
            <a:ext cx="5508263" cy="655639"/>
          </a:xfrm>
        </p:spPr>
        <p:txBody>
          <a:bodyPr>
            <a:normAutofit/>
          </a:bodyPr>
          <a:lstStyle/>
          <a:p>
            <a:r>
              <a:rPr lang="en-US" sz="1800">
                <a:latin typeface="Segoe UI" panose="020B0502040204020203" pitchFamily="34" charset="0"/>
                <a:cs typeface="Segoe UI" panose="020B0502040204020203" pitchFamily="34" charset="0"/>
              </a:rPr>
              <a:t>Considerations for selecting outcome measures</a:t>
            </a:r>
          </a:p>
        </p:txBody>
      </p:sp>
      <p:sp>
        <p:nvSpPr>
          <p:cNvPr id="4" name="Text Placeholder 3">
            <a:extLst>
              <a:ext uri="{FF2B5EF4-FFF2-40B4-BE49-F238E27FC236}">
                <a16:creationId xmlns:a16="http://schemas.microsoft.com/office/drawing/2014/main" id="{96418AEB-6CAE-661A-FC99-CDFD124E07EE}"/>
              </a:ext>
            </a:extLst>
          </p:cNvPr>
          <p:cNvSpPr>
            <a:spLocks noGrp="1"/>
          </p:cNvSpPr>
          <p:nvPr>
            <p:ph type="body" sz="quarter" idx="21"/>
          </p:nvPr>
        </p:nvSpPr>
        <p:spPr>
          <a:xfrm>
            <a:off x="468038" y="2277663"/>
            <a:ext cx="4961130" cy="4267654"/>
          </a:xfrm>
        </p:spPr>
        <p:txBody>
          <a:bodyPr>
            <a:normAutofit/>
          </a:bodyPr>
          <a:lstStyle/>
          <a:p>
            <a:pPr marL="285750" lvl="0" indent="-28575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Accuracy:</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Ensure that data collected will be accurate. </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285750" lvl="0" indent="-28575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Reliability:</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Ensure that the tools produce consistent and stable results over time and across different contexts.</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285750" lvl="0" indent="-28575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Standardisation:</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Use standardised tools where possible to allow for comparison across different programs or studies.</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285750" lvl="0" indent="-28575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Stakeholder Input:</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Engage stakeholders (e.g., educators, students, parents, funders) in the selection process to ensure the measures are relevant and acceptable.</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a:p>
            <a:pPr marL="285750" lvl="0" indent="-285750">
              <a:buSzPts val="1000"/>
              <a:buFont typeface="Wingdings" panose="05000000000000000000" pitchFamily="2" charset="2"/>
              <a:buChar char="Ø"/>
              <a:tabLst>
                <a:tab pos="457200" algn="l"/>
              </a:tabLst>
            </a:pPr>
            <a:r>
              <a:rPr lang="en-GB" sz="1500" b="1"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Cultural Relevance:</a:t>
            </a:r>
            <a:r>
              <a:rPr lang="en-GB" sz="1500" kern="0" dirty="0">
                <a:solidFill>
                  <a:srgbClr val="074859"/>
                </a:solidFill>
                <a:effectLst/>
                <a:latin typeface="Segoe UI" panose="020B0502040204020203" pitchFamily="34" charset="0"/>
                <a:ea typeface="Times New Roman" panose="02020603050405020304" pitchFamily="18" charset="0"/>
                <a:cs typeface="Segoe UI" panose="020B0502040204020203" pitchFamily="34" charset="0"/>
              </a:rPr>
              <a:t> Ensure that the tools are culturally appropriate and sensitive to the context of the population being studied.</a:t>
            </a:r>
            <a:endParaRPr lang="en-GB" sz="1500" kern="100" dirty="0">
              <a:solidFill>
                <a:srgbClr val="074859"/>
              </a:solidFill>
              <a:effectLst/>
              <a:latin typeface="Segoe UI" panose="020B0502040204020203" pitchFamily="34" charset="0"/>
              <a:ea typeface="Aptos" panose="020B0004020202020204" pitchFamily="34" charset="0"/>
              <a:cs typeface="Segoe UI" panose="020B0502040204020203" pitchFamily="34" charset="0"/>
            </a:endParaRPr>
          </a:p>
        </p:txBody>
      </p:sp>
      <p:graphicFrame>
        <p:nvGraphicFramePr>
          <p:cNvPr id="11" name="Diagram 10">
            <a:extLst>
              <a:ext uri="{FF2B5EF4-FFF2-40B4-BE49-F238E27FC236}">
                <a16:creationId xmlns:a16="http://schemas.microsoft.com/office/drawing/2014/main" id="{C0645941-AEED-E979-C45E-0CA9519FBAB2}"/>
              </a:ext>
            </a:extLst>
          </p:cNvPr>
          <p:cNvGraphicFramePr/>
          <p:nvPr/>
        </p:nvGraphicFramePr>
        <p:xfrm>
          <a:off x="6277339" y="1491243"/>
          <a:ext cx="7227747" cy="4899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69325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6B4E1D2-DCD4-4021-4CB9-2D474AACF6F3}"/>
              </a:ext>
            </a:extLst>
          </p:cNvPr>
          <p:cNvSpPr>
            <a:spLocks noGrp="1"/>
          </p:cNvSpPr>
          <p:nvPr>
            <p:ph type="title"/>
          </p:nvPr>
        </p:nvSpPr>
        <p:spPr>
          <a:xfrm>
            <a:off x="388586" y="308494"/>
            <a:ext cx="8241146" cy="489899"/>
          </a:xfrm>
        </p:spPr>
        <p:txBody>
          <a:bodyPr lIns="45719" tIns="45720" rIns="45719" bIns="45720" anchor="ctr">
            <a:normAutofit/>
          </a:bodyPr>
          <a:lstStyle/>
          <a:p>
            <a:r>
              <a:rPr lang="en-US" sz="2700"/>
              <a:t>YOUR MONITORING PLAN</a:t>
            </a:r>
          </a:p>
        </p:txBody>
      </p:sp>
      <p:sp>
        <p:nvSpPr>
          <p:cNvPr id="2" name="Text Placeholder 1">
            <a:extLst>
              <a:ext uri="{FF2B5EF4-FFF2-40B4-BE49-F238E27FC236}">
                <a16:creationId xmlns:a16="http://schemas.microsoft.com/office/drawing/2014/main" id="{7476714D-7AFC-5ED6-E352-3D5E450A2DE6}"/>
              </a:ext>
            </a:extLst>
          </p:cNvPr>
          <p:cNvSpPr>
            <a:spLocks noGrp="1"/>
          </p:cNvSpPr>
          <p:nvPr>
            <p:ph type="body" sz="quarter" idx="21"/>
          </p:nvPr>
        </p:nvSpPr>
        <p:spPr>
          <a:xfrm>
            <a:off x="4302532" y="3248776"/>
            <a:ext cx="3079799" cy="489899"/>
          </a:xfrm>
        </p:spPr>
        <p:txBody>
          <a:bodyPr lIns="45719" tIns="45720" rIns="45719" bIns="45720" anchor="t">
            <a:normAutofit lnSpcReduction="10000"/>
          </a:bodyPr>
          <a:lstStyle/>
          <a:p>
            <a:r>
              <a:rPr lang="en-US" dirty="0">
                <a:latin typeface="Segoe UI" panose="020B0502040204020203" pitchFamily="34" charset="0"/>
                <a:cs typeface="Segoe UI" panose="020B0502040204020203" pitchFamily="34" charset="0"/>
                <a:hlinkClick r:id="rId2"/>
              </a:rPr>
              <a:t>MEL Framework </a:t>
            </a:r>
            <a:r>
              <a:rPr lang="en-US" dirty="0">
                <a:latin typeface="Segoe UI" panose="020B0502040204020203" pitchFamily="34" charset="0"/>
                <a:cs typeface="Segoe UI" panose="020B0502040204020203" pitchFamily="34" charset="0"/>
                <a:hlinkClick r:id="rId2"/>
              </a:rPr>
              <a:t>and</a:t>
            </a:r>
            <a:r>
              <a:rPr lang="en-US" dirty="0">
                <a:latin typeface="Segoe UI" panose="020B0502040204020203" pitchFamily="34" charset="0"/>
                <a:cs typeface="Segoe UI" panose="020B0502040204020203" pitchFamily="34" charset="0"/>
                <a:hlinkClick r:id="rId2"/>
              </a:rPr>
              <a:t> Monitoring Plan Tool.xlsx</a:t>
            </a:r>
            <a:endParaRPr lang="en-US" dirty="0">
              <a:latin typeface="Segoe UI" panose="020B0502040204020203" pitchFamily="34" charset="0"/>
              <a:cs typeface="Segoe UI" panose="020B0502040204020203" pitchFamily="34" charset="0"/>
              <a:hlinkClick r:id="rId3"/>
            </a:endParaRPr>
          </a:p>
        </p:txBody>
      </p:sp>
      <p:sp>
        <p:nvSpPr>
          <p:cNvPr id="9" name="Text Placeholder 3">
            <a:extLst>
              <a:ext uri="{FF2B5EF4-FFF2-40B4-BE49-F238E27FC236}">
                <a16:creationId xmlns:a16="http://schemas.microsoft.com/office/drawing/2014/main" id="{A84C1F4B-85CF-3E97-6CA5-B66A3C1C084D}"/>
              </a:ext>
            </a:extLst>
          </p:cNvPr>
          <p:cNvSpPr>
            <a:spLocks noGrp="1"/>
          </p:cNvSpPr>
          <p:nvPr>
            <p:ph type="body" sz="quarter" idx="22"/>
          </p:nvPr>
        </p:nvSpPr>
        <p:spPr>
          <a:xfrm>
            <a:off x="4302532" y="1702428"/>
            <a:ext cx="3129603" cy="1132212"/>
          </a:xfrm>
        </p:spPr>
        <p:txBody>
          <a:bodyPr lIns="45719" tIns="45720" rIns="45719" bIns="45720" anchor="t">
            <a:noAutofit/>
          </a:bodyPr>
          <a:lstStyle/>
          <a:p>
            <a:r>
              <a:rPr lang="en-US" b="0" dirty="0">
                <a:latin typeface="Segoe UI" panose="020B0502040204020203" pitchFamily="34" charset="0"/>
                <a:cs typeface="Segoe UI" panose="020B0502040204020203" pitchFamily="34" charset="0"/>
              </a:rPr>
              <a:t>You are now ready to create your own Monitoring Plan! </a:t>
            </a:r>
            <a:endParaRPr lang="en-US"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Click here to find an interactive template:</a:t>
            </a:r>
            <a:endParaRPr lang="en-US" dirty="0">
              <a:latin typeface="Segoe UI" panose="020B0502040204020203" pitchFamily="34" charset="0"/>
              <a:cs typeface="Segoe UI" panose="020B0502040204020203" pitchFamily="34" charset="0"/>
            </a:endParaRPr>
          </a:p>
          <a:p>
            <a:endParaRPr lang="en-US" b="0" dirty="0">
              <a:cs typeface="Calibri"/>
            </a:endParaRPr>
          </a:p>
          <a:p>
            <a:endParaRPr lang="en-US" b="0" dirty="0">
              <a:cs typeface="Calibri"/>
            </a:endParaRPr>
          </a:p>
        </p:txBody>
      </p:sp>
    </p:spTree>
    <p:extLst>
      <p:ext uri="{BB962C8B-B14F-4D97-AF65-F5344CB8AC3E}">
        <p14:creationId xmlns:p14="http://schemas.microsoft.com/office/powerpoint/2010/main" val="29876790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itle 1"/>
          <p:cNvSpPr txBox="1">
            <a:spLocks noGrp="1"/>
          </p:cNvSpPr>
          <p:nvPr>
            <p:ph type="title"/>
          </p:nvPr>
        </p:nvSpPr>
        <p:spPr>
          <a:prstGeom prst="rect">
            <a:avLst/>
          </a:prstGeom>
        </p:spPr>
        <p:txBody>
          <a:bodyPr/>
          <a:lstStyle/>
          <a:p>
            <a:r>
              <a:rPr lang="en-US"/>
              <a:t>Monitoring Plan</a:t>
            </a:r>
          </a:p>
        </p:txBody>
      </p:sp>
      <p:sp>
        <p:nvSpPr>
          <p:cNvPr id="555" name="Straight Connector 7"/>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556" name="Picture 8" descr="Picture 8"/>
          <p:cNvPicPr>
            <a:picLocks noChangeAspect="1"/>
          </p:cNvPicPr>
          <p:nvPr/>
        </p:nvPicPr>
        <p:blipFill>
          <a:blip r:embed="rId3"/>
          <a:stretch>
            <a:fillRect/>
          </a:stretch>
        </p:blipFill>
        <p:spPr>
          <a:xfrm>
            <a:off x="10527176" y="6078358"/>
            <a:ext cx="1395383" cy="531509"/>
          </a:xfrm>
          <a:prstGeom prst="rect">
            <a:avLst/>
          </a:prstGeom>
          <a:ln w="12700">
            <a:miter lim="400000"/>
          </a:ln>
        </p:spPr>
      </p:pic>
      <p:sp>
        <p:nvSpPr>
          <p:cNvPr id="557" name="TextBox 1"/>
          <p:cNvSpPr txBox="1"/>
          <p:nvPr/>
        </p:nvSpPr>
        <p:spPr>
          <a:xfrm>
            <a:off x="38177" y="2894472"/>
            <a:ext cx="12115645"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t>Scale Toolkit</a:t>
            </a:r>
          </a:p>
        </p:txBody>
      </p:sp>
      <p:pic>
        <p:nvPicPr>
          <p:cNvPr id="3" name="Picture 2" descr="A black background with white text&#10;&#10;Description automatically generated">
            <a:extLst>
              <a:ext uri="{FF2B5EF4-FFF2-40B4-BE49-F238E27FC236}">
                <a16:creationId xmlns:a16="http://schemas.microsoft.com/office/drawing/2014/main" id="{51B5838D-5715-8233-E444-C05119656B42}"/>
              </a:ext>
            </a:extLst>
          </p:cNvPr>
          <p:cNvPicPr>
            <a:picLocks noChangeAspect="1"/>
          </p:cNvPicPr>
          <p:nvPr/>
        </p:nvPicPr>
        <p:blipFill>
          <a:blip r:embed="rId4"/>
          <a:stretch>
            <a:fillRect/>
          </a:stretch>
        </p:blipFill>
        <p:spPr>
          <a:xfrm>
            <a:off x="6323107" y="5051255"/>
            <a:ext cx="5831043" cy="749765"/>
          </a:xfrm>
          <a:prstGeom prst="rect">
            <a:avLst/>
          </a:prstGeom>
        </p:spPr>
      </p:pic>
      <p:pic>
        <p:nvPicPr>
          <p:cNvPr id="5" name="Picture 4" descr="A close up of a logo&#10;&#10;Description automatically generated">
            <a:extLst>
              <a:ext uri="{FF2B5EF4-FFF2-40B4-BE49-F238E27FC236}">
                <a16:creationId xmlns:a16="http://schemas.microsoft.com/office/drawing/2014/main" id="{0591A494-36F8-EF97-D6EA-FD0F75D1763F}"/>
              </a:ext>
            </a:extLst>
          </p:cNvPr>
          <p:cNvPicPr>
            <a:picLocks noChangeAspect="1"/>
          </p:cNvPicPr>
          <p:nvPr/>
        </p:nvPicPr>
        <p:blipFill>
          <a:blip r:embed="rId5"/>
          <a:stretch>
            <a:fillRect/>
          </a:stretch>
        </p:blipFill>
        <p:spPr>
          <a:xfrm>
            <a:off x="5359151" y="5049027"/>
            <a:ext cx="1752600" cy="71437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593634" y="377452"/>
            <a:ext cx="9380194" cy="46628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cs typeface="Calibri"/>
              </a:rPr>
              <a:t>ALIGNMENT WITH DVF FRAMEWORK</a:t>
            </a:r>
            <a:endParaRPr lang="en-US" sz="2700" dirty="0"/>
          </a:p>
        </p:txBody>
      </p:sp>
      <p:sp>
        <p:nvSpPr>
          <p:cNvPr id="2" name="TextBox 1">
            <a:extLst>
              <a:ext uri="{FF2B5EF4-FFF2-40B4-BE49-F238E27FC236}">
                <a16:creationId xmlns:a16="http://schemas.microsoft.com/office/drawing/2014/main" id="{9CC07C38-89C7-7F40-EFDC-921945B485ED}"/>
              </a:ext>
            </a:extLst>
          </p:cNvPr>
          <p:cNvSpPr txBox="1"/>
          <p:nvPr/>
        </p:nvSpPr>
        <p:spPr>
          <a:xfrm>
            <a:off x="1271772" y="1797762"/>
            <a:ext cx="6806247" cy="4278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algn="just"/>
            <a:r>
              <a:rPr lang="en-US" sz="1600" dirty="0">
                <a:solidFill>
                  <a:srgbClr val="074859"/>
                </a:solidFill>
                <a:latin typeface="Segoe UI" panose="020B0502040204020203" pitchFamily="34" charset="0"/>
                <a:ea typeface="+mn-lt"/>
                <a:cs typeface="Segoe UI" panose="020B0502040204020203" pitchFamily="34" charset="0"/>
              </a:rPr>
              <a:t>Your MEL Framework will be useful in assessing all components of the DVF framework - desirability, feasibility and viability. Here's how:</a:t>
            </a:r>
            <a:endParaRPr lang="en-US" sz="2000"/>
          </a:p>
          <a:p>
            <a:pPr algn="just"/>
            <a:endParaRPr lang="en-US" sz="1600" dirty="0">
              <a:solidFill>
                <a:srgbClr val="074859"/>
              </a:solidFill>
              <a:latin typeface="Segoe UI" panose="020B0502040204020203" pitchFamily="34" charset="0"/>
              <a:ea typeface="+mn-lt"/>
              <a:cs typeface="Segoe UI" panose="020B0502040204020203" pitchFamily="34" charset="0"/>
            </a:endParaRPr>
          </a:p>
          <a:p>
            <a:pPr marL="457200" indent="-457200" algn="just">
              <a:buAutoNum type="arabicPeriod"/>
            </a:pPr>
            <a:r>
              <a:rPr lang="en-US" sz="1600" b="1" dirty="0">
                <a:solidFill>
                  <a:srgbClr val="074859"/>
                </a:solidFill>
                <a:latin typeface="Segoe UI"/>
                <a:ea typeface="+mn-lt"/>
                <a:cs typeface="Segoe UI"/>
              </a:rPr>
              <a:t>Desirability:</a:t>
            </a:r>
            <a:r>
              <a:rPr lang="en-US" sz="1600" dirty="0">
                <a:solidFill>
                  <a:srgbClr val="074859"/>
                </a:solidFill>
                <a:latin typeface="Segoe UI"/>
                <a:ea typeface="+mn-lt"/>
                <a:cs typeface="Segoe UI"/>
              </a:rPr>
              <a:t> is</a:t>
            </a:r>
            <a:r>
              <a:rPr lang="en-US" sz="1600" dirty="0">
                <a:solidFill>
                  <a:srgbClr val="074859"/>
                </a:solidFill>
                <a:latin typeface="Segoe UI"/>
                <a:cs typeface="Segoe UI"/>
              </a:rPr>
              <a:t> </a:t>
            </a:r>
            <a:r>
              <a:rPr lang="en-US" sz="1600" dirty="0">
                <a:solidFill>
                  <a:srgbClr val="074859"/>
                </a:solidFill>
                <a:latin typeface="Segoe UI"/>
                <a:ea typeface="+mn-lt"/>
                <a:cs typeface="Segoe UI"/>
              </a:rPr>
              <a:t>the innovation engaging the intended audience and having the intended impact on outcomes? Monitoring the activities, evaluating impact on key outcomes, and implementing learning from these will ensure to improve desirability of the innovation.</a:t>
            </a:r>
            <a:br>
              <a:rPr lang="en-US" sz="1600" dirty="0">
                <a:solidFill>
                  <a:srgbClr val="074859"/>
                </a:solidFill>
                <a:latin typeface="Segoe UI"/>
                <a:ea typeface="+mn-lt"/>
                <a:cs typeface="Segoe UI"/>
              </a:rPr>
            </a:br>
            <a:endParaRPr lang="en-US" sz="1600" dirty="0">
              <a:latin typeface="Segoe UI" panose="020B0502040204020203" pitchFamily="34" charset="0"/>
              <a:cs typeface="Segoe UI" panose="020B0502040204020203" pitchFamily="34" charset="0"/>
            </a:endParaRPr>
          </a:p>
          <a:p>
            <a:pPr marL="457200" indent="-457200" algn="just">
              <a:buAutoNum type="arabicPeriod"/>
            </a:pPr>
            <a:r>
              <a:rPr lang="en-US" sz="1600" b="1" dirty="0">
                <a:solidFill>
                  <a:srgbClr val="074859"/>
                </a:solidFill>
                <a:latin typeface="Segoe UI"/>
                <a:ea typeface="+mn-lt"/>
                <a:cs typeface="Segoe UI"/>
              </a:rPr>
              <a:t>Feasibility:</a:t>
            </a:r>
            <a:r>
              <a:rPr lang="en-US" sz="1600" dirty="0">
                <a:solidFill>
                  <a:srgbClr val="074859"/>
                </a:solidFill>
                <a:latin typeface="Segoe UI"/>
                <a:ea typeface="+mn-lt"/>
                <a:cs typeface="Segoe UI"/>
              </a:rPr>
              <a:t> is there the culture and leadership to use data and learning, and does the team have the skills to implement the MEL framework? This allows us to ensure that we are developing a </a:t>
            </a:r>
            <a:r>
              <a:rPr lang="en-US" sz="1600">
                <a:solidFill>
                  <a:srgbClr val="074859"/>
                </a:solidFill>
                <a:latin typeface="Segoe UI"/>
                <a:ea typeface="+mn-lt"/>
                <a:cs typeface="Segoe UI"/>
              </a:rPr>
              <a:t>foundation of evidence-based decision-making.                    </a:t>
            </a:r>
            <a:br>
              <a:rPr lang="en-US" sz="1600" dirty="0">
                <a:solidFill>
                  <a:srgbClr val="074859"/>
                </a:solidFill>
                <a:latin typeface="Segoe UI"/>
                <a:ea typeface="+mn-lt"/>
                <a:cs typeface="Segoe UI"/>
              </a:rPr>
            </a:br>
            <a:endParaRPr lang="en-US" sz="1600" dirty="0">
              <a:latin typeface="Segoe UI" panose="020B0502040204020203" pitchFamily="34" charset="0"/>
              <a:cs typeface="Segoe UI" panose="020B0502040204020203" pitchFamily="34" charset="0"/>
            </a:endParaRPr>
          </a:p>
          <a:p>
            <a:pPr marL="457200" indent="-457200" algn="just">
              <a:buAutoNum type="arabicPeriod"/>
            </a:pPr>
            <a:r>
              <a:rPr lang="en-US" sz="1600" b="1" dirty="0">
                <a:solidFill>
                  <a:srgbClr val="074859"/>
                </a:solidFill>
                <a:latin typeface="Segoe UI" panose="020B0502040204020203" pitchFamily="34" charset="0"/>
                <a:ea typeface="+mn-lt"/>
                <a:cs typeface="Segoe UI" panose="020B0502040204020203" pitchFamily="34" charset="0"/>
              </a:rPr>
              <a:t>Viability:</a:t>
            </a:r>
            <a:r>
              <a:rPr lang="en-US" sz="1600" dirty="0">
                <a:solidFill>
                  <a:srgbClr val="074859"/>
                </a:solidFill>
                <a:latin typeface="Segoe UI" panose="020B0502040204020203" pitchFamily="34" charset="0"/>
                <a:ea typeface="+mn-lt"/>
                <a:cs typeface="Segoe UI" panose="020B0502040204020203" pitchFamily="34" charset="0"/>
              </a:rPr>
              <a:t> is the system in place to deliver MEL as the innovation scales (i.e., are we developing data maturity)? MEL systems should be built with the viability of implementation and scale in mind. </a:t>
            </a:r>
            <a:endParaRPr lang="en-US" sz="1600" dirty="0">
              <a:solidFill>
                <a:srgbClr val="074859"/>
              </a:solidFill>
              <a:latin typeface="Segoe UI" panose="020B0502040204020203" pitchFamily="34" charset="0"/>
              <a:cs typeface="Segoe UI" panose="020B0502040204020203" pitchFamily="34" charset="0"/>
            </a:endParaRPr>
          </a:p>
          <a:p>
            <a:pPr marL="457200" indent="-457200" algn="just">
              <a:buAutoNum type="arabicPeriod"/>
            </a:pPr>
            <a:endParaRPr lang="en-US" sz="1600" dirty="0">
              <a:solidFill>
                <a:srgbClr val="074859"/>
              </a:solidFill>
            </a:endParaRPr>
          </a:p>
        </p:txBody>
      </p:sp>
    </p:spTree>
    <p:extLst>
      <p:ext uri="{BB962C8B-B14F-4D97-AF65-F5344CB8AC3E}">
        <p14:creationId xmlns:p14="http://schemas.microsoft.com/office/powerpoint/2010/main" val="1870623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HOW TO DEVELOP A MEL FRAMEWORK</a:t>
            </a:r>
          </a:p>
        </p:txBody>
      </p:sp>
      <p:sp>
        <p:nvSpPr>
          <p:cNvPr id="3" name="Rectangle 2">
            <a:extLst>
              <a:ext uri="{FF2B5EF4-FFF2-40B4-BE49-F238E27FC236}">
                <a16:creationId xmlns:a16="http://schemas.microsoft.com/office/drawing/2014/main" id="{3214EA49-BCEA-A21E-E14F-AC4585428562}"/>
              </a:ext>
            </a:extLst>
          </p:cNvPr>
          <p:cNvSpPr/>
          <p:nvPr/>
        </p:nvSpPr>
        <p:spPr>
          <a:xfrm>
            <a:off x="940806" y="3390430"/>
            <a:ext cx="2777518" cy="699835"/>
          </a:xfrm>
          <a:custGeom>
            <a:avLst/>
            <a:gdLst>
              <a:gd name="connsiteX0" fmla="*/ 0 w 2777518"/>
              <a:gd name="connsiteY0" fmla="*/ 0 h 699835"/>
              <a:gd name="connsiteX1" fmla="*/ 2777518 w 2777518"/>
              <a:gd name="connsiteY1" fmla="*/ 0 h 699835"/>
              <a:gd name="connsiteX2" fmla="*/ 2777518 w 2777518"/>
              <a:gd name="connsiteY2" fmla="*/ 699835 h 699835"/>
              <a:gd name="connsiteX3" fmla="*/ 0 w 2777518"/>
              <a:gd name="connsiteY3" fmla="*/ 699835 h 699835"/>
              <a:gd name="connsiteX4" fmla="*/ 0 w 2777518"/>
              <a:gd name="connsiteY4" fmla="*/ 0 h 69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7518" h="699835" fill="none" extrusionOk="0">
                <a:moveTo>
                  <a:pt x="0" y="0"/>
                </a:moveTo>
                <a:cubicBezTo>
                  <a:pt x="1014682" y="-76691"/>
                  <a:pt x="1847764" y="47706"/>
                  <a:pt x="2777518" y="0"/>
                </a:cubicBezTo>
                <a:cubicBezTo>
                  <a:pt x="2742016" y="210390"/>
                  <a:pt x="2723358" y="552454"/>
                  <a:pt x="2777518" y="699835"/>
                </a:cubicBezTo>
                <a:cubicBezTo>
                  <a:pt x="2210113" y="739312"/>
                  <a:pt x="1310609" y="865328"/>
                  <a:pt x="0" y="699835"/>
                </a:cubicBezTo>
                <a:cubicBezTo>
                  <a:pt x="-31894" y="577288"/>
                  <a:pt x="36208" y="136239"/>
                  <a:pt x="0" y="0"/>
                </a:cubicBezTo>
                <a:close/>
              </a:path>
              <a:path w="2777518" h="699835" stroke="0" extrusionOk="0">
                <a:moveTo>
                  <a:pt x="0" y="0"/>
                </a:moveTo>
                <a:cubicBezTo>
                  <a:pt x="953972" y="114314"/>
                  <a:pt x="1468893" y="157070"/>
                  <a:pt x="2777518" y="0"/>
                </a:cubicBezTo>
                <a:cubicBezTo>
                  <a:pt x="2789361" y="124510"/>
                  <a:pt x="2738762" y="589713"/>
                  <a:pt x="2777518" y="699835"/>
                </a:cubicBezTo>
                <a:cubicBezTo>
                  <a:pt x="1503686" y="828541"/>
                  <a:pt x="1006836" y="808122"/>
                  <a:pt x="0" y="699835"/>
                </a:cubicBezTo>
                <a:cubicBezTo>
                  <a:pt x="-5044" y="551411"/>
                  <a:pt x="4745" y="262923"/>
                  <a:pt x="0" y="0"/>
                </a:cubicBezTo>
                <a:close/>
              </a:path>
            </a:pathLst>
          </a:custGeom>
          <a:solidFill>
            <a:schemeClr val="accent5">
              <a:lumMod val="20000"/>
              <a:lumOff val="80000"/>
            </a:schemeClr>
          </a:solidFill>
          <a:ln>
            <a:solidFill>
              <a:schemeClr val="accent5"/>
            </a:solidFill>
            <a:extLst>
              <a:ext uri="{C807C97D-BFC1-408E-A445-0C87EB9F89A2}">
                <ask:lineSketchStyleProps xmlns:ask="http://schemas.microsoft.com/office/drawing/2018/sketchyshapes" sd="140332903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138"/>
            <a:r>
              <a:rPr lang="en-GB" dirty="0">
                <a:solidFill>
                  <a:schemeClr val="accent5"/>
                </a:solidFill>
                <a:latin typeface="Segoe UI" panose="020B0502040204020203" pitchFamily="34" charset="0"/>
                <a:cs typeface="Segoe UI" panose="020B0502040204020203" pitchFamily="34" charset="0"/>
              </a:rPr>
              <a:t>Theory of Change</a:t>
            </a:r>
            <a:endParaRPr lang="en-US" dirty="0">
              <a:solidFill>
                <a:schemeClr val="accent5"/>
              </a:solidFill>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F45B1CAA-497E-E383-0CE9-3A5977430F84}"/>
              </a:ext>
            </a:extLst>
          </p:cNvPr>
          <p:cNvSpPr/>
          <p:nvPr/>
        </p:nvSpPr>
        <p:spPr>
          <a:xfrm>
            <a:off x="5165245" y="2577042"/>
            <a:ext cx="2668660" cy="699835"/>
          </a:xfrm>
          <a:custGeom>
            <a:avLst/>
            <a:gdLst>
              <a:gd name="connsiteX0" fmla="*/ 0 w 2668660"/>
              <a:gd name="connsiteY0" fmla="*/ 0 h 699835"/>
              <a:gd name="connsiteX1" fmla="*/ 2668660 w 2668660"/>
              <a:gd name="connsiteY1" fmla="*/ 0 h 699835"/>
              <a:gd name="connsiteX2" fmla="*/ 2668660 w 2668660"/>
              <a:gd name="connsiteY2" fmla="*/ 699835 h 699835"/>
              <a:gd name="connsiteX3" fmla="*/ 0 w 2668660"/>
              <a:gd name="connsiteY3" fmla="*/ 699835 h 699835"/>
              <a:gd name="connsiteX4" fmla="*/ 0 w 2668660"/>
              <a:gd name="connsiteY4" fmla="*/ 0 h 699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660" h="699835" fill="none" extrusionOk="0">
                <a:moveTo>
                  <a:pt x="0" y="0"/>
                </a:moveTo>
                <a:cubicBezTo>
                  <a:pt x="818220" y="-76691"/>
                  <a:pt x="1825163" y="47706"/>
                  <a:pt x="2668660" y="0"/>
                </a:cubicBezTo>
                <a:cubicBezTo>
                  <a:pt x="2633158" y="210390"/>
                  <a:pt x="2614500" y="552454"/>
                  <a:pt x="2668660" y="699835"/>
                </a:cubicBezTo>
                <a:cubicBezTo>
                  <a:pt x="2179425" y="739312"/>
                  <a:pt x="1017038" y="865328"/>
                  <a:pt x="0" y="699835"/>
                </a:cubicBezTo>
                <a:cubicBezTo>
                  <a:pt x="-31894" y="577288"/>
                  <a:pt x="36208" y="136239"/>
                  <a:pt x="0" y="0"/>
                </a:cubicBezTo>
                <a:close/>
              </a:path>
              <a:path w="2668660" h="699835" stroke="0" extrusionOk="0">
                <a:moveTo>
                  <a:pt x="0" y="0"/>
                </a:moveTo>
                <a:cubicBezTo>
                  <a:pt x="963303" y="114314"/>
                  <a:pt x="1675931" y="157070"/>
                  <a:pt x="2668660" y="0"/>
                </a:cubicBezTo>
                <a:cubicBezTo>
                  <a:pt x="2680503" y="124510"/>
                  <a:pt x="2629904" y="589713"/>
                  <a:pt x="2668660" y="699835"/>
                </a:cubicBezTo>
                <a:cubicBezTo>
                  <a:pt x="1710309" y="828541"/>
                  <a:pt x="769836" y="808122"/>
                  <a:pt x="0" y="699835"/>
                </a:cubicBezTo>
                <a:cubicBezTo>
                  <a:pt x="-5044" y="551411"/>
                  <a:pt x="4745" y="262923"/>
                  <a:pt x="0" y="0"/>
                </a:cubicBezTo>
                <a:close/>
              </a:path>
            </a:pathLst>
          </a:custGeom>
          <a:solidFill>
            <a:schemeClr val="bg2">
              <a:lumMod val="20000"/>
              <a:lumOff val="80000"/>
            </a:schemeClr>
          </a:solidFill>
          <a:ln>
            <a:solidFill>
              <a:schemeClr val="bg2"/>
            </a:solidFill>
            <a:extLst>
              <a:ext uri="{C807C97D-BFC1-408E-A445-0C87EB9F89A2}">
                <ask:lineSketchStyleProps xmlns:ask="http://schemas.microsoft.com/office/drawing/2018/sketchyshapes" sd="140332903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9138"/>
            <a:r>
              <a:rPr lang="en-GB" dirty="0">
                <a:solidFill>
                  <a:schemeClr val="bg2">
                    <a:lumMod val="50000"/>
                  </a:schemeClr>
                </a:solidFill>
                <a:latin typeface="Segoe UI" panose="020B0502040204020203" pitchFamily="34" charset="0"/>
                <a:cs typeface="Segoe UI" panose="020B0502040204020203" pitchFamily="34" charset="0"/>
              </a:rPr>
              <a:t>MEL Framework</a:t>
            </a:r>
            <a:endParaRPr lang="en-US" dirty="0">
              <a:solidFill>
                <a:schemeClr val="bg2">
                  <a:lumMod val="50000"/>
                </a:schemeClr>
              </a:solidFill>
              <a:latin typeface="Segoe UI" panose="020B0502040204020203" pitchFamily="34" charset="0"/>
              <a:cs typeface="Segoe UI" panose="020B0502040204020203" pitchFamily="34" charset="0"/>
            </a:endParaRPr>
          </a:p>
        </p:txBody>
      </p:sp>
      <p:pic>
        <p:nvPicPr>
          <p:cNvPr id="7" name="Graphic 6" descr="Flowchart outline">
            <a:extLst>
              <a:ext uri="{FF2B5EF4-FFF2-40B4-BE49-F238E27FC236}">
                <a16:creationId xmlns:a16="http://schemas.microsoft.com/office/drawing/2014/main" id="{B6E32FED-D025-1686-3830-00C632EA2A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027" y="3363182"/>
            <a:ext cx="631373" cy="631373"/>
          </a:xfrm>
          <a:prstGeom prst="rect">
            <a:avLst/>
          </a:prstGeom>
        </p:spPr>
      </p:pic>
      <p:pic>
        <p:nvPicPr>
          <p:cNvPr id="8" name="Graphic 7" descr="Table outline">
            <a:extLst>
              <a:ext uri="{FF2B5EF4-FFF2-40B4-BE49-F238E27FC236}">
                <a16:creationId xmlns:a16="http://schemas.microsoft.com/office/drawing/2014/main" id="{A620A24C-7FE5-3EEC-EE08-29A3C0B6C2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0835" y="2562657"/>
            <a:ext cx="794657" cy="794657"/>
          </a:xfrm>
          <a:prstGeom prst="rect">
            <a:avLst/>
          </a:prstGeom>
        </p:spPr>
      </p:pic>
      <p:sp>
        <p:nvSpPr>
          <p:cNvPr id="10" name="Text Placeholder 9">
            <a:extLst>
              <a:ext uri="{FF2B5EF4-FFF2-40B4-BE49-F238E27FC236}">
                <a16:creationId xmlns:a16="http://schemas.microsoft.com/office/drawing/2014/main" id="{EABF6DAD-415F-C160-62A0-94818C3AA571}"/>
              </a:ext>
            </a:extLst>
          </p:cNvPr>
          <p:cNvSpPr>
            <a:spLocks noGrp="1"/>
          </p:cNvSpPr>
          <p:nvPr>
            <p:ph type="body" idx="1"/>
          </p:nvPr>
        </p:nvSpPr>
        <p:spPr>
          <a:xfrm>
            <a:off x="155449" y="1517651"/>
            <a:ext cx="11284102" cy="631374"/>
          </a:xfrm>
        </p:spPr>
        <p:txBody>
          <a:bodyPr>
            <a:noAutofit/>
          </a:bodyPr>
          <a:lstStyle/>
          <a:p>
            <a:r>
              <a:rPr lang="en-US" dirty="0">
                <a:solidFill>
                  <a:srgbClr val="074859"/>
                </a:solidFill>
                <a:latin typeface="Segoe UI" panose="020B0502040204020203" pitchFamily="34" charset="0"/>
                <a:cs typeface="Segoe UI" panose="020B0502040204020203" pitchFamily="34" charset="0"/>
                <a:sym typeface="Source Sans Pro"/>
              </a:rPr>
              <a:t>The starting point for developing a comprehensive MEL framework should always be your </a:t>
            </a:r>
            <a:r>
              <a:rPr lang="en-US" b="1" dirty="0">
                <a:solidFill>
                  <a:srgbClr val="074859"/>
                </a:solidFill>
                <a:latin typeface="Segoe UI" panose="020B0502040204020203" pitchFamily="34" charset="0"/>
                <a:cs typeface="Segoe UI" panose="020B0502040204020203" pitchFamily="34" charset="0"/>
                <a:sym typeface="Source Sans Pro"/>
              </a:rPr>
              <a:t>Theory of Change*</a:t>
            </a:r>
            <a:r>
              <a:rPr lang="en-US" dirty="0">
                <a:solidFill>
                  <a:srgbClr val="074859"/>
                </a:solidFill>
                <a:latin typeface="Segoe UI" panose="020B0502040204020203" pitchFamily="34" charset="0"/>
                <a:cs typeface="Segoe UI" panose="020B0502040204020203" pitchFamily="34" charset="0"/>
                <a:sym typeface="Source Sans Pro"/>
              </a:rPr>
              <a:t>, as it represents the foundation for your framework.</a:t>
            </a:r>
            <a:endParaRPr lang="en-US" dirty="0">
              <a:solidFill>
                <a:srgbClr val="074859"/>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6FC04442-B967-7BB0-785E-1D888AF2EDB6}"/>
              </a:ext>
            </a:extLst>
          </p:cNvPr>
          <p:cNvSpPr txBox="1"/>
          <p:nvPr/>
        </p:nvSpPr>
        <p:spPr>
          <a:xfrm>
            <a:off x="4422433" y="4047861"/>
            <a:ext cx="6274306" cy="2162292"/>
          </a:xfrm>
          <a:prstGeom prst="roundRect">
            <a:avLst/>
          </a:prstGeom>
          <a:solidFill>
            <a:schemeClr val="tx2">
              <a:lumMod val="20000"/>
              <a:lumOff val="80000"/>
            </a:schemeClr>
          </a:solid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spcBef>
                <a:spcPts val="600"/>
              </a:spcBef>
            </a:pPr>
            <a:r>
              <a:rPr lang="en-US" sz="1600" dirty="0">
                <a:solidFill>
                  <a:srgbClr val="074859"/>
                </a:solidFill>
                <a:latin typeface="Segoe UI" panose="020B0502040204020203" pitchFamily="34" charset="0"/>
                <a:ea typeface="Source Sans Pro" panose="020B0503030403020204" pitchFamily="34" charset="0"/>
                <a:cs typeface="Segoe UI" panose="020B0502040204020203" pitchFamily="34" charset="0"/>
              </a:rPr>
              <a:t>At its core, the MEL framework needs to be clear about:</a:t>
            </a:r>
          </a:p>
          <a:p>
            <a:pPr marL="342900" indent="-342900">
              <a:spcBef>
                <a:spcPts val="600"/>
              </a:spcBef>
              <a:buFont typeface="+mj-lt"/>
              <a:buAutoNum type="arabicPeriod"/>
            </a:pPr>
            <a:r>
              <a:rPr lang="en-US" sz="1600" dirty="0">
                <a:solidFill>
                  <a:srgbClr val="074859"/>
                </a:solidFill>
                <a:latin typeface="Segoe UI" panose="020B0502040204020203" pitchFamily="34" charset="0"/>
                <a:ea typeface="Source Sans Pro"/>
                <a:cs typeface="Segoe UI" panose="020B0502040204020203" pitchFamily="34" charset="0"/>
              </a:rPr>
              <a:t>What questions you are seeking answers to</a:t>
            </a:r>
          </a:p>
          <a:p>
            <a:pPr marL="342900" indent="-342900">
              <a:spcBef>
                <a:spcPts val="600"/>
              </a:spcBef>
              <a:buFont typeface="+mj-lt"/>
              <a:buAutoNum type="arabicPeriod"/>
            </a:pPr>
            <a:r>
              <a:rPr lang="en-US" sz="1600" dirty="0">
                <a:solidFill>
                  <a:srgbClr val="074859"/>
                </a:solidFill>
                <a:latin typeface="Segoe UI" panose="020B0502040204020203" pitchFamily="34" charset="0"/>
                <a:ea typeface="Source Sans Pro" panose="020B0503030403020204" pitchFamily="34" charset="0"/>
                <a:cs typeface="Segoe UI" panose="020B0502040204020203" pitchFamily="34" charset="0"/>
              </a:rPr>
              <a:t>Why those questions are important to you</a:t>
            </a:r>
          </a:p>
          <a:p>
            <a:pPr marL="342900" indent="-342900">
              <a:spcBef>
                <a:spcPts val="600"/>
              </a:spcBef>
              <a:buFont typeface="+mj-lt"/>
              <a:buAutoNum type="arabicPeriod"/>
            </a:pPr>
            <a:r>
              <a:rPr lang="en-US" sz="1600" dirty="0">
                <a:solidFill>
                  <a:srgbClr val="074859"/>
                </a:solidFill>
                <a:latin typeface="Segoe UI" panose="020B0502040204020203" pitchFamily="34" charset="0"/>
                <a:ea typeface="Source Sans Pro"/>
                <a:cs typeface="Segoe UI" panose="020B0502040204020203" pitchFamily="34" charset="0"/>
              </a:rPr>
              <a:t>How you will find answers to those questions</a:t>
            </a:r>
          </a:p>
          <a:p>
            <a:pPr marL="342900" indent="-342900">
              <a:spcBef>
                <a:spcPts val="600"/>
              </a:spcBef>
              <a:buFont typeface="+mj-lt"/>
              <a:buAutoNum type="arabicPeriod"/>
            </a:pPr>
            <a:r>
              <a:rPr lang="en-US" sz="1600" dirty="0">
                <a:solidFill>
                  <a:srgbClr val="074859"/>
                </a:solidFill>
                <a:latin typeface="Segoe UI" panose="020B0502040204020203" pitchFamily="34" charset="0"/>
                <a:ea typeface="Source Sans Pro" panose="020B0503030403020204" pitchFamily="34" charset="0"/>
                <a:cs typeface="Segoe UI" panose="020B0502040204020203" pitchFamily="34" charset="0"/>
              </a:rPr>
              <a:t>Who will be responsible for finding the answers to these questions</a:t>
            </a:r>
          </a:p>
        </p:txBody>
      </p:sp>
      <p:cxnSp>
        <p:nvCxnSpPr>
          <p:cNvPr id="13" name="Curved Connector 12">
            <a:extLst>
              <a:ext uri="{FF2B5EF4-FFF2-40B4-BE49-F238E27FC236}">
                <a16:creationId xmlns:a16="http://schemas.microsoft.com/office/drawing/2014/main" id="{ABE771BB-C7D3-C3D3-120C-5110C2BC546F}"/>
              </a:ext>
            </a:extLst>
          </p:cNvPr>
          <p:cNvCxnSpPr>
            <a:cxnSpLocks/>
            <a:stCxn id="3" idx="3"/>
            <a:endCxn id="5" idx="1"/>
          </p:cNvCxnSpPr>
          <p:nvPr/>
        </p:nvCxnSpPr>
        <p:spPr>
          <a:xfrm flipV="1">
            <a:off x="3718324" y="2926960"/>
            <a:ext cx="1446921" cy="813388"/>
          </a:xfrm>
          <a:prstGeom prst="curvedConnector3">
            <a:avLst>
              <a:gd name="adj1" fmla="val 50000"/>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Curved Connector 18">
            <a:extLst>
              <a:ext uri="{FF2B5EF4-FFF2-40B4-BE49-F238E27FC236}">
                <a16:creationId xmlns:a16="http://schemas.microsoft.com/office/drawing/2014/main" id="{13E7B269-5CED-D538-2309-96E2EFB0F827}"/>
              </a:ext>
            </a:extLst>
          </p:cNvPr>
          <p:cNvCxnSpPr>
            <a:cxnSpLocks/>
            <a:stCxn id="5" idx="2"/>
            <a:endCxn id="11" idx="0"/>
          </p:cNvCxnSpPr>
          <p:nvPr/>
        </p:nvCxnSpPr>
        <p:spPr>
          <a:xfrm rot="16200000" flipH="1">
            <a:off x="6644088" y="3132363"/>
            <a:ext cx="770984" cy="1060011"/>
          </a:xfrm>
          <a:prstGeom prst="curvedConnector3">
            <a:avLst>
              <a:gd name="adj1" fmla="val 50000"/>
            </a:avLst>
          </a:prstGeom>
          <a:noFill/>
          <a:ln w="12700" cap="flat">
            <a:solidFill>
              <a:schemeClr val="bg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3" name="TextBox 42">
            <a:extLst>
              <a:ext uri="{FF2B5EF4-FFF2-40B4-BE49-F238E27FC236}">
                <a16:creationId xmlns:a16="http://schemas.microsoft.com/office/drawing/2014/main" id="{E77227CF-5693-87B8-A084-06D06B942B59}"/>
              </a:ext>
            </a:extLst>
          </p:cNvPr>
          <p:cNvSpPr txBox="1"/>
          <p:nvPr/>
        </p:nvSpPr>
        <p:spPr>
          <a:xfrm>
            <a:off x="258775" y="6470571"/>
            <a:ext cx="1147343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i="1" dirty="0">
                <a:solidFill>
                  <a:srgbClr val="074859"/>
                </a:solidFill>
                <a:latin typeface="Segoe UI" panose="020B0502040204020203" pitchFamily="34" charset="0"/>
                <a:ea typeface="Source Sans Pro"/>
                <a:cs typeface="Segoe UI" panose="020B0502040204020203" pitchFamily="34" charset="0"/>
              </a:rPr>
              <a:t>*</a:t>
            </a:r>
            <a:r>
              <a:rPr lang="en-US" sz="1200" i="1" dirty="0">
                <a:solidFill>
                  <a:srgbClr val="074859"/>
                </a:solidFill>
                <a:latin typeface="Segoe UI" panose="020B0502040204020203" pitchFamily="34" charset="0"/>
                <a:ea typeface="+mn-lt"/>
                <a:cs typeface="Segoe UI" panose="020B0502040204020203" pitchFamily="34" charset="0"/>
              </a:rPr>
              <a:t>If you have not yet developed a ToC, we recommend that you check out the chapter on ToC Development and return to the MEL Framework after! </a:t>
            </a:r>
            <a:endParaRPr lang="en-US" sz="1200" dirty="0">
              <a:solidFill>
                <a:srgbClr val="074859"/>
              </a:solidFill>
              <a:latin typeface="Segoe UI" panose="020B0502040204020203" pitchFamily="34" charset="0"/>
              <a:ea typeface="Source Sans Pro"/>
              <a:cs typeface="Segoe UI" panose="020B0502040204020203" pitchFamily="34" charset="0"/>
            </a:endParaRPr>
          </a:p>
        </p:txBody>
      </p:sp>
    </p:spTree>
    <p:extLst>
      <p:ext uri="{BB962C8B-B14F-4D97-AF65-F5344CB8AC3E}">
        <p14:creationId xmlns:p14="http://schemas.microsoft.com/office/powerpoint/2010/main" val="28752175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C625B1-8A62-D400-7A49-3B58136816E6}"/>
              </a:ext>
            </a:extLst>
          </p:cNvPr>
          <p:cNvSpPr>
            <a:spLocks noGrp="1"/>
          </p:cNvSpPr>
          <p:nvPr>
            <p:ph type="body" idx="1"/>
          </p:nvPr>
        </p:nvSpPr>
        <p:spPr>
          <a:xfrm>
            <a:off x="445409" y="1365300"/>
            <a:ext cx="6476162" cy="521905"/>
          </a:xfrm>
        </p:spPr>
        <p:txBody>
          <a:bodyPr lIns="45719" tIns="45720" rIns="45719" bIns="45720" anchor="t">
            <a:noAutofit/>
          </a:bodyPr>
          <a:lstStyle/>
          <a:p>
            <a:r>
              <a:rPr lang="en-US" dirty="0">
                <a:solidFill>
                  <a:srgbClr val="074859"/>
                </a:solidFill>
                <a:latin typeface="Segoe UI"/>
                <a:cs typeface="Segoe UI"/>
                <a:sym typeface="Source Sans Pro"/>
              </a:rPr>
              <a:t>You can build your MEL framework </a:t>
            </a:r>
            <a:r>
              <a:rPr lang="en-US" dirty="0">
                <a:solidFill>
                  <a:srgbClr val="074859"/>
                </a:solidFill>
                <a:latin typeface="Segoe UI"/>
                <a:cs typeface="Segoe UI"/>
              </a:rPr>
              <a:t>one step at a time</a:t>
            </a:r>
            <a:r>
              <a:rPr lang="en-US" dirty="0">
                <a:solidFill>
                  <a:srgbClr val="074859"/>
                </a:solidFill>
                <a:latin typeface="Segoe UI"/>
                <a:cs typeface="Segoe UI"/>
                <a:sym typeface="Source Sans Pro"/>
              </a:rPr>
              <a:t>.</a:t>
            </a:r>
            <a:endParaRPr lang="en-US" dirty="0">
              <a:solidFill>
                <a:srgbClr val="074859"/>
              </a:solidFill>
              <a:latin typeface="Segoe UI"/>
              <a:cs typeface="Segoe UI"/>
            </a:endParaRPr>
          </a:p>
        </p:txBody>
      </p:sp>
      <p:grpSp>
        <p:nvGrpSpPr>
          <p:cNvPr id="3" name="组合 1">
            <a:extLst>
              <a:ext uri="{FF2B5EF4-FFF2-40B4-BE49-F238E27FC236}">
                <a16:creationId xmlns:a16="http://schemas.microsoft.com/office/drawing/2014/main" id="{066D7413-5BCC-AFB7-0AEC-57BBBA1831D0}"/>
              </a:ext>
            </a:extLst>
          </p:cNvPr>
          <p:cNvGrpSpPr/>
          <p:nvPr/>
        </p:nvGrpSpPr>
        <p:grpSpPr>
          <a:xfrm>
            <a:off x="2025414" y="2341333"/>
            <a:ext cx="7366043" cy="3512907"/>
            <a:chOff x="262341" y="1892299"/>
            <a:chExt cx="7366043" cy="4081455"/>
          </a:xfrm>
        </p:grpSpPr>
        <p:grpSp>
          <p:nvGrpSpPr>
            <p:cNvPr id="4" name="Gruppe 81">
              <a:extLst>
                <a:ext uri="{FF2B5EF4-FFF2-40B4-BE49-F238E27FC236}">
                  <a16:creationId xmlns:a16="http://schemas.microsoft.com/office/drawing/2014/main" id="{9B886C07-4E2D-150B-01D0-DB0DD4588959}"/>
                </a:ext>
              </a:extLst>
            </p:cNvPr>
            <p:cNvGrpSpPr>
              <a:grpSpLocks/>
            </p:cNvGrpSpPr>
            <p:nvPr/>
          </p:nvGrpSpPr>
          <p:grpSpPr bwMode="auto">
            <a:xfrm flipH="1">
              <a:off x="262341" y="5233981"/>
              <a:ext cx="2012648" cy="739773"/>
              <a:chOff x="521971" y="5189222"/>
              <a:chExt cx="8237421" cy="480486"/>
            </a:xfrm>
          </p:grpSpPr>
          <p:sp>
            <p:nvSpPr>
              <p:cNvPr id="26" name="Rektangel 23">
                <a:extLst>
                  <a:ext uri="{FF2B5EF4-FFF2-40B4-BE49-F238E27FC236}">
                    <a16:creationId xmlns:a16="http://schemas.microsoft.com/office/drawing/2014/main" id="{34F8E577-B10D-3D9E-2A65-7BF3652BD87D}"/>
                  </a:ext>
                </a:extLst>
              </p:cNvPr>
              <p:cNvSpPr>
                <a:spLocks noChangeArrowheads="1"/>
              </p:cNvSpPr>
              <p:nvPr/>
            </p:nvSpPr>
            <p:spPr bwMode="auto">
              <a:xfrm>
                <a:off x="555524" y="5357288"/>
                <a:ext cx="8203868" cy="312420"/>
              </a:xfrm>
              <a:prstGeom prst="rect">
                <a:avLst/>
              </a:prstGeom>
              <a:solidFill>
                <a:schemeClr val="tx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indent="-342900" fontAlgn="auto">
                  <a:spcBef>
                    <a:spcPts val="0"/>
                  </a:spcBef>
                  <a:spcAft>
                    <a:spcPts val="0"/>
                  </a:spcAft>
                </a:pPr>
                <a:endParaRPr lang="zh-CN" altLang="en-US" sz="1400" b="1" noProof="1">
                  <a:solidFill>
                    <a:srgbClr val="FFFFFF"/>
                  </a:solidFill>
                  <a:latin typeface="微软雅黑"/>
                  <a:ea typeface="微软雅黑"/>
                </a:endParaRPr>
              </a:p>
            </p:txBody>
          </p:sp>
          <p:sp>
            <p:nvSpPr>
              <p:cNvPr id="27" name="Ligebenet trapez 25">
                <a:extLst>
                  <a:ext uri="{FF2B5EF4-FFF2-40B4-BE49-F238E27FC236}">
                    <a16:creationId xmlns:a16="http://schemas.microsoft.com/office/drawing/2014/main" id="{29597860-83F0-9945-FBA9-42729965AAD6}"/>
                  </a:ext>
                </a:extLst>
              </p:cNvPr>
              <p:cNvSpPr/>
              <p:nvPr/>
            </p:nvSpPr>
            <p:spPr>
              <a:xfrm>
                <a:off x="521971" y="5189222"/>
                <a:ext cx="8237421" cy="168067"/>
              </a:xfrm>
              <a:prstGeom prst="trapezoid">
                <a:avLst>
                  <a:gd name="adj" fmla="val 160887"/>
                </a:avLst>
              </a:prstGeom>
              <a:solidFill>
                <a:schemeClr val="tx2">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sp>
          <p:nvSpPr>
            <p:cNvPr id="5" name="Rektangel 23">
              <a:extLst>
                <a:ext uri="{FF2B5EF4-FFF2-40B4-BE49-F238E27FC236}">
                  <a16:creationId xmlns:a16="http://schemas.microsoft.com/office/drawing/2014/main" id="{B86B1A50-E45B-9131-4B16-2C504FB5FC29}"/>
                </a:ext>
              </a:extLst>
            </p:cNvPr>
            <p:cNvSpPr>
              <a:spLocks noChangeArrowheads="1"/>
            </p:cNvSpPr>
            <p:nvPr/>
          </p:nvSpPr>
          <p:spPr bwMode="auto">
            <a:xfrm flipH="1">
              <a:off x="918193" y="5011736"/>
              <a:ext cx="2004449" cy="4810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6" name="Ligebenet trapez 25">
              <a:extLst>
                <a:ext uri="{FF2B5EF4-FFF2-40B4-BE49-F238E27FC236}">
                  <a16:creationId xmlns:a16="http://schemas.microsoft.com/office/drawing/2014/main" id="{FA7F94A7-069A-CD5E-040D-8D1DC70EBC48}"/>
                </a:ext>
              </a:extLst>
            </p:cNvPr>
            <p:cNvSpPr/>
            <p:nvPr/>
          </p:nvSpPr>
          <p:spPr bwMode="auto">
            <a:xfrm flipH="1">
              <a:off x="918193" y="4752973"/>
              <a:ext cx="2012648" cy="258763"/>
            </a:xfrm>
            <a:prstGeom prst="trapezoid">
              <a:avLst>
                <a:gd name="adj" fmla="val 160887"/>
              </a:avLst>
            </a:prstGeom>
            <a:solidFill>
              <a:schemeClr val="accent1">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nvGrpSpPr>
            <p:cNvPr id="7" name="Gruppe 81">
              <a:extLst>
                <a:ext uri="{FF2B5EF4-FFF2-40B4-BE49-F238E27FC236}">
                  <a16:creationId xmlns:a16="http://schemas.microsoft.com/office/drawing/2014/main" id="{2C067666-150C-19E3-61C0-A298DCCF68F5}"/>
                </a:ext>
              </a:extLst>
            </p:cNvPr>
            <p:cNvGrpSpPr>
              <a:grpSpLocks/>
            </p:cNvGrpSpPr>
            <p:nvPr/>
          </p:nvGrpSpPr>
          <p:grpSpPr bwMode="auto">
            <a:xfrm flipH="1">
              <a:off x="1705216" y="4275136"/>
              <a:ext cx="2012648" cy="739775"/>
              <a:chOff x="521970" y="5189221"/>
              <a:chExt cx="8237422" cy="480487"/>
            </a:xfrm>
          </p:grpSpPr>
          <p:sp>
            <p:nvSpPr>
              <p:cNvPr id="24" name="Rektangel 23">
                <a:extLst>
                  <a:ext uri="{FF2B5EF4-FFF2-40B4-BE49-F238E27FC236}">
                    <a16:creationId xmlns:a16="http://schemas.microsoft.com/office/drawing/2014/main" id="{8563FA86-A6C9-FEA7-7E03-BA1E54E5CD06}"/>
                  </a:ext>
                </a:extLst>
              </p:cNvPr>
              <p:cNvSpPr>
                <a:spLocks noChangeArrowheads="1"/>
              </p:cNvSpPr>
              <p:nvPr/>
            </p:nvSpPr>
            <p:spPr bwMode="auto">
              <a:xfrm>
                <a:off x="555524" y="5357289"/>
                <a:ext cx="8203868" cy="31241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25" name="Ligebenet trapez 25">
                <a:extLst>
                  <a:ext uri="{FF2B5EF4-FFF2-40B4-BE49-F238E27FC236}">
                    <a16:creationId xmlns:a16="http://schemas.microsoft.com/office/drawing/2014/main" id="{32169100-0BFF-0D7C-E96D-6883D596D6C7}"/>
                  </a:ext>
                </a:extLst>
              </p:cNvPr>
              <p:cNvSpPr/>
              <p:nvPr/>
            </p:nvSpPr>
            <p:spPr>
              <a:xfrm>
                <a:off x="521970" y="5189221"/>
                <a:ext cx="8237422" cy="168067"/>
              </a:xfrm>
              <a:prstGeom prst="trapezoid">
                <a:avLst>
                  <a:gd name="adj" fmla="val 160887"/>
                </a:avLst>
              </a:prstGeom>
              <a:solidFill>
                <a:schemeClr val="accent2">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grpSp>
          <p:nvGrpSpPr>
            <p:cNvPr id="8" name="Gruppe 81">
              <a:extLst>
                <a:ext uri="{FF2B5EF4-FFF2-40B4-BE49-F238E27FC236}">
                  <a16:creationId xmlns:a16="http://schemas.microsoft.com/office/drawing/2014/main" id="{92DFEC07-EEAD-F130-9D8D-A1FDCE77BEB1}"/>
                </a:ext>
              </a:extLst>
            </p:cNvPr>
            <p:cNvGrpSpPr>
              <a:grpSpLocks/>
            </p:cNvGrpSpPr>
            <p:nvPr/>
          </p:nvGrpSpPr>
          <p:grpSpPr bwMode="auto">
            <a:xfrm flipH="1">
              <a:off x="2557824" y="3795711"/>
              <a:ext cx="2012648" cy="739775"/>
              <a:chOff x="521970" y="5189221"/>
              <a:chExt cx="8237422" cy="480487"/>
            </a:xfrm>
          </p:grpSpPr>
          <p:sp>
            <p:nvSpPr>
              <p:cNvPr id="22" name="Rektangel 23">
                <a:extLst>
                  <a:ext uri="{FF2B5EF4-FFF2-40B4-BE49-F238E27FC236}">
                    <a16:creationId xmlns:a16="http://schemas.microsoft.com/office/drawing/2014/main" id="{1957FA0F-A86F-FB33-F8E5-4B7E3D78A53B}"/>
                  </a:ext>
                </a:extLst>
              </p:cNvPr>
              <p:cNvSpPr>
                <a:spLocks noChangeArrowheads="1"/>
              </p:cNvSpPr>
              <p:nvPr/>
            </p:nvSpPr>
            <p:spPr bwMode="auto">
              <a:xfrm>
                <a:off x="555524" y="5357289"/>
                <a:ext cx="8203868" cy="312419"/>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23" name="Ligebenet trapez 25">
                <a:extLst>
                  <a:ext uri="{FF2B5EF4-FFF2-40B4-BE49-F238E27FC236}">
                    <a16:creationId xmlns:a16="http://schemas.microsoft.com/office/drawing/2014/main" id="{4FE9C2A9-EA11-B05F-80BA-662938FC0BAD}"/>
                  </a:ext>
                </a:extLst>
              </p:cNvPr>
              <p:cNvSpPr/>
              <p:nvPr/>
            </p:nvSpPr>
            <p:spPr>
              <a:xfrm>
                <a:off x="521970" y="5189221"/>
                <a:ext cx="8237422" cy="168067"/>
              </a:xfrm>
              <a:prstGeom prst="trapezoid">
                <a:avLst>
                  <a:gd name="adj" fmla="val 160887"/>
                </a:avLst>
              </a:prstGeom>
              <a:solidFill>
                <a:schemeClr val="accent3">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grpSp>
          <p:nvGrpSpPr>
            <p:cNvPr id="9" name="Gruppe 81">
              <a:extLst>
                <a:ext uri="{FF2B5EF4-FFF2-40B4-BE49-F238E27FC236}">
                  <a16:creationId xmlns:a16="http://schemas.microsoft.com/office/drawing/2014/main" id="{6B8A4D17-DCEE-C23C-7F56-1043F02FCB3B}"/>
                </a:ext>
              </a:extLst>
            </p:cNvPr>
            <p:cNvGrpSpPr>
              <a:grpSpLocks/>
            </p:cNvGrpSpPr>
            <p:nvPr/>
          </p:nvGrpSpPr>
          <p:grpSpPr bwMode="auto">
            <a:xfrm flipH="1">
              <a:off x="3344847" y="3317874"/>
              <a:ext cx="2012648" cy="739775"/>
              <a:chOff x="521970" y="5189221"/>
              <a:chExt cx="8237422" cy="480487"/>
            </a:xfrm>
          </p:grpSpPr>
          <p:sp>
            <p:nvSpPr>
              <p:cNvPr id="20" name="Rektangel 23">
                <a:extLst>
                  <a:ext uri="{FF2B5EF4-FFF2-40B4-BE49-F238E27FC236}">
                    <a16:creationId xmlns:a16="http://schemas.microsoft.com/office/drawing/2014/main" id="{31210422-5842-2602-DEBE-7946F04F3B07}"/>
                  </a:ext>
                </a:extLst>
              </p:cNvPr>
              <p:cNvSpPr>
                <a:spLocks noChangeArrowheads="1"/>
              </p:cNvSpPr>
              <p:nvPr/>
            </p:nvSpPr>
            <p:spPr bwMode="auto">
              <a:xfrm>
                <a:off x="555524" y="5357289"/>
                <a:ext cx="8203868" cy="312419"/>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21" name="Ligebenet trapez 25">
                <a:extLst>
                  <a:ext uri="{FF2B5EF4-FFF2-40B4-BE49-F238E27FC236}">
                    <a16:creationId xmlns:a16="http://schemas.microsoft.com/office/drawing/2014/main" id="{DF202EDA-879C-B2E8-092E-9B7E9CB27796}"/>
                  </a:ext>
                </a:extLst>
              </p:cNvPr>
              <p:cNvSpPr/>
              <p:nvPr/>
            </p:nvSpPr>
            <p:spPr>
              <a:xfrm>
                <a:off x="521970" y="5189221"/>
                <a:ext cx="8237422" cy="168068"/>
              </a:xfrm>
              <a:prstGeom prst="trapezoid">
                <a:avLst>
                  <a:gd name="adj" fmla="val 160887"/>
                </a:avLst>
              </a:prstGeom>
              <a:solidFill>
                <a:schemeClr val="accent4">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grpSp>
          <p:nvGrpSpPr>
            <p:cNvPr id="10" name="Gruppe 81">
              <a:extLst>
                <a:ext uri="{FF2B5EF4-FFF2-40B4-BE49-F238E27FC236}">
                  <a16:creationId xmlns:a16="http://schemas.microsoft.com/office/drawing/2014/main" id="{255903A2-4C50-5F17-EF3B-44F9D324F701}"/>
                </a:ext>
              </a:extLst>
            </p:cNvPr>
            <p:cNvGrpSpPr>
              <a:grpSpLocks/>
            </p:cNvGrpSpPr>
            <p:nvPr/>
          </p:nvGrpSpPr>
          <p:grpSpPr bwMode="auto">
            <a:xfrm flipH="1">
              <a:off x="4131870" y="2838449"/>
              <a:ext cx="2012648" cy="739775"/>
              <a:chOff x="521970" y="5189221"/>
              <a:chExt cx="8237422" cy="480487"/>
            </a:xfrm>
          </p:grpSpPr>
          <p:sp>
            <p:nvSpPr>
              <p:cNvPr id="18" name="Rektangel 23">
                <a:extLst>
                  <a:ext uri="{FF2B5EF4-FFF2-40B4-BE49-F238E27FC236}">
                    <a16:creationId xmlns:a16="http://schemas.microsoft.com/office/drawing/2014/main" id="{AAE18160-431D-0707-A870-79C9FD1C15CB}"/>
                  </a:ext>
                </a:extLst>
              </p:cNvPr>
              <p:cNvSpPr>
                <a:spLocks noChangeArrowheads="1"/>
              </p:cNvSpPr>
              <p:nvPr/>
            </p:nvSpPr>
            <p:spPr bwMode="auto">
              <a:xfrm>
                <a:off x="555524" y="5357289"/>
                <a:ext cx="8203868" cy="31241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19" name="Ligebenet trapez 25">
                <a:extLst>
                  <a:ext uri="{FF2B5EF4-FFF2-40B4-BE49-F238E27FC236}">
                    <a16:creationId xmlns:a16="http://schemas.microsoft.com/office/drawing/2014/main" id="{D90E3015-87C6-B83F-3367-B3639A4FC779}"/>
                  </a:ext>
                </a:extLst>
              </p:cNvPr>
              <p:cNvSpPr/>
              <p:nvPr/>
            </p:nvSpPr>
            <p:spPr>
              <a:xfrm>
                <a:off x="521970" y="5189221"/>
                <a:ext cx="8237422" cy="168068"/>
              </a:xfrm>
              <a:prstGeom prst="trapezoid">
                <a:avLst>
                  <a:gd name="adj" fmla="val 160887"/>
                </a:avLst>
              </a:prstGeom>
              <a:solidFill>
                <a:schemeClr val="accent5">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grpSp>
          <p:nvGrpSpPr>
            <p:cNvPr id="11" name="Gruppe 81">
              <a:extLst>
                <a:ext uri="{FF2B5EF4-FFF2-40B4-BE49-F238E27FC236}">
                  <a16:creationId xmlns:a16="http://schemas.microsoft.com/office/drawing/2014/main" id="{A0C4DF5B-4328-D635-135B-AB1D65C50DF4}"/>
                </a:ext>
              </a:extLst>
            </p:cNvPr>
            <p:cNvGrpSpPr>
              <a:grpSpLocks/>
            </p:cNvGrpSpPr>
            <p:nvPr/>
          </p:nvGrpSpPr>
          <p:grpSpPr bwMode="auto">
            <a:xfrm flipH="1">
              <a:off x="4918893" y="2371724"/>
              <a:ext cx="2012648" cy="739775"/>
              <a:chOff x="521970" y="5189221"/>
              <a:chExt cx="8237422" cy="480487"/>
            </a:xfrm>
          </p:grpSpPr>
          <p:sp>
            <p:nvSpPr>
              <p:cNvPr id="16" name="Rektangel 23">
                <a:extLst>
                  <a:ext uri="{FF2B5EF4-FFF2-40B4-BE49-F238E27FC236}">
                    <a16:creationId xmlns:a16="http://schemas.microsoft.com/office/drawing/2014/main" id="{DBBC847C-0784-0573-B5FD-B20AF8216B73}"/>
                  </a:ext>
                </a:extLst>
              </p:cNvPr>
              <p:cNvSpPr>
                <a:spLocks noChangeArrowheads="1"/>
              </p:cNvSpPr>
              <p:nvPr/>
            </p:nvSpPr>
            <p:spPr bwMode="auto">
              <a:xfrm>
                <a:off x="555524" y="5357289"/>
                <a:ext cx="8203868" cy="312419"/>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17" name="Ligebenet trapez 25">
                <a:extLst>
                  <a:ext uri="{FF2B5EF4-FFF2-40B4-BE49-F238E27FC236}">
                    <a16:creationId xmlns:a16="http://schemas.microsoft.com/office/drawing/2014/main" id="{F019A38F-0890-83C3-A320-D5961E0F72B3}"/>
                  </a:ext>
                </a:extLst>
              </p:cNvPr>
              <p:cNvSpPr/>
              <p:nvPr/>
            </p:nvSpPr>
            <p:spPr>
              <a:xfrm>
                <a:off x="521970" y="5189221"/>
                <a:ext cx="8237422" cy="168068"/>
              </a:xfrm>
              <a:prstGeom prst="trapezoid">
                <a:avLst>
                  <a:gd name="adj" fmla="val 160887"/>
                </a:avLst>
              </a:prstGeom>
              <a:solidFill>
                <a:schemeClr val="accent6">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grpSp>
          <p:nvGrpSpPr>
            <p:cNvPr id="12" name="Gruppe 81">
              <a:extLst>
                <a:ext uri="{FF2B5EF4-FFF2-40B4-BE49-F238E27FC236}">
                  <a16:creationId xmlns:a16="http://schemas.microsoft.com/office/drawing/2014/main" id="{6A1E30FC-3E3D-35F9-20C7-A9F71FEE4CB1}"/>
                </a:ext>
              </a:extLst>
            </p:cNvPr>
            <p:cNvGrpSpPr>
              <a:grpSpLocks/>
            </p:cNvGrpSpPr>
            <p:nvPr/>
          </p:nvGrpSpPr>
          <p:grpSpPr bwMode="auto">
            <a:xfrm flipH="1">
              <a:off x="5615736" y="1892299"/>
              <a:ext cx="2012648" cy="739775"/>
              <a:chOff x="521970" y="5189221"/>
              <a:chExt cx="8237422" cy="480487"/>
            </a:xfrm>
          </p:grpSpPr>
          <p:sp>
            <p:nvSpPr>
              <p:cNvPr id="14" name="Rektangel 23">
                <a:extLst>
                  <a:ext uri="{FF2B5EF4-FFF2-40B4-BE49-F238E27FC236}">
                    <a16:creationId xmlns:a16="http://schemas.microsoft.com/office/drawing/2014/main" id="{E1088116-D9DE-1333-9923-FA3B7E0620D6}"/>
                  </a:ext>
                </a:extLst>
              </p:cNvPr>
              <p:cNvSpPr>
                <a:spLocks noChangeArrowheads="1"/>
              </p:cNvSpPr>
              <p:nvPr/>
            </p:nvSpPr>
            <p:spPr bwMode="auto">
              <a:xfrm>
                <a:off x="555524" y="5357289"/>
                <a:ext cx="8203868" cy="312419"/>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indent="-342900" algn="ctr" fontAlgn="auto">
                  <a:spcBef>
                    <a:spcPts val="0"/>
                  </a:spcBef>
                  <a:spcAft>
                    <a:spcPts val="0"/>
                  </a:spcAft>
                </a:pPr>
                <a:endParaRPr lang="zh-CN" altLang="en-US" sz="1400" b="1" noProof="1">
                  <a:solidFill>
                    <a:srgbClr val="FFFFFF"/>
                  </a:solidFill>
                  <a:latin typeface="微软雅黑"/>
                  <a:ea typeface="微软雅黑"/>
                </a:endParaRPr>
              </a:p>
            </p:txBody>
          </p:sp>
          <p:sp>
            <p:nvSpPr>
              <p:cNvPr id="15" name="Ligebenet trapez 25">
                <a:extLst>
                  <a:ext uri="{FF2B5EF4-FFF2-40B4-BE49-F238E27FC236}">
                    <a16:creationId xmlns:a16="http://schemas.microsoft.com/office/drawing/2014/main" id="{5A6D4AA7-B914-AA6C-0554-518C28236F6B}"/>
                  </a:ext>
                </a:extLst>
              </p:cNvPr>
              <p:cNvSpPr/>
              <p:nvPr/>
            </p:nvSpPr>
            <p:spPr>
              <a:xfrm>
                <a:off x="521970" y="5189221"/>
                <a:ext cx="8237422" cy="168068"/>
              </a:xfrm>
              <a:prstGeom prst="trapezoid">
                <a:avLst>
                  <a:gd name="adj" fmla="val 160887"/>
                </a:avLst>
              </a:prstGeom>
              <a:solidFill>
                <a:schemeClr val="accent6">
                  <a:lumMod val="75000"/>
                </a:schemeClr>
              </a:solidFill>
              <a:ln w="25400" cap="flat" cmpd="sng" algn="ctr">
                <a:noFill/>
                <a:prstDash val="solid"/>
              </a:ln>
              <a:effectLst/>
            </p:spPr>
            <p:txBody>
              <a:bodyPr anchor="ctr"/>
              <a:lstStyle/>
              <a:p>
                <a:pPr indent="-342900" fontAlgn="auto">
                  <a:spcBef>
                    <a:spcPts val="0"/>
                  </a:spcBef>
                  <a:spcAft>
                    <a:spcPts val="0"/>
                  </a:spcAft>
                  <a:defRPr/>
                </a:pPr>
                <a:endParaRPr lang="en-US" sz="1400" b="1" noProof="1">
                  <a:solidFill>
                    <a:srgbClr val="FFFFFF"/>
                  </a:solidFill>
                  <a:latin typeface="微软雅黑"/>
                  <a:ea typeface="微软雅黑"/>
                </a:endParaRPr>
              </a:p>
            </p:txBody>
          </p:sp>
        </p:grpSp>
      </p:grpSp>
      <p:sp>
        <p:nvSpPr>
          <p:cNvPr id="28" name="Content Placeholder 2">
            <a:extLst>
              <a:ext uri="{FF2B5EF4-FFF2-40B4-BE49-F238E27FC236}">
                <a16:creationId xmlns:a16="http://schemas.microsoft.com/office/drawing/2014/main" id="{E9957700-49D3-6D77-ED26-AECA0EFC422B}"/>
              </a:ext>
            </a:extLst>
          </p:cNvPr>
          <p:cNvSpPr txBox="1">
            <a:spLocks/>
          </p:cNvSpPr>
          <p:nvPr/>
        </p:nvSpPr>
        <p:spPr>
          <a:xfrm>
            <a:off x="2835719" y="3191509"/>
            <a:ext cx="2571418" cy="4898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3"/>
                </a:solidFill>
                <a:latin typeface="Segoe UI" panose="020B0502040204020203" pitchFamily="34" charset="0"/>
                <a:cs typeface="Segoe UI" panose="020B0502040204020203" pitchFamily="34" charset="0"/>
              </a:rPr>
              <a:t>Step 4: What would good look like for each question?</a:t>
            </a:r>
          </a:p>
        </p:txBody>
      </p:sp>
      <p:sp>
        <p:nvSpPr>
          <p:cNvPr id="29" name="Content Placeholder 2">
            <a:extLst>
              <a:ext uri="{FF2B5EF4-FFF2-40B4-BE49-F238E27FC236}">
                <a16:creationId xmlns:a16="http://schemas.microsoft.com/office/drawing/2014/main" id="{C83D3FF1-EFF7-3D43-D6A3-4E67AABD33D7}"/>
              </a:ext>
            </a:extLst>
          </p:cNvPr>
          <p:cNvSpPr txBox="1">
            <a:spLocks/>
          </p:cNvSpPr>
          <p:nvPr/>
        </p:nvSpPr>
        <p:spPr>
          <a:xfrm>
            <a:off x="4490714" y="2408175"/>
            <a:ext cx="2426655" cy="3787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5"/>
                </a:solidFill>
                <a:latin typeface="Segoe UI" panose="020B0502040204020203" pitchFamily="34" charset="0"/>
                <a:cs typeface="Segoe UI" panose="020B0502040204020203" pitchFamily="34" charset="0"/>
              </a:rPr>
              <a:t>Step 6: For each question, how will you know if you are successful?</a:t>
            </a:r>
          </a:p>
        </p:txBody>
      </p:sp>
      <p:sp>
        <p:nvSpPr>
          <p:cNvPr id="30" name="Content Placeholder 2">
            <a:extLst>
              <a:ext uri="{FF2B5EF4-FFF2-40B4-BE49-F238E27FC236}">
                <a16:creationId xmlns:a16="http://schemas.microsoft.com/office/drawing/2014/main" id="{2882FB91-A3A2-9099-DD2C-676146B555A6}"/>
              </a:ext>
            </a:extLst>
          </p:cNvPr>
          <p:cNvSpPr txBox="1">
            <a:spLocks/>
          </p:cNvSpPr>
          <p:nvPr/>
        </p:nvSpPr>
        <p:spPr>
          <a:xfrm>
            <a:off x="6513979" y="4467346"/>
            <a:ext cx="2877471" cy="3051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4"/>
                </a:solidFill>
                <a:latin typeface="Segoe UI" panose="020B0502040204020203" pitchFamily="34" charset="0"/>
                <a:cs typeface="Segoe UI" panose="020B0502040204020203" pitchFamily="34" charset="0"/>
              </a:rPr>
              <a:t>Step 5: Where will you find the data to answer each question? </a:t>
            </a:r>
          </a:p>
        </p:txBody>
      </p:sp>
      <p:sp>
        <p:nvSpPr>
          <p:cNvPr id="31" name="Content Placeholder 2">
            <a:extLst>
              <a:ext uri="{FF2B5EF4-FFF2-40B4-BE49-F238E27FC236}">
                <a16:creationId xmlns:a16="http://schemas.microsoft.com/office/drawing/2014/main" id="{D60D778D-6981-82E0-0FA4-7D93A2E97332}"/>
              </a:ext>
            </a:extLst>
          </p:cNvPr>
          <p:cNvSpPr txBox="1">
            <a:spLocks/>
          </p:cNvSpPr>
          <p:nvPr/>
        </p:nvSpPr>
        <p:spPr>
          <a:xfrm>
            <a:off x="4730007" y="5269833"/>
            <a:ext cx="2625551" cy="287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2"/>
                </a:solidFill>
                <a:latin typeface="Segoe UI" panose="020B0502040204020203" pitchFamily="34" charset="0"/>
                <a:cs typeface="Segoe UI" panose="020B0502040204020203" pitchFamily="34" charset="0"/>
              </a:rPr>
              <a:t>Step 3: Why is each of the questions important to you?</a:t>
            </a:r>
          </a:p>
        </p:txBody>
      </p:sp>
      <p:sp>
        <p:nvSpPr>
          <p:cNvPr id="32" name="Content Placeholder 2">
            <a:extLst>
              <a:ext uri="{FF2B5EF4-FFF2-40B4-BE49-F238E27FC236}">
                <a16:creationId xmlns:a16="http://schemas.microsoft.com/office/drawing/2014/main" id="{9D3C8537-DE3D-98C8-08A0-5295948E5C4A}"/>
              </a:ext>
            </a:extLst>
          </p:cNvPr>
          <p:cNvSpPr txBox="1">
            <a:spLocks/>
          </p:cNvSpPr>
          <p:nvPr/>
        </p:nvSpPr>
        <p:spPr>
          <a:xfrm>
            <a:off x="7703790" y="1621775"/>
            <a:ext cx="3091210" cy="4410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6"/>
                </a:solidFill>
                <a:latin typeface="Segoe UI" panose="020B0502040204020203" pitchFamily="34" charset="0"/>
                <a:cs typeface="Segoe UI" panose="020B0502040204020203" pitchFamily="34" charset="0"/>
              </a:rPr>
              <a:t>Step 8: Who will be responsible for answer each question?</a:t>
            </a:r>
          </a:p>
        </p:txBody>
      </p:sp>
      <p:sp>
        <p:nvSpPr>
          <p:cNvPr id="33" name="Content Placeholder 2">
            <a:extLst>
              <a:ext uri="{FF2B5EF4-FFF2-40B4-BE49-F238E27FC236}">
                <a16:creationId xmlns:a16="http://schemas.microsoft.com/office/drawing/2014/main" id="{7510C89B-B635-1075-8050-F04D4969BBF0}"/>
              </a:ext>
            </a:extLst>
          </p:cNvPr>
          <p:cNvSpPr txBox="1">
            <a:spLocks/>
          </p:cNvSpPr>
          <p:nvPr/>
        </p:nvSpPr>
        <p:spPr>
          <a:xfrm>
            <a:off x="7878489" y="3724456"/>
            <a:ext cx="2916510" cy="341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6">
                    <a:lumMod val="75000"/>
                  </a:schemeClr>
                </a:solidFill>
                <a:latin typeface="Segoe UI" panose="020B0502040204020203" pitchFamily="34" charset="0"/>
                <a:cs typeface="Segoe UI" panose="020B0502040204020203" pitchFamily="34" charset="0"/>
              </a:rPr>
              <a:t>Step 7: When &amp; how often will you need to ask each question?</a:t>
            </a:r>
          </a:p>
        </p:txBody>
      </p:sp>
      <p:sp>
        <p:nvSpPr>
          <p:cNvPr id="34" name="Content Placeholder 2">
            <a:extLst>
              <a:ext uri="{FF2B5EF4-FFF2-40B4-BE49-F238E27FC236}">
                <a16:creationId xmlns:a16="http://schemas.microsoft.com/office/drawing/2014/main" id="{E00D4230-828C-83E4-666A-5526649F6A1A}"/>
              </a:ext>
            </a:extLst>
          </p:cNvPr>
          <p:cNvSpPr txBox="1">
            <a:spLocks/>
          </p:cNvSpPr>
          <p:nvPr/>
        </p:nvSpPr>
        <p:spPr>
          <a:xfrm>
            <a:off x="1375316" y="4072248"/>
            <a:ext cx="2476694" cy="5269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1"/>
                </a:solidFill>
                <a:latin typeface="Segoe UI" panose="020B0502040204020203" pitchFamily="34" charset="0"/>
                <a:cs typeface="Segoe UI" panose="020B0502040204020203" pitchFamily="34" charset="0"/>
              </a:rPr>
              <a:t>Step 2: What monitoring questions are important?</a:t>
            </a:r>
          </a:p>
        </p:txBody>
      </p:sp>
      <p:sp>
        <p:nvSpPr>
          <p:cNvPr id="35" name="Content Placeholder 2">
            <a:extLst>
              <a:ext uri="{FF2B5EF4-FFF2-40B4-BE49-F238E27FC236}">
                <a16:creationId xmlns:a16="http://schemas.microsoft.com/office/drawing/2014/main" id="{10476116-D957-3D52-53AB-52D8565ED3BF}"/>
              </a:ext>
            </a:extLst>
          </p:cNvPr>
          <p:cNvSpPr txBox="1">
            <a:spLocks/>
          </p:cNvSpPr>
          <p:nvPr/>
        </p:nvSpPr>
        <p:spPr>
          <a:xfrm>
            <a:off x="1375316" y="6132108"/>
            <a:ext cx="3787947" cy="554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bg2"/>
                </a:solidFill>
                <a:latin typeface="Segoe UI" panose="020B0502040204020203" pitchFamily="34" charset="0"/>
                <a:cs typeface="Segoe UI" panose="020B0502040204020203" pitchFamily="34" charset="0"/>
              </a:rPr>
              <a:t>Step 1: Which components of your theory of change do you need to reflect on?</a:t>
            </a:r>
          </a:p>
        </p:txBody>
      </p:sp>
      <p:sp>
        <p:nvSpPr>
          <p:cNvPr id="36" name="Line 33">
            <a:extLst>
              <a:ext uri="{FF2B5EF4-FFF2-40B4-BE49-F238E27FC236}">
                <a16:creationId xmlns:a16="http://schemas.microsoft.com/office/drawing/2014/main" id="{ED95AD18-B4CD-E2B5-6DC4-E0DE30B06F2F}"/>
              </a:ext>
            </a:extLst>
          </p:cNvPr>
          <p:cNvSpPr>
            <a:spLocks noChangeShapeType="1"/>
          </p:cNvSpPr>
          <p:nvPr/>
        </p:nvSpPr>
        <p:spPr bwMode="auto">
          <a:xfrm flipV="1">
            <a:off x="3660000" y="5844108"/>
            <a:ext cx="0" cy="288000"/>
          </a:xfrm>
          <a:prstGeom prst="line">
            <a:avLst/>
          </a:prstGeom>
          <a:noFill/>
          <a:ln w="6350">
            <a:solidFill>
              <a:schemeClr val="tx1">
                <a:alpha val="20000"/>
              </a:schemeClr>
            </a:solidFill>
            <a:prstDash val="sysDot"/>
            <a:round/>
            <a:headEnd type="oval" w="sm" len="sm"/>
            <a:tailEnd/>
          </a:ln>
          <a:effectLst/>
        </p:spPr>
        <p:txBody>
          <a:bodyPr/>
          <a:lstStyle/>
          <a:p>
            <a:pPr fontAlgn="auto">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sp>
        <p:nvSpPr>
          <p:cNvPr id="37" name="Line 33">
            <a:extLst>
              <a:ext uri="{FF2B5EF4-FFF2-40B4-BE49-F238E27FC236}">
                <a16:creationId xmlns:a16="http://schemas.microsoft.com/office/drawing/2014/main" id="{DD4A73B2-7E2C-4574-2274-2040D08D5308}"/>
              </a:ext>
            </a:extLst>
          </p:cNvPr>
          <p:cNvSpPr>
            <a:spLocks noChangeShapeType="1"/>
          </p:cNvSpPr>
          <p:nvPr/>
        </p:nvSpPr>
        <p:spPr bwMode="auto">
          <a:xfrm flipV="1">
            <a:off x="4797674" y="3714550"/>
            <a:ext cx="0" cy="288000"/>
          </a:xfrm>
          <a:prstGeom prst="line">
            <a:avLst/>
          </a:prstGeom>
          <a:noFill/>
          <a:ln w="6350">
            <a:solidFill>
              <a:schemeClr val="tx1">
                <a:alpha val="20000"/>
              </a:schemeClr>
            </a:solidFill>
            <a:prstDash val="sysDot"/>
            <a:round/>
            <a:headEnd type="none"/>
            <a:tailEnd type="oval" w="sm" len="sm"/>
          </a:ln>
          <a:effectLst/>
        </p:spPr>
        <p:txBody>
          <a:bodyPr/>
          <a:lstStyle/>
          <a:p>
            <a:pPr fontAlgn="auto">
              <a:spcBef>
                <a:spcPts val="0"/>
              </a:spcBef>
              <a:spcAft>
                <a:spcPts val="0"/>
              </a:spcAft>
              <a:defRPr/>
            </a:pPr>
            <a:endParaRPr lang="da-DK" sz="1400" b="1" kern="0" dirty="0">
              <a:solidFill>
                <a:sysClr val="windowText" lastClr="000000"/>
              </a:solidFill>
              <a:latin typeface="微软雅黑"/>
              <a:ea typeface="微软雅黑"/>
              <a:cs typeface="ＭＳ Ｐゴシック" charset="-128"/>
            </a:endParaRPr>
          </a:p>
        </p:txBody>
      </p:sp>
      <p:sp>
        <p:nvSpPr>
          <p:cNvPr id="38" name="Line 33">
            <a:extLst>
              <a:ext uri="{FF2B5EF4-FFF2-40B4-BE49-F238E27FC236}">
                <a16:creationId xmlns:a16="http://schemas.microsoft.com/office/drawing/2014/main" id="{3CD3C0FD-1E37-A9CB-31D3-FF6C4BE50FDB}"/>
              </a:ext>
            </a:extLst>
          </p:cNvPr>
          <p:cNvSpPr>
            <a:spLocks noChangeShapeType="1"/>
          </p:cNvSpPr>
          <p:nvPr/>
        </p:nvSpPr>
        <p:spPr bwMode="auto">
          <a:xfrm flipV="1">
            <a:off x="6333545" y="2936972"/>
            <a:ext cx="0" cy="288000"/>
          </a:xfrm>
          <a:prstGeom prst="line">
            <a:avLst/>
          </a:prstGeom>
          <a:noFill/>
          <a:ln w="6350">
            <a:solidFill>
              <a:schemeClr val="accent5">
                <a:alpha val="20000"/>
              </a:schemeClr>
            </a:solidFill>
            <a:prstDash val="sysDot"/>
            <a:round/>
            <a:headEnd type="none"/>
            <a:tailEnd type="oval" w="sm" len="sm"/>
          </a:ln>
          <a:effectLst/>
        </p:spPr>
        <p:txBody>
          <a:bodyPr/>
          <a:lstStyle/>
          <a:p>
            <a:pPr fontAlgn="auto">
              <a:spcBef>
                <a:spcPts val="0"/>
              </a:spcBef>
              <a:spcAft>
                <a:spcPts val="0"/>
              </a:spcAft>
              <a:defRPr/>
            </a:pPr>
            <a:endParaRPr lang="da-DK" sz="1400" b="1" kern="0" dirty="0">
              <a:solidFill>
                <a:sysClr val="windowText" lastClr="000000"/>
              </a:solidFill>
              <a:latin typeface="微软雅黑"/>
              <a:ea typeface="微软雅黑"/>
              <a:cs typeface="ＭＳ Ｐゴシック" charset="-128"/>
            </a:endParaRPr>
          </a:p>
        </p:txBody>
      </p:sp>
      <p:sp>
        <p:nvSpPr>
          <p:cNvPr id="39" name="Line 33">
            <a:extLst>
              <a:ext uri="{FF2B5EF4-FFF2-40B4-BE49-F238E27FC236}">
                <a16:creationId xmlns:a16="http://schemas.microsoft.com/office/drawing/2014/main" id="{4FCF0999-185C-30C9-CA63-44C3D22B1A97}"/>
              </a:ext>
            </a:extLst>
          </p:cNvPr>
          <p:cNvSpPr>
            <a:spLocks noChangeShapeType="1"/>
          </p:cNvSpPr>
          <p:nvPr/>
        </p:nvSpPr>
        <p:spPr bwMode="auto">
          <a:xfrm flipV="1">
            <a:off x="7968094" y="2126522"/>
            <a:ext cx="0" cy="288000"/>
          </a:xfrm>
          <a:prstGeom prst="line">
            <a:avLst/>
          </a:prstGeom>
          <a:noFill/>
          <a:ln w="6350">
            <a:solidFill>
              <a:schemeClr val="accent6">
                <a:alpha val="20000"/>
              </a:schemeClr>
            </a:solidFill>
            <a:prstDash val="sysDot"/>
            <a:round/>
            <a:headEnd type="none"/>
            <a:tailEnd type="oval" w="sm" len="sm"/>
          </a:ln>
          <a:effectLst/>
        </p:spPr>
        <p:txBody>
          <a:bodyPr/>
          <a:lstStyle/>
          <a:p>
            <a:pPr fontAlgn="auto">
              <a:spcBef>
                <a:spcPts val="0"/>
              </a:spcBef>
              <a:spcAft>
                <a:spcPts val="0"/>
              </a:spcAft>
              <a:defRPr/>
            </a:pPr>
            <a:endParaRPr lang="da-DK" sz="1400" b="1" kern="0" dirty="0">
              <a:solidFill>
                <a:sysClr val="windowText" lastClr="000000"/>
              </a:solidFill>
              <a:latin typeface="微软雅黑"/>
              <a:ea typeface="微软雅黑"/>
              <a:cs typeface="ＭＳ Ｐゴシック" charset="-128"/>
            </a:endParaRPr>
          </a:p>
        </p:txBody>
      </p:sp>
      <p:sp>
        <p:nvSpPr>
          <p:cNvPr id="40" name="Line 33">
            <a:extLst>
              <a:ext uri="{FF2B5EF4-FFF2-40B4-BE49-F238E27FC236}">
                <a16:creationId xmlns:a16="http://schemas.microsoft.com/office/drawing/2014/main" id="{E013DDCC-F177-F38E-EF45-7890B53D9803}"/>
              </a:ext>
            </a:extLst>
          </p:cNvPr>
          <p:cNvSpPr>
            <a:spLocks noChangeShapeType="1"/>
          </p:cNvSpPr>
          <p:nvPr/>
        </p:nvSpPr>
        <p:spPr bwMode="auto">
          <a:xfrm flipV="1">
            <a:off x="5258951" y="4981643"/>
            <a:ext cx="0" cy="288000"/>
          </a:xfrm>
          <a:prstGeom prst="line">
            <a:avLst/>
          </a:prstGeom>
          <a:noFill/>
          <a:ln w="6350">
            <a:solidFill>
              <a:schemeClr val="accent2">
                <a:alpha val="20000"/>
              </a:schemeClr>
            </a:solidFill>
            <a:prstDash val="sysDot"/>
            <a:round/>
            <a:headEnd type="oval" w="sm" len="sm"/>
            <a:tailEnd/>
          </a:ln>
          <a:effectLst/>
        </p:spPr>
        <p:txBody>
          <a:bodyPr/>
          <a:lstStyle/>
          <a:p>
            <a:pPr fontAlgn="auto">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sp>
        <p:nvSpPr>
          <p:cNvPr id="41" name="Line 33">
            <a:extLst>
              <a:ext uri="{FF2B5EF4-FFF2-40B4-BE49-F238E27FC236}">
                <a16:creationId xmlns:a16="http://schemas.microsoft.com/office/drawing/2014/main" id="{9BD1BAC9-20CE-9D69-760E-19E558259B02}"/>
              </a:ext>
            </a:extLst>
          </p:cNvPr>
          <p:cNvSpPr>
            <a:spLocks noChangeShapeType="1"/>
          </p:cNvSpPr>
          <p:nvPr/>
        </p:nvSpPr>
        <p:spPr bwMode="auto">
          <a:xfrm flipV="1">
            <a:off x="6885383" y="4138464"/>
            <a:ext cx="0" cy="288000"/>
          </a:xfrm>
          <a:prstGeom prst="line">
            <a:avLst/>
          </a:prstGeom>
          <a:noFill/>
          <a:ln w="6350">
            <a:solidFill>
              <a:schemeClr val="accent4">
                <a:alpha val="20000"/>
              </a:schemeClr>
            </a:solidFill>
            <a:prstDash val="sysDot"/>
            <a:round/>
            <a:headEnd type="oval" w="sm" len="sm"/>
            <a:tailEnd/>
          </a:ln>
          <a:effectLst/>
        </p:spPr>
        <p:txBody>
          <a:bodyPr/>
          <a:lstStyle/>
          <a:p>
            <a:pPr fontAlgn="auto">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sp>
        <p:nvSpPr>
          <p:cNvPr id="42" name="Line 33">
            <a:extLst>
              <a:ext uri="{FF2B5EF4-FFF2-40B4-BE49-F238E27FC236}">
                <a16:creationId xmlns:a16="http://schemas.microsoft.com/office/drawing/2014/main" id="{C2F0B7AC-67AF-32A0-8222-234AC526AE85}"/>
              </a:ext>
            </a:extLst>
          </p:cNvPr>
          <p:cNvSpPr>
            <a:spLocks noChangeShapeType="1"/>
          </p:cNvSpPr>
          <p:nvPr/>
        </p:nvSpPr>
        <p:spPr bwMode="auto">
          <a:xfrm flipV="1">
            <a:off x="8429370" y="3377018"/>
            <a:ext cx="0" cy="288000"/>
          </a:xfrm>
          <a:prstGeom prst="line">
            <a:avLst/>
          </a:prstGeom>
          <a:noFill/>
          <a:ln w="6350">
            <a:solidFill>
              <a:schemeClr val="accent6">
                <a:lumMod val="75000"/>
                <a:alpha val="20000"/>
              </a:schemeClr>
            </a:solidFill>
            <a:prstDash val="sysDot"/>
            <a:round/>
            <a:headEnd type="oval" w="sm" len="sm"/>
            <a:tailEnd/>
          </a:ln>
          <a:effectLst/>
        </p:spPr>
        <p:txBody>
          <a:bodyPr/>
          <a:lstStyle/>
          <a:p>
            <a:pPr fontAlgn="auto">
              <a:spcBef>
                <a:spcPts val="0"/>
              </a:spcBef>
              <a:spcAft>
                <a:spcPts val="0"/>
              </a:spcAft>
              <a:defRPr/>
            </a:pPr>
            <a:endParaRPr lang="da-DK" sz="1400" b="1" kern="0">
              <a:solidFill>
                <a:sysClr val="windowText" lastClr="000000"/>
              </a:solidFill>
              <a:latin typeface="微软雅黑"/>
              <a:ea typeface="微软雅黑"/>
              <a:cs typeface="ＭＳ Ｐゴシック" charset="-128"/>
            </a:endParaRPr>
          </a:p>
        </p:txBody>
      </p:sp>
      <p:sp>
        <p:nvSpPr>
          <p:cNvPr id="44" name="Line 33">
            <a:extLst>
              <a:ext uri="{FF2B5EF4-FFF2-40B4-BE49-F238E27FC236}">
                <a16:creationId xmlns:a16="http://schemas.microsoft.com/office/drawing/2014/main" id="{D47FAAF2-946C-87E9-0657-C693700A362D}"/>
              </a:ext>
            </a:extLst>
          </p:cNvPr>
          <p:cNvSpPr>
            <a:spLocks noChangeShapeType="1"/>
          </p:cNvSpPr>
          <p:nvPr/>
        </p:nvSpPr>
        <p:spPr bwMode="auto">
          <a:xfrm flipV="1">
            <a:off x="3194105" y="4589906"/>
            <a:ext cx="0" cy="288000"/>
          </a:xfrm>
          <a:prstGeom prst="line">
            <a:avLst/>
          </a:prstGeom>
          <a:noFill/>
          <a:ln w="6350">
            <a:solidFill>
              <a:schemeClr val="accent5">
                <a:alpha val="20000"/>
              </a:schemeClr>
            </a:solidFill>
            <a:prstDash val="sysDot"/>
            <a:round/>
            <a:headEnd type="none"/>
            <a:tailEnd type="oval" w="sm" len="sm"/>
          </a:ln>
          <a:effectLst/>
        </p:spPr>
        <p:txBody>
          <a:bodyPr/>
          <a:lstStyle/>
          <a:p>
            <a:pPr fontAlgn="auto">
              <a:spcBef>
                <a:spcPts val="0"/>
              </a:spcBef>
              <a:spcAft>
                <a:spcPts val="0"/>
              </a:spcAft>
              <a:defRPr/>
            </a:pPr>
            <a:endParaRPr lang="da-DK" sz="1400" b="1" kern="0" dirty="0">
              <a:solidFill>
                <a:sysClr val="windowText" lastClr="000000"/>
              </a:solidFill>
              <a:latin typeface="微软雅黑"/>
              <a:ea typeface="微软雅黑"/>
              <a:cs typeface="ＭＳ Ｐゴシック" charset="-128"/>
            </a:endParaRPr>
          </a:p>
        </p:txBody>
      </p:sp>
      <p:sp>
        <p:nvSpPr>
          <p:cNvPr id="45" name="Title 1">
            <a:extLst>
              <a:ext uri="{FF2B5EF4-FFF2-40B4-BE49-F238E27FC236}">
                <a16:creationId xmlns:a16="http://schemas.microsoft.com/office/drawing/2014/main" id="{9073E5FD-A531-75DC-748F-704BD7FCF311}"/>
              </a:ext>
            </a:extLst>
          </p:cNvPr>
          <p:cNvSpPr txBox="1"/>
          <p:nvPr/>
        </p:nvSpPr>
        <p:spPr>
          <a:xfrm>
            <a:off x="604520" y="356140"/>
            <a:ext cx="8149706" cy="466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HOW TO DEVELOP A MEL FRAMEWORK</a:t>
            </a:r>
          </a:p>
        </p:txBody>
      </p:sp>
      <p:sp>
        <p:nvSpPr>
          <p:cNvPr id="13" name="TextBox 12">
            <a:extLst>
              <a:ext uri="{FF2B5EF4-FFF2-40B4-BE49-F238E27FC236}">
                <a16:creationId xmlns:a16="http://schemas.microsoft.com/office/drawing/2014/main" id="{A5AFD7CE-7D1F-4B0C-8668-A585B03DFB5C}"/>
              </a:ext>
            </a:extLst>
          </p:cNvPr>
          <p:cNvSpPr txBox="1"/>
          <p:nvPr/>
        </p:nvSpPr>
        <p:spPr>
          <a:xfrm>
            <a:off x="5579997" y="6286691"/>
            <a:ext cx="6612003"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74859"/>
                </a:solidFill>
                <a:effectLst/>
                <a:uFillTx/>
                <a:latin typeface="Segoe UI" panose="020B0502040204020203" pitchFamily="34" charset="0"/>
                <a:cs typeface="Segoe UI" panose="020B0502040204020203" pitchFamily="34" charset="0"/>
                <a:sym typeface="Calibri"/>
              </a:rPr>
              <a:t>The next page defines each of these steps in more detail.</a:t>
            </a:r>
          </a:p>
        </p:txBody>
      </p:sp>
    </p:spTree>
    <p:extLst>
      <p:ext uri="{BB962C8B-B14F-4D97-AF65-F5344CB8AC3E}">
        <p14:creationId xmlns:p14="http://schemas.microsoft.com/office/powerpoint/2010/main" val="276799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animBg="1"/>
      <p:bldP spid="41" grpId="0" animBg="1"/>
      <p:bldP spid="42" grpId="0" animBg="1"/>
      <p:bldP spid="44"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COMPONENTS OF A MEL FRAMEWORK</a:t>
            </a:r>
          </a:p>
        </p:txBody>
      </p:sp>
      <p:sp>
        <p:nvSpPr>
          <p:cNvPr id="2" name="TextBox 1">
            <a:extLst>
              <a:ext uri="{FF2B5EF4-FFF2-40B4-BE49-F238E27FC236}">
                <a16:creationId xmlns:a16="http://schemas.microsoft.com/office/drawing/2014/main" id="{9CC07C38-89C7-7F40-EFDC-921945B485ED}"/>
              </a:ext>
            </a:extLst>
          </p:cNvPr>
          <p:cNvSpPr txBox="1"/>
          <p:nvPr/>
        </p:nvSpPr>
        <p:spPr>
          <a:xfrm>
            <a:off x="323559" y="1500427"/>
            <a:ext cx="1137754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342900" indent="-342900" algn="just">
              <a:spcAft>
                <a:spcPts val="600"/>
              </a:spcAft>
              <a:buAutoNum type="arabicPeriod"/>
            </a:pPr>
            <a:r>
              <a:rPr lang="en-GB" sz="1600" b="1" dirty="0">
                <a:solidFill>
                  <a:srgbClr val="A8A8A8"/>
                </a:solidFill>
                <a:latin typeface="Segoe UI"/>
                <a:ea typeface="Source Sans Pro"/>
                <a:cs typeface="Segoe UI"/>
              </a:rPr>
              <a:t>Theory of Change (ToC):</a:t>
            </a:r>
            <a:r>
              <a:rPr lang="en-GB" sz="1600" dirty="0">
                <a:solidFill>
                  <a:srgbClr val="A8A8A8"/>
                </a:solidFill>
                <a:latin typeface="Segoe UI"/>
                <a:ea typeface="Source Sans Pro"/>
                <a:cs typeface="Segoe UI"/>
              </a:rPr>
              <a:t> </a:t>
            </a:r>
            <a:r>
              <a:rPr lang="en-GB" sz="1600" dirty="0">
                <a:solidFill>
                  <a:srgbClr val="074859"/>
                </a:solidFill>
                <a:latin typeface="Segoe UI"/>
                <a:ea typeface="Source Sans Pro"/>
                <a:cs typeface="Segoe UI"/>
              </a:rPr>
              <a:t>This is the basis of your MEL Framework. It outlines how your organisation or project plans to achieve its goals and brings about change. </a:t>
            </a:r>
          </a:p>
          <a:p>
            <a:pPr marL="342900" indent="-342900" algn="just">
              <a:spcAft>
                <a:spcPts val="600"/>
              </a:spcAft>
              <a:buAutoNum type="arabicPeriod"/>
            </a:pPr>
            <a:r>
              <a:rPr lang="en-GB" sz="1600" b="1" dirty="0">
                <a:solidFill>
                  <a:srgbClr val="4373C4"/>
                </a:solidFill>
                <a:latin typeface="Segoe UI" panose="020B0502040204020203" pitchFamily="34" charset="0"/>
                <a:ea typeface="Source Sans Pro"/>
                <a:cs typeface="Segoe UI" panose="020B0502040204020203" pitchFamily="34" charset="0"/>
              </a:rPr>
              <a:t>Monitoring Questions:</a:t>
            </a:r>
            <a:r>
              <a:rPr lang="en-GB" sz="1600" dirty="0">
                <a:solidFill>
                  <a:srgbClr val="4373C4"/>
                </a:solidFill>
                <a:latin typeface="Segoe UI" panose="020B0502040204020203" pitchFamily="34" charset="0"/>
                <a:ea typeface="Source Sans Pro"/>
                <a:cs typeface="Segoe UI" panose="020B0502040204020203" pitchFamily="34" charset="0"/>
              </a:rPr>
              <a:t> </a:t>
            </a:r>
            <a:r>
              <a:rPr lang="en-GB" sz="1600" dirty="0">
                <a:solidFill>
                  <a:srgbClr val="074859"/>
                </a:solidFill>
                <a:latin typeface="Segoe UI" panose="020B0502040204020203" pitchFamily="34" charset="0"/>
                <a:ea typeface="Source Sans Pro"/>
                <a:cs typeface="Segoe UI" panose="020B0502040204020203" pitchFamily="34" charset="0"/>
              </a:rPr>
              <a:t>We must identify what it is within our programme that we want to reflect on. It is likely that you will have lots of questions! List them all out so you can decide which are highest priority later.</a:t>
            </a:r>
          </a:p>
          <a:p>
            <a:pPr marL="342900" indent="-342900" algn="just">
              <a:spcAft>
                <a:spcPts val="600"/>
              </a:spcAft>
              <a:buAutoNum type="arabicPeriod"/>
            </a:pPr>
            <a:r>
              <a:rPr lang="en-GB" sz="1600" b="1" dirty="0">
                <a:solidFill>
                  <a:srgbClr val="EE7D31"/>
                </a:solidFill>
                <a:latin typeface="Segoe UI" panose="020B0502040204020203" pitchFamily="34" charset="0"/>
                <a:ea typeface="Source Sans Pro"/>
                <a:cs typeface="Segoe UI" panose="020B0502040204020203" pitchFamily="34" charset="0"/>
              </a:rPr>
              <a:t>Purpose: </a:t>
            </a:r>
            <a:r>
              <a:rPr lang="en-GB" sz="1600" dirty="0">
                <a:solidFill>
                  <a:srgbClr val="074859"/>
                </a:solidFill>
                <a:latin typeface="Segoe UI" panose="020B0502040204020203" pitchFamily="34" charset="0"/>
                <a:ea typeface="Source Sans Pro"/>
                <a:cs typeface="Segoe UI" panose="020B0502040204020203" pitchFamily="34" charset="0"/>
              </a:rPr>
              <a:t>For each monitoring question, we need to understand why we are asking it. What is its relevance to our project or programme? </a:t>
            </a:r>
          </a:p>
          <a:p>
            <a:pPr marL="342900" indent="-342900" algn="just">
              <a:spcAft>
                <a:spcPts val="600"/>
              </a:spcAft>
              <a:buAutoNum type="arabicPeriod"/>
            </a:pPr>
            <a:r>
              <a:rPr lang="en-GB" sz="1600" b="1" dirty="0">
                <a:solidFill>
                  <a:srgbClr val="A6A6A6"/>
                </a:solidFill>
                <a:latin typeface="Segoe UI" panose="020B0502040204020203" pitchFamily="34" charset="0"/>
                <a:ea typeface="Source Sans Pro"/>
                <a:cs typeface="Segoe UI" panose="020B0502040204020203" pitchFamily="34" charset="0"/>
              </a:rPr>
              <a:t>Success Criteria: </a:t>
            </a:r>
            <a:r>
              <a:rPr lang="en-GB" sz="1600" dirty="0">
                <a:solidFill>
                  <a:srgbClr val="074859"/>
                </a:solidFill>
                <a:latin typeface="Segoe UI" panose="020B0502040204020203" pitchFamily="34" charset="0"/>
                <a:ea typeface="Source Sans Pro"/>
                <a:cs typeface="Segoe UI" panose="020B0502040204020203" pitchFamily="34" charset="0"/>
              </a:rPr>
              <a:t>This defines what success looks like for each question of focus. It's the standard against which we measure our progress for each question.</a:t>
            </a:r>
          </a:p>
          <a:p>
            <a:pPr marL="342900" indent="-342900" algn="just">
              <a:spcAft>
                <a:spcPts val="600"/>
              </a:spcAft>
              <a:buAutoNum type="arabicPeriod"/>
            </a:pPr>
            <a:r>
              <a:rPr lang="en-GB" sz="1600" b="1" dirty="0">
                <a:solidFill>
                  <a:srgbClr val="FFC100"/>
                </a:solidFill>
                <a:latin typeface="Segoe UI" panose="020B0502040204020203" pitchFamily="34" charset="0"/>
                <a:ea typeface="Source Sans Pro"/>
                <a:cs typeface="Segoe UI" panose="020B0502040204020203" pitchFamily="34" charset="0"/>
              </a:rPr>
              <a:t>Data sources: </a:t>
            </a:r>
            <a:r>
              <a:rPr lang="en-GB" sz="1600" dirty="0">
                <a:solidFill>
                  <a:srgbClr val="074859"/>
                </a:solidFill>
                <a:latin typeface="Segoe UI" panose="020B0502040204020203" pitchFamily="34" charset="0"/>
                <a:ea typeface="Source Sans Pro"/>
                <a:cs typeface="Segoe UI" panose="020B0502040204020203" pitchFamily="34" charset="0"/>
              </a:rPr>
              <a:t>This refers to where we can find the information needed to answer our monitoring questions. These could be assessments, surveys, interviews, reports, or even observations.</a:t>
            </a:r>
          </a:p>
          <a:p>
            <a:pPr marL="342900" indent="-342900" algn="just">
              <a:spcAft>
                <a:spcPts val="600"/>
              </a:spcAft>
              <a:buAutoNum type="arabicPeriod"/>
            </a:pPr>
            <a:r>
              <a:rPr lang="en-GB" sz="1600" b="1" dirty="0">
                <a:solidFill>
                  <a:srgbClr val="5C9CD5"/>
                </a:solidFill>
                <a:latin typeface="Segoe UI" panose="020B0502040204020203" pitchFamily="34" charset="0"/>
                <a:ea typeface="Source Sans Pro"/>
                <a:cs typeface="Segoe UI" panose="020B0502040204020203" pitchFamily="34" charset="0"/>
              </a:rPr>
              <a:t>Indicators:</a:t>
            </a:r>
            <a:r>
              <a:rPr lang="en-GB" sz="1600" b="1" dirty="0">
                <a:solidFill>
                  <a:srgbClr val="074859"/>
                </a:solidFill>
                <a:latin typeface="Segoe UI" panose="020B0502040204020203" pitchFamily="34" charset="0"/>
                <a:ea typeface="Source Sans Pro"/>
                <a:cs typeface="Segoe UI" panose="020B0502040204020203" pitchFamily="34" charset="0"/>
              </a:rPr>
              <a:t> </a:t>
            </a:r>
            <a:r>
              <a:rPr lang="en-GB" sz="1600" dirty="0">
                <a:solidFill>
                  <a:srgbClr val="074859"/>
                </a:solidFill>
                <a:latin typeface="Segoe UI" panose="020B0502040204020203" pitchFamily="34" charset="0"/>
                <a:ea typeface="Source Sans Pro"/>
                <a:cs typeface="Segoe UI" panose="020B0502040204020203" pitchFamily="34" charset="0"/>
              </a:rPr>
              <a:t>This refers to precisely what evidence we will extract from our data sources to assess against our success criteria. These may be quantitative or qualitative in nature, but they must be measurable. </a:t>
            </a:r>
          </a:p>
          <a:p>
            <a:pPr marL="342900" indent="-342900" algn="just">
              <a:spcAft>
                <a:spcPts val="600"/>
              </a:spcAft>
              <a:buAutoNum type="arabicPeriod"/>
            </a:pPr>
            <a:r>
              <a:rPr lang="en-GB" sz="1600" b="1" dirty="0">
                <a:solidFill>
                  <a:srgbClr val="70AE47"/>
                </a:solidFill>
                <a:latin typeface="Segoe UI" panose="020B0502040204020203" pitchFamily="34" charset="0"/>
                <a:ea typeface="Source Sans Pro"/>
                <a:cs typeface="Segoe UI" panose="020B0502040204020203" pitchFamily="34" charset="0"/>
              </a:rPr>
              <a:t>Frequency:</a:t>
            </a:r>
            <a:r>
              <a:rPr lang="en-GB" sz="1600" b="1" dirty="0">
                <a:solidFill>
                  <a:srgbClr val="074859"/>
                </a:solidFill>
                <a:latin typeface="Segoe UI" panose="020B0502040204020203" pitchFamily="34" charset="0"/>
                <a:ea typeface="Source Sans Pro"/>
                <a:cs typeface="Segoe UI" panose="020B0502040204020203" pitchFamily="34" charset="0"/>
              </a:rPr>
              <a:t> </a:t>
            </a:r>
            <a:r>
              <a:rPr lang="en-GB" sz="1600" dirty="0">
                <a:solidFill>
                  <a:srgbClr val="074859"/>
                </a:solidFill>
                <a:latin typeface="Segoe UI" panose="020B0502040204020203" pitchFamily="34" charset="0"/>
                <a:ea typeface="Source Sans Pro"/>
                <a:cs typeface="Segoe UI" panose="020B0502040204020203" pitchFamily="34" charset="0"/>
              </a:rPr>
              <a:t>This refers to how often and until when we will need to collect evidence regarding this specific question.</a:t>
            </a:r>
          </a:p>
          <a:p>
            <a:pPr marL="342900" indent="-342900" algn="just">
              <a:spcAft>
                <a:spcPts val="600"/>
              </a:spcAft>
              <a:buAutoNum type="arabicPeriod"/>
            </a:pPr>
            <a:r>
              <a:rPr lang="en-GB" sz="1600" b="1" dirty="0">
                <a:solidFill>
                  <a:srgbClr val="A9D18E"/>
                </a:solidFill>
                <a:latin typeface="Segoe UI" panose="020B0502040204020203" pitchFamily="34" charset="0"/>
                <a:ea typeface="Source Sans Pro"/>
                <a:cs typeface="Segoe UI" panose="020B0502040204020203" pitchFamily="34" charset="0"/>
              </a:rPr>
              <a:t>Owner: </a:t>
            </a:r>
            <a:r>
              <a:rPr lang="en-GB" sz="1600" dirty="0">
                <a:solidFill>
                  <a:srgbClr val="074859"/>
                </a:solidFill>
                <a:latin typeface="Segoe UI" panose="020B0502040204020203" pitchFamily="34" charset="0"/>
                <a:ea typeface="Source Sans Pro"/>
                <a:cs typeface="Segoe UI" panose="020B0502040204020203" pitchFamily="34" charset="0"/>
              </a:rPr>
              <a:t>This refers to who will be responsible for ensuring that evidence is gathered to answer this specific question, according to the plan outlined in the MEL framework.</a:t>
            </a:r>
            <a:endParaRPr lang="en-US" sz="1600" dirty="0">
              <a:latin typeface="Segoe UI" panose="020B0502040204020203" pitchFamily="34" charset="0"/>
              <a:ea typeface="Source Sans Pro"/>
              <a:cs typeface="Segoe UI" panose="020B0502040204020203" pitchFamily="34" charset="0"/>
            </a:endParaRPr>
          </a:p>
        </p:txBody>
      </p:sp>
      <p:sp>
        <p:nvSpPr>
          <p:cNvPr id="3" name="Oval 2">
            <a:extLst>
              <a:ext uri="{FF2B5EF4-FFF2-40B4-BE49-F238E27FC236}">
                <a16:creationId xmlns:a16="http://schemas.microsoft.com/office/drawing/2014/main" id="{78FE0379-FE9C-2467-C544-805B23CF8C3C}"/>
              </a:ext>
            </a:extLst>
          </p:cNvPr>
          <p:cNvSpPr/>
          <p:nvPr/>
        </p:nvSpPr>
        <p:spPr>
          <a:xfrm>
            <a:off x="142906" y="3638982"/>
            <a:ext cx="2374900" cy="1295400"/>
          </a:xfrm>
          <a:prstGeom prst="ellipse">
            <a:avLst/>
          </a:prstGeom>
          <a:noFill/>
          <a:ln w="2222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4078850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356140"/>
            <a:ext cx="8149706" cy="466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rPr lang="en-US" sz="2700" dirty="0"/>
              <a:t>HOW TO DEVELOP A MEL FRAMEWORK</a:t>
            </a:r>
          </a:p>
        </p:txBody>
      </p:sp>
      <p:sp>
        <p:nvSpPr>
          <p:cNvPr id="2" name="TextBox 1">
            <a:extLst>
              <a:ext uri="{FF2B5EF4-FFF2-40B4-BE49-F238E27FC236}">
                <a16:creationId xmlns:a16="http://schemas.microsoft.com/office/drawing/2014/main" id="{9CC07C38-89C7-7F40-EFDC-921945B485ED}"/>
              </a:ext>
            </a:extLst>
          </p:cNvPr>
          <p:cNvSpPr txBox="1"/>
          <p:nvPr/>
        </p:nvSpPr>
        <p:spPr>
          <a:xfrm>
            <a:off x="178974" y="1421839"/>
            <a:ext cx="11644218"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1600" dirty="0">
                <a:solidFill>
                  <a:srgbClr val="074859"/>
                </a:solidFill>
                <a:latin typeface="Segoe UI" panose="020B0502040204020203" pitchFamily="34" charset="0"/>
                <a:ea typeface="Source Sans Pro"/>
                <a:cs typeface="Segoe UI" panose="020B0502040204020203" pitchFamily="34" charset="0"/>
                <a:sym typeface="Source Sans Pro"/>
              </a:rPr>
              <a:t>While</a:t>
            </a:r>
            <a:r>
              <a:rPr lang="en-US" sz="1600" dirty="0">
                <a:solidFill>
                  <a:srgbClr val="074859"/>
                </a:solidFill>
                <a:latin typeface="Segoe UI" panose="020B0502040204020203" pitchFamily="34" charset="0"/>
                <a:ea typeface="Source Sans Pro"/>
                <a:cs typeface="Segoe UI" panose="020B0502040204020203" pitchFamily="34" charset="0"/>
              </a:rPr>
              <a:t> there are many ways to develop a MEL Framework, here is one template to get you started. The easiest way to create one is with a spreadsheet, outlining these components in the columns, linked to each element of your Theory of Change.</a:t>
            </a:r>
            <a:endParaRPr lang="en-US" sz="1600" b="1" dirty="0">
              <a:solidFill>
                <a:srgbClr val="074859"/>
              </a:solidFill>
              <a:latin typeface="Segoe UI" panose="020B0502040204020203" pitchFamily="34" charset="0"/>
              <a:ea typeface="Source Sans Pro"/>
              <a:cs typeface="Segoe UI" panose="020B0502040204020203" pitchFamily="34" charset="0"/>
            </a:endParaRPr>
          </a:p>
        </p:txBody>
      </p:sp>
      <p:pic>
        <p:nvPicPr>
          <p:cNvPr id="8" name="Picture 7">
            <a:extLst>
              <a:ext uri="{FF2B5EF4-FFF2-40B4-BE49-F238E27FC236}">
                <a16:creationId xmlns:a16="http://schemas.microsoft.com/office/drawing/2014/main" id="{BE24AC13-7D94-6DF8-E967-C86FDB7AE772}"/>
              </a:ext>
            </a:extLst>
          </p:cNvPr>
          <p:cNvPicPr>
            <a:picLocks noChangeAspect="1"/>
          </p:cNvPicPr>
          <p:nvPr/>
        </p:nvPicPr>
        <p:blipFill>
          <a:blip r:embed="rId3"/>
          <a:stretch>
            <a:fillRect/>
          </a:stretch>
        </p:blipFill>
        <p:spPr>
          <a:xfrm>
            <a:off x="368808" y="2401507"/>
            <a:ext cx="10414000" cy="4405534"/>
          </a:xfrm>
          <a:prstGeom prst="rect">
            <a:avLst/>
          </a:prstGeom>
        </p:spPr>
      </p:pic>
    </p:spTree>
    <p:extLst>
      <p:ext uri="{BB962C8B-B14F-4D97-AF65-F5344CB8AC3E}">
        <p14:creationId xmlns:p14="http://schemas.microsoft.com/office/powerpoint/2010/main" val="292846027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_x0023_ xmlns="672bdffd-c82d-4544-bb37-3dcf328d66c5" xsi:nil="true"/>
    <Sno_x002e_ xmlns="672bdffd-c82d-4544-bb37-3dcf328d66c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8" ma:contentTypeDescription="Create a new document." ma:contentTypeScope="" ma:versionID="65996b8376f059b4ba6aff1f559f092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4367a5868736af94d4414125691b14b6"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DD6D5F-E0FE-45A2-8F36-9CFAB5175782}">
  <ds:schemaRefs>
    <ds:schemaRef ds:uri="http://schemas.microsoft.com/sharepoint/v3/contenttype/forms"/>
  </ds:schemaRefs>
</ds:datastoreItem>
</file>

<file path=customXml/itemProps2.xml><?xml version="1.0" encoding="utf-8"?>
<ds:datastoreItem xmlns:ds="http://schemas.openxmlformats.org/officeDocument/2006/customXml" ds:itemID="{7E90F9B5-A290-46CC-8BAF-CC077F53B47C}">
  <ds:schemaRefs>
    <ds:schemaRef ds:uri="http://purl.org/dc/terms/"/>
    <ds:schemaRef ds:uri="cc13040a-a3cd-497d-a62e-b0ebe320e980"/>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2c369f10-4d3c-4759-8658-61675ce96334"/>
    <ds:schemaRef ds:uri="http://purl.org/dc/dcmitype/"/>
    <ds:schemaRef ds:uri="23734a98-7a07-49d7-8eae-b6e61e1d5013"/>
    <ds:schemaRef ds:uri="672bdffd-c82d-4544-bb37-3dcf328d66c5"/>
  </ds:schemaRefs>
</ds:datastoreItem>
</file>

<file path=customXml/itemProps3.xml><?xml version="1.0" encoding="utf-8"?>
<ds:datastoreItem xmlns:ds="http://schemas.openxmlformats.org/officeDocument/2006/customXml" ds:itemID="{443B29C6-71E5-4EAA-86AD-FA7C49AE6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2bdffd-c82d-4544-bb37-3dcf328d66c5"/>
    <ds:schemaRef ds:uri="23734a98-7a07-49d7-8eae-b6e61e1d5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1864</TotalTime>
  <Words>6517</Words>
  <Application>Microsoft Macintosh PowerPoint</Application>
  <PresentationFormat>Widescreen</PresentationFormat>
  <Paragraphs>483</Paragraphs>
  <Slides>47</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微软雅黑</vt:lpstr>
      <vt:lpstr>Arial</vt:lpstr>
      <vt:lpstr>Arial Narrow</vt:lpstr>
      <vt:lpstr>Calibri</vt:lpstr>
      <vt:lpstr>Calibri Light</vt:lpstr>
      <vt:lpstr>Greycliff CF Bold</vt:lpstr>
      <vt:lpstr>Helvetica Neue</vt:lpstr>
      <vt:lpstr>Segoe UI</vt:lpstr>
      <vt:lpstr>Source Sans Pro</vt:lpstr>
      <vt:lpstr>Wingdings</vt:lpstr>
      <vt:lpstr>office theme</vt:lpstr>
      <vt:lpstr>Monitoring, Evaluation, and Learning (MEL) Framework</vt:lpstr>
      <vt:lpstr>WHAT IS IT?</vt:lpstr>
      <vt:lpstr>WHAT IS IT?</vt:lpstr>
      <vt:lpstr>WHY USE IT? </vt:lpstr>
      <vt:lpstr>PowerPoint Presentation</vt:lpstr>
      <vt:lpstr>PowerPoint Presentation</vt:lpstr>
      <vt:lpstr>PowerPoint Presentation</vt:lpstr>
      <vt:lpstr>PowerPoint Presentation</vt:lpstr>
      <vt:lpstr>PowerPoint Presentation</vt:lpstr>
      <vt:lpstr>LET’S USE AN EXAMPLE TO ILLUSTRATE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Evaluation, and Learning (MEL) Framework</vt:lpstr>
      <vt:lpstr>Developing a Monitoring Plan</vt:lpstr>
      <vt:lpstr>WHAT IS A MONITORING PLAN?</vt:lpstr>
      <vt:lpstr>WHAT IS A MONITORING PLAN?</vt:lpstr>
      <vt:lpstr>PowerPoint Presentation</vt:lpstr>
      <vt:lpstr>PowerPoint Presentation</vt:lpstr>
      <vt:lpstr>PowerPoint Presentation</vt:lpstr>
      <vt:lpstr>PowerPoint Presentation</vt:lpstr>
      <vt:lpstr>1. HOW TO PRIORITISE MEL QUESTIONS </vt:lpstr>
      <vt:lpstr>1. HOW TO PRIORITISE MEL QUESTIONS </vt:lpstr>
      <vt:lpstr>1. HOW TO PRIORITISE MEL QUESTIONS </vt:lpstr>
      <vt:lpstr>1. HOW TO PRIORITISE MEL QUESTIONS </vt:lpstr>
      <vt:lpstr>1. HOW TO PRIORITISE MEL QUESTIONS </vt:lpstr>
      <vt:lpstr>1. HOW TO PRIORITISE MEL QUESTIONS </vt:lpstr>
      <vt:lpstr>2. HOW TO DEFINE SUCCESS</vt:lpstr>
      <vt:lpstr>2. HOW TO DEFINE SUCCESS </vt:lpstr>
      <vt:lpstr>2. HOW TO DEFINE SUCCESS </vt:lpstr>
      <vt:lpstr>LET’S USE AN EXAMPLE TO ILLUSTRATE</vt:lpstr>
      <vt:lpstr>PowerPoint Presentation</vt:lpstr>
      <vt:lpstr>2. HOW TO DEFINE SUCCESS (AN EXAMPLE)</vt:lpstr>
      <vt:lpstr>3. HOW TO FIND THE ANSWERS (AND WHO WILL BE RESPONSIBLE)</vt:lpstr>
      <vt:lpstr>3. HOW TO FIND THE ANSWERS (AND WHO WILL BE RESPONSIBLE) </vt:lpstr>
      <vt:lpstr>PowerPoint Presentation</vt:lpstr>
      <vt:lpstr>3. HOW TO FIND THE ANSWERS (AND WHO WILL BE RESPONSIBLE) </vt:lpstr>
      <vt:lpstr>3. HOW TO FIND ANSWERS: SELECTING OUTCOME MEASURES</vt:lpstr>
      <vt:lpstr>3. HOW TO FIND ANSWERS: SELECTING OUTCOME MEASURES</vt:lpstr>
      <vt:lpstr>3. HOW TO FIND ANSWERS: SELECTING OUTCOME MEASURES</vt:lpstr>
      <vt:lpstr>3. HOW TO FIND ANSWERS: SELECTING OUTCOME MEASURES</vt:lpstr>
      <vt:lpstr>YOUR MONITORING PLAN</vt:lpstr>
      <vt:lpstr>Monitoring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PAYER/DOER CANVAS</dc:title>
  <cp:lastModifiedBy>Habeeb Kolade</cp:lastModifiedBy>
  <cp:revision>490</cp:revision>
  <dcterms:modified xsi:type="dcterms:W3CDTF">2024-12-02T17:03:08Z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